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8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70166" autoAdjust="0"/>
  </p:normalViewPr>
  <p:slideViewPr>
    <p:cSldViewPr>
      <p:cViewPr varScale="1">
        <p:scale>
          <a:sx n="86" d="100"/>
          <a:sy n="86" d="100"/>
        </p:scale>
        <p:origin x="264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95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5/4/18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5/4/18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Submitted and currently under revision:</a:t>
            </a:r>
            <a:r>
              <a:rPr lang="en-US" baseline="0" dirty="0"/>
              <a:t> </a:t>
            </a:r>
            <a:r>
              <a:rPr lang="en-US" dirty="0"/>
              <a:t>TDSC – IEEE Transactions of Dependable and Secure Computing</a:t>
            </a:r>
          </a:p>
          <a:p>
            <a:endParaRPr lang="en-US" dirty="0"/>
          </a:p>
          <a:p>
            <a:pPr rtl="0"/>
            <a:r>
              <a:rPr lang="en-US" sz="1200" b="0" i="0" u="none" strike="noStrike" kern="1200" dirty="0">
                <a:solidFill>
                  <a:schemeClr val="tx1"/>
                </a:solidFill>
                <a:effectLst/>
                <a:latin typeface="+mn-lt"/>
                <a:ea typeface="+mn-ea"/>
                <a:cs typeface="+mn-cs"/>
              </a:rPr>
              <a:t>Failure occurrences typically expose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themselves in log files (field-failure data), but sequences of events leading from an initial problem to a related failure are not correlated in this information and the relationships can be obscure. To be able to diagnose fault causes and take the earliest action possible requires understanding the fault-to-failure propagation paths, and understanding the impact of faults and failures on both systems and applications.</a:t>
            </a:r>
          </a:p>
          <a:p>
            <a:pPr rtl="0"/>
            <a:endParaRPr lang="en-US" b="0" dirty="0">
              <a:effectLst/>
            </a:endParaRPr>
          </a:p>
          <a:p>
            <a:pPr rtl="0"/>
            <a:r>
              <a:rPr lang="en-US" sz="1200" b="0" i="0" u="none" strike="noStrike" kern="1200" dirty="0">
                <a:solidFill>
                  <a:schemeClr val="tx1"/>
                </a:solidFill>
                <a:effectLst/>
                <a:latin typeface="+mn-lt"/>
                <a:ea typeface="+mn-ea"/>
                <a:cs typeface="+mn-cs"/>
              </a:rPr>
              <a:t>In this paper, we studied network-related failures and their propagation in the Blue Waters Leadership system located at University of Illinois, using 27 months of field-failure data. We developed an interconnect </a:t>
            </a:r>
            <a:r>
              <a:rPr lang="en-US" sz="1200" b="0" i="0" u="none" strike="noStrike" kern="1200" dirty="0" err="1">
                <a:solidFill>
                  <a:schemeClr val="tx1"/>
                </a:solidFill>
                <a:effectLst/>
                <a:latin typeface="+mn-lt"/>
                <a:ea typeface="+mn-ea"/>
                <a:cs typeface="+mn-cs"/>
              </a:rPr>
              <a:t>FaiLOver</a:t>
            </a:r>
            <a:r>
              <a:rPr lang="en-US" sz="1200" b="0" i="0" u="none" strike="noStrike" kern="1200" dirty="0">
                <a:solidFill>
                  <a:schemeClr val="tx1"/>
                </a:solidFill>
                <a:effectLst/>
                <a:latin typeface="+mn-lt"/>
                <a:ea typeface="+mn-ea"/>
                <a:cs typeface="+mn-cs"/>
              </a:rPr>
              <a:t> Analysis Toolkit (FLOAT) to understand the fault-to-failure propagation in the Cray interconnection network (Example Output Fig. 1), and measure application and system resilience. We found that: </a:t>
            </a:r>
          </a:p>
          <a:p>
            <a:pPr marL="171450" indent="-171450" rtl="0">
              <a:buFont typeface="Arial"/>
              <a:buChar char="•"/>
            </a:pPr>
            <a:r>
              <a:rPr lang="en-US" sz="1200" b="0" i="0" u="none" strike="noStrike" kern="1200" dirty="0">
                <a:solidFill>
                  <a:schemeClr val="tx1"/>
                </a:solidFill>
                <a:effectLst/>
                <a:latin typeface="+mn-lt"/>
                <a:ea typeface="+mn-ea"/>
                <a:cs typeface="+mn-cs"/>
              </a:rPr>
              <a:t>27.7% of system-wide outages are due to network-related failures; </a:t>
            </a:r>
          </a:p>
          <a:p>
            <a:pPr marL="171450" indent="-171450" rtl="0">
              <a:buFont typeface="Arial"/>
              <a:buChar char="•"/>
            </a:pPr>
            <a:r>
              <a:rPr lang="en-US" sz="1200" b="0" i="0" u="none" strike="noStrike" kern="1200" dirty="0">
                <a:solidFill>
                  <a:schemeClr val="tx1"/>
                </a:solidFill>
                <a:effectLst/>
                <a:latin typeface="+mn-lt"/>
                <a:ea typeface="+mn-ea"/>
                <a:cs typeface="+mn-cs"/>
              </a:rPr>
              <a:t>the probability of recovery failure increases with recovery time duration (Fig. 3); </a:t>
            </a:r>
          </a:p>
          <a:p>
            <a:pPr marL="171450" indent="-171450" rtl="0">
              <a:buFont typeface="Arial"/>
              <a:buChar char="•"/>
            </a:pPr>
            <a:r>
              <a:rPr lang="en-US" sz="1200" b="0" i="0" u="none" strike="noStrike" kern="1200" dirty="0">
                <a:solidFill>
                  <a:schemeClr val="tx1"/>
                </a:solidFill>
                <a:effectLst/>
                <a:latin typeface="+mn-lt"/>
                <a:ea typeface="+mn-ea"/>
                <a:cs typeface="+mn-cs"/>
              </a:rPr>
              <a:t>chances of multiple failures during recovery operations can lead to failure of recovery (0.48 probability in Fig. 2); </a:t>
            </a:r>
          </a:p>
          <a:p>
            <a:pPr marL="171450" indent="-171450" rtl="0">
              <a:buFont typeface="Arial"/>
              <a:buChar char="•"/>
            </a:pPr>
            <a:r>
              <a:rPr lang="en-US" sz="1200" b="0" i="0" u="none" strike="noStrike" kern="1200" dirty="0">
                <a:solidFill>
                  <a:schemeClr val="tx1"/>
                </a:solidFill>
                <a:effectLst/>
                <a:latin typeface="+mn-lt"/>
                <a:ea typeface="+mn-ea"/>
                <a:cs typeface="+mn-cs"/>
              </a:rPr>
              <a:t>applications can fail with a non-negligible probability even during a successful recovery of the network, and </a:t>
            </a:r>
          </a:p>
          <a:p>
            <a:pPr marL="171450" indent="-171450" rtl="0">
              <a:buFont typeface="Arial"/>
              <a:buChar char="•"/>
            </a:pPr>
            <a:r>
              <a:rPr lang="en-US" sz="1200" b="0" i="0" u="none" strike="noStrike" kern="1200" dirty="0">
                <a:solidFill>
                  <a:schemeClr val="tx1"/>
                </a:solidFill>
                <a:effectLst/>
                <a:latin typeface="+mn-lt"/>
                <a:ea typeface="+mn-ea"/>
                <a:cs typeface="+mn-cs"/>
              </a:rPr>
              <a:t>large-scale applications are 33x more vulnerable than single-node applications to have an application</a:t>
            </a:r>
            <a:r>
              <a:rPr lang="en-US" sz="1200" b="0" i="0" u="none" strike="noStrike" kern="1200" baseline="0" dirty="0">
                <a:solidFill>
                  <a:schemeClr val="tx1"/>
                </a:solidFill>
                <a:effectLst/>
                <a:latin typeface="+mn-lt"/>
                <a:ea typeface="+mn-ea"/>
                <a:cs typeface="+mn-cs"/>
              </a:rPr>
              <a:t> impact.</a:t>
            </a:r>
            <a:r>
              <a:rPr lang="en-US" sz="1200" b="0" i="0" u="none" strike="noStrike" kern="1200" dirty="0">
                <a:solidFill>
                  <a:schemeClr val="tx1"/>
                </a:solidFill>
                <a:effectLst/>
                <a:latin typeface="+mn-lt"/>
                <a:ea typeface="+mn-ea"/>
                <a:cs typeface="+mn-cs"/>
              </a:rPr>
              <a:t>.</a:t>
            </a:r>
            <a:endParaRPr lang="en-US" b="0" dirty="0">
              <a:effectLst/>
            </a:endParaRPr>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1050082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dirty="0"/>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pic>
        <p:nvPicPr>
          <p:cNvPr id="7" name="Picture 6"/>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1418" y="6292578"/>
            <a:ext cx="666779" cy="45432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00190" y="6506629"/>
            <a:ext cx="812179" cy="182858"/>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48902" y="6363956"/>
            <a:ext cx="690448" cy="331415"/>
          </a:xfrm>
          <a:prstGeom prst="rect">
            <a:avLst/>
          </a:prstGeom>
        </p:spPr>
      </p:pic>
      <p:pic>
        <p:nvPicPr>
          <p:cNvPr id="10" name="Picture 9"/>
          <p:cNvPicPr>
            <a:picLocks noChangeAspect="1"/>
          </p:cNvPicPr>
          <p:nvPr userDrawn="1"/>
        </p:nvPicPr>
        <p:blipFill>
          <a:blip r:embed="rId5"/>
          <a:stretch>
            <a:fillRect/>
          </a:stretch>
        </p:blipFill>
        <p:spPr>
          <a:xfrm>
            <a:off x="4399109" y="6363956"/>
            <a:ext cx="784155" cy="325531"/>
          </a:xfrm>
          <a:prstGeom prst="rect">
            <a:avLst/>
          </a:prstGeom>
        </p:spPr>
      </p:pic>
      <p:pic>
        <p:nvPicPr>
          <p:cNvPr id="11" name="Picture 10"/>
          <p:cNvPicPr>
            <a:picLocks noChangeAspect="1"/>
          </p:cNvPicPr>
          <p:nvPr userDrawn="1"/>
        </p:nvPicPr>
        <p:blipFill>
          <a:blip r:embed="rId6"/>
          <a:stretch>
            <a:fillRect/>
          </a:stretch>
        </p:blipFill>
        <p:spPr>
          <a:xfrm>
            <a:off x="5292780" y="6282832"/>
            <a:ext cx="731754" cy="524988"/>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87578" y="6363956"/>
            <a:ext cx="299180" cy="38295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a:t>NERSC Science Highlights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a:t>- </a:t>
            </a:r>
            <a:fld id="{D174BAF6-F8F2-EF4F-936C-8DF63288C82F}" type="slidenum">
              <a:rPr lang="en-US" smtClean="0"/>
              <a:pPr/>
              <a:t>‹#›</a:t>
            </a:fld>
            <a:r>
              <a:rPr lang="en-US"/>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May 4, 2018</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a:solidFill>
                  <a:srgbClr val="FFFF00"/>
                </a:solidFill>
              </a:rPr>
              <a:t>FES</a:t>
            </a: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a:solidFill>
                  <a:srgbClr val="FFFF00"/>
                </a:solidFill>
              </a:rPr>
              <a:t>BER</a:t>
            </a: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a:solidFill>
                  <a:srgbClr val="FFFF00"/>
                </a:solidFill>
              </a:rPr>
              <a:t>HEP</a:t>
            </a: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a:solidFill>
                  <a:srgbClr val="FFFF00"/>
                </a:solidFill>
              </a:rPr>
              <a:t>NP</a:t>
            </a: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a:solidFill>
                  <a:srgbClr val="FFFF00"/>
                </a:solidFill>
              </a:rPr>
              <a:t>BES</a:t>
            </a: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a:solidFill>
                  <a:srgbClr val="FFFF00"/>
                </a:solidFill>
              </a:rPr>
              <a:t>ASCR</a:t>
            </a: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a:t>Click to edit Master title style</a:t>
            </a:r>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a:t>- </a:t>
            </a:r>
            <a:fld id="{D174BAF6-F8F2-EF4F-936C-8DF63288C82F}" type="slidenum">
              <a:rPr lang="en-US" smtClean="0"/>
              <a:pPr/>
              <a:t>‹#›</a:t>
            </a:fld>
            <a:r>
              <a:rPr lang="en-US"/>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41555"/>
            <a:ext cx="5224765" cy="5482898"/>
          </a:xfrm>
        </p:spPr>
        <p:txBody>
          <a:bodyPr/>
          <a:lstStyle/>
          <a:p>
            <a:pPr marL="0" indent="0">
              <a:buNone/>
            </a:pPr>
            <a:r>
              <a:rPr lang="en-US" sz="1800" dirty="0">
                <a:solidFill>
                  <a:srgbClr val="106636"/>
                </a:solidFill>
                <a:ea typeface="+mj-ea"/>
              </a:rPr>
              <a:t>Scientific Achievement</a:t>
            </a:r>
          </a:p>
          <a:p>
            <a:pPr marL="231775" lvl="1" indent="-222250">
              <a:spcBef>
                <a:spcPts val="0"/>
              </a:spcBef>
            </a:pPr>
            <a:r>
              <a:rPr lang="en-US" sz="1400" b="1" dirty="0">
                <a:solidFill>
                  <a:schemeClr val="tx1"/>
                </a:solidFill>
                <a:latin typeface="+mn-lt"/>
              </a:rPr>
              <a:t>Developed an interconnect </a:t>
            </a:r>
            <a:r>
              <a:rPr lang="en-US" sz="1400" b="1" dirty="0" err="1">
                <a:solidFill>
                  <a:schemeClr val="tx1"/>
                </a:solidFill>
                <a:latin typeface="+mn-lt"/>
              </a:rPr>
              <a:t>FaiLOver</a:t>
            </a:r>
            <a:r>
              <a:rPr lang="en-US" sz="1400" b="1" dirty="0">
                <a:solidFill>
                  <a:schemeClr val="tx1"/>
                </a:solidFill>
                <a:latin typeface="+mn-lt"/>
              </a:rPr>
              <a:t> Analysis Toolkit (FLOAT),  to measure applications and system resiliency in HPC</a:t>
            </a:r>
          </a:p>
          <a:p>
            <a:pPr marL="231775" lvl="1" indent="-222250">
              <a:spcBef>
                <a:spcPts val="0"/>
              </a:spcBef>
            </a:pPr>
            <a:r>
              <a:rPr lang="en-US" sz="1400" b="1" dirty="0">
                <a:solidFill>
                  <a:schemeClr val="tx1"/>
                </a:solidFill>
                <a:latin typeface="+mn-lt"/>
              </a:rPr>
              <a:t>Empirically showed that longer recovery times increase chances for the system to experience additional failures which can lead to failure of the recovery</a:t>
            </a:r>
          </a:p>
          <a:p>
            <a:pPr marL="0" indent="0">
              <a:spcBef>
                <a:spcPts val="300"/>
              </a:spcBef>
              <a:buNone/>
            </a:pPr>
            <a:r>
              <a:rPr lang="en-US" sz="1800" dirty="0">
                <a:solidFill>
                  <a:srgbClr val="106636"/>
                </a:solidFill>
                <a:ea typeface="+mj-ea"/>
              </a:rPr>
              <a:t>Significance and Impact</a:t>
            </a:r>
          </a:p>
          <a:p>
            <a:pPr marL="231775" lvl="1" indent="-227013">
              <a:spcBef>
                <a:spcPts val="200"/>
              </a:spcBef>
            </a:pPr>
            <a:r>
              <a:rPr lang="en-US" sz="1400" b="1" dirty="0">
                <a:solidFill>
                  <a:schemeClr val="tx1"/>
                </a:solidFill>
                <a:latin typeface="+mn-lt"/>
              </a:rPr>
              <a:t>Shed light on fault-to-failure paths and timings for network-related failures that were heretofore largely unknown </a:t>
            </a:r>
          </a:p>
          <a:p>
            <a:pPr marL="231775" lvl="1" indent="-227013">
              <a:spcBef>
                <a:spcPts val="200"/>
              </a:spcBef>
            </a:pPr>
            <a:r>
              <a:rPr lang="en-US" sz="1400" b="1" dirty="0">
                <a:solidFill>
                  <a:schemeClr val="tx1"/>
                </a:solidFill>
                <a:latin typeface="+mn-lt"/>
              </a:rPr>
              <a:t>Gained insights on failure mechanisms and performance impacts which can be used to increase efficiency, performance, and science output of current and future HPC platforms</a:t>
            </a:r>
          </a:p>
          <a:p>
            <a:pPr marL="0" lvl="1" indent="0">
              <a:spcBef>
                <a:spcPts val="200"/>
              </a:spcBef>
              <a:buNone/>
            </a:pPr>
            <a:r>
              <a:rPr lang="en-US" sz="1800" b="1" dirty="0">
                <a:solidFill>
                  <a:srgbClr val="106636"/>
                </a:solidFill>
                <a:ea typeface="+mj-ea"/>
              </a:rPr>
              <a:t>Research Details</a:t>
            </a:r>
          </a:p>
          <a:p>
            <a:pPr marL="339725" lvl="1" indent="-180975">
              <a:lnSpc>
                <a:spcPct val="95000"/>
              </a:lnSpc>
              <a:spcBef>
                <a:spcPts val="0"/>
              </a:spcBef>
              <a:spcAft>
                <a:spcPts val="300"/>
              </a:spcAft>
            </a:pPr>
            <a:r>
              <a:rPr lang="en-US" sz="1400" dirty="0">
                <a:solidFill>
                  <a:schemeClr val="tx1"/>
                </a:solidFill>
                <a:latin typeface="+mn-lt"/>
              </a:rPr>
              <a:t>Quantified impact of network failures: 27.7% of system-wide outages are due to network-related failures</a:t>
            </a:r>
          </a:p>
          <a:p>
            <a:pPr marL="339725" lvl="1" indent="-180975">
              <a:lnSpc>
                <a:spcPct val="95000"/>
              </a:lnSpc>
              <a:spcBef>
                <a:spcPts val="0"/>
              </a:spcBef>
              <a:spcAft>
                <a:spcPts val="300"/>
              </a:spcAft>
            </a:pPr>
            <a:r>
              <a:rPr lang="en-US" sz="1400" dirty="0">
                <a:solidFill>
                  <a:schemeClr val="tx1"/>
                </a:solidFill>
                <a:latin typeface="+mn-lt"/>
              </a:rPr>
              <a:t>Applications can fail with a non-negligible probability even during a successful recovery of the network</a:t>
            </a:r>
          </a:p>
          <a:p>
            <a:pPr marL="339725" lvl="1" indent="-180975">
              <a:lnSpc>
                <a:spcPct val="95000"/>
              </a:lnSpc>
              <a:spcBef>
                <a:spcPts val="0"/>
              </a:spcBef>
              <a:spcAft>
                <a:spcPts val="300"/>
              </a:spcAft>
            </a:pPr>
            <a:r>
              <a:rPr lang="en-US" sz="1400" dirty="0">
                <a:solidFill>
                  <a:schemeClr val="tx1"/>
                </a:solidFill>
                <a:latin typeface="+mn-lt"/>
              </a:rPr>
              <a:t>Large-scale applications (occupying &gt; 50% nodes) 33x more vulnerable than single-node applications</a:t>
            </a:r>
          </a:p>
          <a:p>
            <a:pPr marL="339725" lvl="1" indent="-180975">
              <a:lnSpc>
                <a:spcPct val="95000"/>
              </a:lnSpc>
              <a:spcBef>
                <a:spcPts val="0"/>
              </a:spcBef>
              <a:spcAft>
                <a:spcPts val="300"/>
              </a:spcAft>
            </a:pPr>
            <a:r>
              <a:rPr lang="en-US" sz="1400" dirty="0">
                <a:latin typeface="+mn-lt"/>
              </a:rPr>
              <a:t>Noticeable chances of  multiple failures during  recovery operations. The probability of a recovery being impacted by additional failures (across all recoveries) is 48%, </a:t>
            </a:r>
            <a:r>
              <a:rPr lang="en-US" sz="1400">
                <a:latin typeface="+mn-lt"/>
              </a:rPr>
              <a:t>and increases </a:t>
            </a:r>
            <a:r>
              <a:rPr lang="en-US" sz="1400" dirty="0">
                <a:latin typeface="+mn-lt"/>
              </a:rPr>
              <a:t>with the length of recovery time</a:t>
            </a:r>
          </a:p>
          <a:p>
            <a:pPr marL="339725" lvl="1" indent="-180975">
              <a:lnSpc>
                <a:spcPct val="95000"/>
              </a:lnSpc>
              <a:spcBef>
                <a:spcPts val="0"/>
              </a:spcBef>
              <a:spcAft>
                <a:spcPts val="300"/>
              </a:spcAft>
            </a:pPr>
            <a:endParaRPr lang="en-US" sz="1400" dirty="0">
              <a:solidFill>
                <a:schemeClr val="tx1"/>
              </a:solidFill>
              <a:latin typeface="+mn-lt"/>
            </a:endParaRPr>
          </a:p>
          <a:p>
            <a:pPr marL="402336" lvl="1" indent="-180975">
              <a:lnSpc>
                <a:spcPct val="95000"/>
              </a:lnSpc>
              <a:spcBef>
                <a:spcPts val="0"/>
              </a:spcBef>
              <a:spcAft>
                <a:spcPts val="300"/>
              </a:spcAft>
            </a:pPr>
            <a:endParaRPr lang="en-US" sz="1400" dirty="0">
              <a:solidFill>
                <a:schemeClr val="tx1"/>
              </a:solidFill>
              <a:latin typeface="+mn-lt"/>
            </a:endParaRPr>
          </a:p>
        </p:txBody>
      </p:sp>
      <p:sp>
        <p:nvSpPr>
          <p:cNvPr id="3" name="Title 2"/>
          <p:cNvSpPr>
            <a:spLocks noGrp="1"/>
          </p:cNvSpPr>
          <p:nvPr>
            <p:ph type="title"/>
          </p:nvPr>
        </p:nvSpPr>
        <p:spPr>
          <a:xfrm>
            <a:off x="-76200" y="0"/>
            <a:ext cx="9220200" cy="762000"/>
          </a:xfrm>
        </p:spPr>
        <p:txBody>
          <a:bodyPr/>
          <a:lstStyle/>
          <a:p>
            <a:r>
              <a:rPr lang="en-US" b="1" dirty="0"/>
              <a:t>Resiliency of HPC Interconnects: A case study of interconnect failures and recovery in Blue Waters, TDSC, 2017</a:t>
            </a:r>
          </a:p>
        </p:txBody>
      </p:sp>
      <p:sp>
        <p:nvSpPr>
          <p:cNvPr id="26" name="Slide Number Placeholder 39"/>
          <p:cNvSpPr txBox="1">
            <a:spLocks/>
          </p:cNvSpPr>
          <p:nvPr/>
        </p:nvSpPr>
        <p:spPr bwMode="auto">
          <a:xfrm>
            <a:off x="7403312" y="6253778"/>
            <a:ext cx="381000" cy="365125"/>
          </a:xfrm>
          <a:prstGeom prst="rect">
            <a:avLst/>
          </a:prstGeom>
          <a:noFill/>
          <a:ln>
            <a:miter lim="800000"/>
            <a:headEnd/>
            <a:tailEnd/>
          </a:ln>
        </p:spPr>
        <p:txBody>
          <a:bodyPr vert="horz" wrap="square" lIns="91301" tIns="45652" rIns="91301" bIns="45652" numCol="1" rtlCol="0" anchor="ctr" anchorCtr="0" compatLnSpc="1">
            <a:prstTxWarp prst="textNoShape">
              <a:avLst/>
            </a:prstTxWarp>
          </a:bodyPr>
          <a:lstStyle/>
          <a:p>
            <a:pPr algn="r" defTabSz="820391"/>
            <a:endParaRPr lang="en-US" sz="1200" dirty="0">
              <a:solidFill>
                <a:srgbClr val="106636"/>
              </a:solidFill>
              <a:latin typeface="Arial" pitchFamily="34" charset="0"/>
              <a:cs typeface="Arial" pitchFamily="34" charset="0"/>
            </a:endParaRPr>
          </a:p>
        </p:txBody>
      </p:sp>
      <p:sp>
        <p:nvSpPr>
          <p:cNvPr id="133" name="Rectangle 132"/>
          <p:cNvSpPr/>
          <p:nvPr/>
        </p:nvSpPr>
        <p:spPr>
          <a:xfrm>
            <a:off x="7632171" y="4742733"/>
            <a:ext cx="1347522" cy="954107"/>
          </a:xfrm>
          <a:prstGeom prst="rect">
            <a:avLst/>
          </a:prstGeom>
        </p:spPr>
        <p:txBody>
          <a:bodyPr wrap="square">
            <a:spAutoFit/>
          </a:bodyPr>
          <a:lstStyle/>
          <a:p>
            <a:pPr algn="ctr"/>
            <a:r>
              <a:rPr lang="en-US" sz="1400" dirty="0"/>
              <a:t>Fig. 2 – Probability of </a:t>
            </a:r>
            <a:br>
              <a:rPr lang="en-US" sz="1400" dirty="0"/>
            </a:br>
            <a:r>
              <a:rPr lang="en-US" sz="1400" dirty="0"/>
              <a:t>recovery failure for </a:t>
            </a:r>
            <a:r>
              <a:rPr lang="en-US" sz="1400" i="1" dirty="0"/>
              <a:t>t &gt; T</a:t>
            </a:r>
          </a:p>
        </p:txBody>
      </p:sp>
      <p:pic>
        <p:nvPicPr>
          <p:cNvPr id="140" name="Picture 139"/>
          <p:cNvPicPr>
            <a:picLocks noChangeAspect="1"/>
          </p:cNvPicPr>
          <p:nvPr/>
        </p:nvPicPr>
        <p:blipFill rotWithShape="1">
          <a:blip r:embed="rId4"/>
          <a:srcRect l="4178"/>
          <a:stretch/>
        </p:blipFill>
        <p:spPr>
          <a:xfrm>
            <a:off x="4835075" y="802068"/>
            <a:ext cx="4308925" cy="2586039"/>
          </a:xfrm>
          <a:prstGeom prst="rect">
            <a:avLst/>
          </a:prstGeom>
        </p:spPr>
      </p:pic>
      <p:sp>
        <p:nvSpPr>
          <p:cNvPr id="141" name="Rectangle 140"/>
          <p:cNvSpPr/>
          <p:nvPr/>
        </p:nvSpPr>
        <p:spPr>
          <a:xfrm>
            <a:off x="4943123" y="3431339"/>
            <a:ext cx="4200877" cy="954107"/>
          </a:xfrm>
          <a:prstGeom prst="rect">
            <a:avLst/>
          </a:prstGeom>
        </p:spPr>
        <p:txBody>
          <a:bodyPr wrap="square">
            <a:spAutoFit/>
          </a:bodyPr>
          <a:lstStyle/>
          <a:p>
            <a:pPr algn="ctr"/>
            <a:r>
              <a:rPr lang="en-US" sz="1400" dirty="0"/>
              <a:t>Fig. 1 – Fault-to-failure propagation and network recovery sequence recreated using FLOAT. The tool allows to observe adjudged cause of a failure</a:t>
            </a:r>
            <a:br>
              <a:rPr lang="en-US" sz="1400" dirty="0"/>
            </a:br>
            <a:r>
              <a:rPr lang="en-US" sz="1400" dirty="0"/>
              <a:t> (an </a:t>
            </a:r>
            <a:r>
              <a:rPr lang="en-US" sz="1400" dirty="0" err="1"/>
              <a:t>emeregency</a:t>
            </a:r>
            <a:r>
              <a:rPr lang="en-US" sz="1400" dirty="0"/>
              <a:t> power off for the case in Fig. 1). </a:t>
            </a:r>
          </a:p>
        </p:txBody>
      </p:sp>
      <p:sp>
        <p:nvSpPr>
          <p:cNvPr id="4" name="Slide Number Placeholder 3"/>
          <p:cNvSpPr>
            <a:spLocks noGrp="1"/>
          </p:cNvSpPr>
          <p:nvPr>
            <p:ph type="sldNum" sz="quarter" idx="11"/>
          </p:nvPr>
        </p:nvSpPr>
        <p:spPr/>
        <p:txBody>
          <a:bodyPr/>
          <a:lstStyle/>
          <a:p>
            <a:pPr>
              <a:defRPr/>
            </a:pPr>
            <a:fld id="{371BFFFE-0D05-4D66-940B-5D906D67495C}" type="slidenum">
              <a:rPr lang="en-US" smtClean="0"/>
              <a:pPr>
                <a:defRPr/>
              </a:pPr>
              <a:t>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28326128"/>
              </p:ext>
            </p:extLst>
          </p:nvPr>
        </p:nvGraphicFramePr>
        <p:xfrm>
          <a:off x="5105399" y="4296675"/>
          <a:ext cx="3505201" cy="2669333"/>
        </p:xfrm>
        <a:graphic>
          <a:graphicData uri="http://schemas.openxmlformats.org/presentationml/2006/ole">
            <mc:AlternateContent xmlns:mc="http://schemas.openxmlformats.org/markup-compatibility/2006">
              <mc:Choice xmlns:v="urn:schemas-microsoft-com:vml" Requires="v">
                <p:oleObj spid="_x0000_s1059" name="Acrobat Document" r:id="rId5" imgW="3085866" imgH="2400300" progId="Acrobat.Document.11">
                  <p:embed/>
                </p:oleObj>
              </mc:Choice>
              <mc:Fallback>
                <p:oleObj name="Acrobat Document" r:id="rId5" imgW="3085866" imgH="2400300" progId="Acrobat.Document.11">
                  <p:embed/>
                  <p:pic>
                    <p:nvPicPr>
                      <p:cNvPr id="0" name=""/>
                      <p:cNvPicPr/>
                      <p:nvPr/>
                    </p:nvPicPr>
                    <p:blipFill>
                      <a:blip r:embed="rId6"/>
                      <a:stretch>
                        <a:fillRect/>
                      </a:stretch>
                    </p:blipFill>
                    <p:spPr>
                      <a:xfrm>
                        <a:off x="5105399" y="4296675"/>
                        <a:ext cx="3505201" cy="2669333"/>
                      </a:xfrm>
                      <a:prstGeom prst="rect">
                        <a:avLst/>
                      </a:prstGeom>
                    </p:spPr>
                  </p:pic>
                </p:oleObj>
              </mc:Fallback>
            </mc:AlternateContent>
          </a:graphicData>
        </a:graphic>
      </p:graphicFrame>
      <p:sp>
        <p:nvSpPr>
          <p:cNvPr id="7" name="TextBox 6"/>
          <p:cNvSpPr txBox="1"/>
          <p:nvPr/>
        </p:nvSpPr>
        <p:spPr>
          <a:xfrm flipH="1">
            <a:off x="5296050" y="5884446"/>
            <a:ext cx="2488262" cy="369332"/>
          </a:xfrm>
          <a:prstGeom prst="rect">
            <a:avLst/>
          </a:prstGeom>
          <a:noFill/>
        </p:spPr>
        <p:txBody>
          <a:bodyPr wrap="square" rtlCol="0">
            <a:spAutoFit/>
          </a:bodyPr>
          <a:lstStyle/>
          <a:p>
            <a:r>
              <a:rPr lang="en-US" dirty="0"/>
              <a:t>Duration of recovery (s)</a:t>
            </a:r>
          </a:p>
        </p:txBody>
      </p:sp>
    </p:spTree>
    <p:extLst>
      <p:ext uri="{BB962C8B-B14F-4D97-AF65-F5344CB8AC3E}">
        <p14:creationId xmlns:p14="http://schemas.microsoft.com/office/powerpoint/2010/main" val="2430754687"/>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4251</TotalTime>
  <Words>462</Words>
  <Application>Microsoft Macintosh PowerPoint</Application>
  <PresentationFormat>On-screen Show (4:3)</PresentationFormat>
  <Paragraphs>27</Paragraphs>
  <Slides>1</Slides>
  <Notes>1</Notes>
  <HiddenSlides>0</HiddenSlides>
  <MMClips>0</MMClips>
  <ScaleCrop>false</ScaleCrop>
  <HeadingPairs>
    <vt:vector size="8" baseType="variant">
      <vt:variant>
        <vt:lpstr>Fonts Used</vt:lpstr>
      </vt:variant>
      <vt:variant>
        <vt:i4>6</vt:i4>
      </vt:variant>
      <vt:variant>
        <vt:lpstr>Theme</vt:lpstr>
      </vt:variant>
      <vt:variant>
        <vt:i4>21</vt:i4>
      </vt:variant>
      <vt:variant>
        <vt:lpstr>Embedded OLE Servers</vt:lpstr>
      </vt:variant>
      <vt:variant>
        <vt:i4>1</vt:i4>
      </vt:variant>
      <vt:variant>
        <vt:lpstr>Slide Titles</vt:lpstr>
      </vt:variant>
      <vt:variant>
        <vt:i4>1</vt:i4>
      </vt:variant>
    </vt:vector>
  </HeadingPairs>
  <TitlesOfParts>
    <vt:vector size="29" baseType="lpstr">
      <vt:lpstr>Arial</vt:lpstr>
      <vt:lpstr>Arial Narrow</vt:lpstr>
      <vt:lpstr>Book Antiqua</vt:lpstr>
      <vt:lpstr>Calibri</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Acrobat Document</vt:lpstr>
      <vt:lpstr>Resiliency of HPC Interconnects: A case study of interconnect failures and recovery in Blue Waters, TDSC, 2017</vt:lpstr>
    </vt:vector>
  </TitlesOfParts>
  <Company>US Department of Energy (SC)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Annette Greiner</cp:lastModifiedBy>
  <cp:revision>444</cp:revision>
  <dcterms:created xsi:type="dcterms:W3CDTF">2010-12-15T20:48:04Z</dcterms:created>
  <dcterms:modified xsi:type="dcterms:W3CDTF">2018-05-04T22:00:01Z</dcterms:modified>
</cp:coreProperties>
</file>