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handoutMasterIdLst>
    <p:handoutMasterId r:id="rId3"/>
  </p:handoutMasterIdLst>
  <p:sldIdLst>
    <p:sldId id="256" r:id="rId2"/>
  </p:sldIdLst>
  <p:sldSz cx="384048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userDrawn="1">
          <p15:clr>
            <a:srgbClr val="A4A3A4"/>
          </p15:clr>
        </p15:guide>
        <p15:guide id="2" pos="1029" userDrawn="1">
          <p15:clr>
            <a:srgbClr val="A4A3A4"/>
          </p15:clr>
        </p15:guide>
        <p15:guide id="3" pos="1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01"/>
    <p:restoredTop sz="96311"/>
  </p:normalViewPr>
  <p:slideViewPr>
    <p:cSldViewPr snapToGrid="0" snapToObjects="1">
      <p:cViewPr varScale="1">
        <p:scale>
          <a:sx n="30" d="100"/>
          <a:sy n="30" d="100"/>
        </p:scale>
        <p:origin x="4816" y="336"/>
      </p:cViewPr>
      <p:guideLst>
        <p:guide orient="horz" pos="12096"/>
        <p:guide pos="1029"/>
        <p:guide pos="12184"/>
      </p:guideLst>
    </p:cSldViewPr>
  </p:slideViewPr>
  <p:notesTextViewPr>
    <p:cViewPr>
      <p:scale>
        <a:sx n="1" d="1"/>
        <a:sy n="1" d="1"/>
      </p:scale>
      <p:origin x="0" y="0"/>
    </p:cViewPr>
  </p:notesTextViewPr>
  <p:notesViewPr>
    <p:cSldViewPr snapToGrid="0" snapToObjects="1">
      <p:cViewPr varScale="1">
        <p:scale>
          <a:sx n="156" d="100"/>
          <a:sy n="156" d="100"/>
        </p:scale>
        <p:origin x="2608" y="200"/>
      </p:cViewPr>
      <p:guideLst/>
    </p:cSldViewPr>
  </p:notes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genschutz, Peter Andrew" userId="c18d8be8-55ab-4f7f-a613-cb6b7ee9efa6" providerId="ADAL" clId="{92D392BC-43BA-D345-8EE7-7CF363D5D570}"/>
    <pc:docChg chg="modSld">
      <pc:chgData name="Bogenschutz, Peter Andrew" userId="c18d8be8-55ab-4f7f-a613-cb6b7ee9efa6" providerId="ADAL" clId="{92D392BC-43BA-D345-8EE7-7CF363D5D570}" dt="2025-08-06T16:25:14.084" v="443" actId="1076"/>
      <pc:docMkLst>
        <pc:docMk/>
      </pc:docMkLst>
      <pc:sldChg chg="modSp mod">
        <pc:chgData name="Bogenschutz, Peter Andrew" userId="c18d8be8-55ab-4f7f-a613-cb6b7ee9efa6" providerId="ADAL" clId="{92D392BC-43BA-D345-8EE7-7CF363D5D570}" dt="2025-08-06T16:25:14.084" v="443" actId="1076"/>
        <pc:sldMkLst>
          <pc:docMk/>
          <pc:sldMk cId="1378316292" sldId="256"/>
        </pc:sldMkLst>
        <pc:spChg chg="mod">
          <ac:chgData name="Bogenschutz, Peter Andrew" userId="c18d8be8-55ab-4f7f-a613-cb6b7ee9efa6" providerId="ADAL" clId="{92D392BC-43BA-D345-8EE7-7CF363D5D570}" dt="2025-08-05T16:57:24.691" v="16" actId="113"/>
          <ac:spMkLst>
            <pc:docMk/>
            <pc:sldMk cId="1378316292" sldId="256"/>
            <ac:spMk id="9" creationId="{48DC4C8B-5ED5-C37B-49AE-B6A7D657510E}"/>
          </ac:spMkLst>
        </pc:spChg>
        <pc:spChg chg="mod">
          <ac:chgData name="Bogenschutz, Peter Andrew" userId="c18d8be8-55ab-4f7f-a613-cb6b7ee9efa6" providerId="ADAL" clId="{92D392BC-43BA-D345-8EE7-7CF363D5D570}" dt="2025-08-06T16:24:25.908" v="442" actId="20577"/>
          <ac:spMkLst>
            <pc:docMk/>
            <pc:sldMk cId="1378316292" sldId="256"/>
            <ac:spMk id="23" creationId="{C769444F-4A1F-6266-A223-4A98122674B4}"/>
          </ac:spMkLst>
        </pc:spChg>
        <pc:spChg chg="mod">
          <ac:chgData name="Bogenschutz, Peter Andrew" userId="c18d8be8-55ab-4f7f-a613-cb6b7ee9efa6" providerId="ADAL" clId="{92D392BC-43BA-D345-8EE7-7CF363D5D570}" dt="2025-08-06T16:25:14.084" v="443" actId="1076"/>
          <ac:spMkLst>
            <pc:docMk/>
            <pc:sldMk cId="1378316292" sldId="256"/>
            <ac:spMk id="35" creationId="{15A0BEEB-1DA9-C2A8-06B9-6ED52211FF90}"/>
          </ac:spMkLst>
        </pc:spChg>
        <pc:spChg chg="mod">
          <ac:chgData name="Bogenschutz, Peter Andrew" userId="c18d8be8-55ab-4f7f-a613-cb6b7ee9efa6" providerId="ADAL" clId="{92D392BC-43BA-D345-8EE7-7CF363D5D570}" dt="2025-08-05T16:44:15.616" v="15" actId="20577"/>
          <ac:spMkLst>
            <pc:docMk/>
            <pc:sldMk cId="1378316292" sldId="256"/>
            <ac:spMk id="39" creationId="{1247B5E2-A951-2D89-D1AF-2544E7FFC177}"/>
          </ac:spMkLst>
        </pc:spChg>
        <pc:picChg chg="mod">
          <ac:chgData name="Bogenschutz, Peter Andrew" userId="c18d8be8-55ab-4f7f-a613-cb6b7ee9efa6" providerId="ADAL" clId="{92D392BC-43BA-D345-8EE7-7CF363D5D570}" dt="2025-08-06T16:22:18.025" v="428" actId="1076"/>
          <ac:picMkLst>
            <pc:docMk/>
            <pc:sldMk cId="1378316292" sldId="256"/>
            <ac:picMk id="20" creationId="{2911F5F7-9B55-AB96-6754-A57780377466}"/>
          </ac:picMkLst>
        </pc:picChg>
        <pc:picChg chg="mod">
          <ac:chgData name="Bogenschutz, Peter Andrew" userId="c18d8be8-55ab-4f7f-a613-cb6b7ee9efa6" providerId="ADAL" clId="{92D392BC-43BA-D345-8EE7-7CF363D5D570}" dt="2025-08-06T16:21:19.507" v="426" actId="1076"/>
          <ac:picMkLst>
            <pc:docMk/>
            <pc:sldMk cId="1378316292" sldId="256"/>
            <ac:picMk id="76" creationId="{6645B874-B724-60D0-A8AC-F52481F3C22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948B44-D6C7-3831-75CD-465E8C0EDF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FECD8B0-05CB-54C1-040C-3D627A221B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DB4B3E-B4F4-874D-8368-28B7B9F111C5}" type="datetimeFigureOut">
              <a:rPr lang="en-US" smtClean="0"/>
              <a:t>8/6/25</a:t>
            </a:fld>
            <a:endParaRPr lang="en-US"/>
          </a:p>
        </p:txBody>
      </p:sp>
      <p:sp>
        <p:nvSpPr>
          <p:cNvPr id="4" name="Footer Placeholder 3">
            <a:extLst>
              <a:ext uri="{FF2B5EF4-FFF2-40B4-BE49-F238E27FC236}">
                <a16:creationId xmlns:a16="http://schemas.microsoft.com/office/drawing/2014/main" id="{21E26B9F-F465-79D5-D682-92A6071EF9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4791CE-934B-32F1-EAC3-1B70424052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3AAB64-09C9-6C4C-A97A-0D3CF6826F94}" type="slidenum">
              <a:rPr lang="en-US" smtClean="0"/>
              <a:t>‹#›</a:t>
            </a:fld>
            <a:endParaRPr lang="en-US"/>
          </a:p>
        </p:txBody>
      </p:sp>
    </p:spTree>
    <p:extLst>
      <p:ext uri="{BB962C8B-B14F-4D97-AF65-F5344CB8AC3E}">
        <p14:creationId xmlns:p14="http://schemas.microsoft.com/office/powerpoint/2010/main" val="61921169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emf"/><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6.emf"/><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6285233"/>
            <a:ext cx="32644080" cy="1337056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4800600" y="20171413"/>
            <a:ext cx="28803600" cy="9272267"/>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52870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9403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7" y="2044700"/>
            <a:ext cx="8281035"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2" y="2044700"/>
            <a:ext cx="24363045" cy="325462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64565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89BAF9-B3E8-AB35-98D6-68BF8DC03B00}"/>
              </a:ext>
            </a:extLst>
          </p:cNvPr>
          <p:cNvSpPr>
            <a:spLocks noGrp="1"/>
          </p:cNvSpPr>
          <p:nvPr>
            <p:ph type="pic" sz="quarter" idx="10"/>
          </p:nvPr>
        </p:nvSpPr>
        <p:spPr>
          <a:xfrm>
            <a:off x="20358107" y="6854826"/>
            <a:ext cx="16446480" cy="10620369"/>
          </a:xfrm>
          <a:prstGeom prst="rect">
            <a:avLst/>
          </a:prstGeom>
        </p:spPr>
        <p:txBody>
          <a:bodyPr anchor="ctr" anchorCtr="0"/>
          <a:lstStyle>
            <a:lvl1pPr marL="0" indent="0" algn="ctr">
              <a:buNone/>
              <a:defRPr sz="6300"/>
            </a:lvl1pPr>
          </a:lstStyle>
          <a:p>
            <a:endParaRPr lang="en-US"/>
          </a:p>
        </p:txBody>
      </p:sp>
      <p:pic>
        <p:nvPicPr>
          <p:cNvPr id="53" name="Graphic 52">
            <a:extLst>
              <a:ext uri="{FF2B5EF4-FFF2-40B4-BE49-F238E27FC236}">
                <a16:creationId xmlns:a16="http://schemas.microsoft.com/office/drawing/2014/main" id="{89E5FECD-FD7D-8771-1157-FA96C1741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4415413"/>
            <a:ext cx="38404800" cy="2667000"/>
          </a:xfrm>
          <a:prstGeom prst="rect">
            <a:avLst/>
          </a:prstGeom>
        </p:spPr>
      </p:pic>
      <p:pic>
        <p:nvPicPr>
          <p:cNvPr id="58" name="Picture 57">
            <a:extLst>
              <a:ext uri="{FF2B5EF4-FFF2-40B4-BE49-F238E27FC236}">
                <a16:creationId xmlns:a16="http://schemas.microsoft.com/office/drawing/2014/main" id="{957AE65B-443F-420D-1A46-67178F901038}"/>
              </a:ext>
            </a:extLst>
          </p:cNvPr>
          <p:cNvPicPr>
            <a:picLocks noChangeAspect="1"/>
          </p:cNvPicPr>
          <p:nvPr userDrawn="1"/>
        </p:nvPicPr>
        <p:blipFill>
          <a:blip r:embed="rId4"/>
          <a:stretch>
            <a:fillRect/>
          </a:stretch>
        </p:blipFill>
        <p:spPr>
          <a:xfrm>
            <a:off x="31584900" y="36114632"/>
            <a:ext cx="5593857" cy="1363210"/>
          </a:xfrm>
          <a:prstGeom prst="rect">
            <a:avLst/>
          </a:prstGeom>
        </p:spPr>
      </p:pic>
      <p:sp>
        <p:nvSpPr>
          <p:cNvPr id="60" name="Oval 59">
            <a:extLst>
              <a:ext uri="{FF2B5EF4-FFF2-40B4-BE49-F238E27FC236}">
                <a16:creationId xmlns:a16="http://schemas.microsoft.com/office/drawing/2014/main" id="{27509AA1-2A01-DE43-8BD0-BD70E3082FC9}"/>
              </a:ext>
            </a:extLst>
          </p:cNvPr>
          <p:cNvSpPr/>
          <p:nvPr userDrawn="1"/>
        </p:nvSpPr>
        <p:spPr>
          <a:xfrm>
            <a:off x="590549" y="30823260"/>
            <a:ext cx="7040846" cy="7040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dirty="0"/>
          </a:p>
        </p:txBody>
      </p:sp>
      <p:pic>
        <p:nvPicPr>
          <p:cNvPr id="61" name="Picture 60">
            <a:extLst>
              <a:ext uri="{FF2B5EF4-FFF2-40B4-BE49-F238E27FC236}">
                <a16:creationId xmlns:a16="http://schemas.microsoft.com/office/drawing/2014/main" id="{8EF79650-B2A9-67EC-C4DF-4A0B4FB195C4}"/>
              </a:ext>
            </a:extLst>
          </p:cNvPr>
          <p:cNvPicPr>
            <a:picLocks noChangeAspect="1"/>
          </p:cNvPicPr>
          <p:nvPr userDrawn="1"/>
        </p:nvPicPr>
        <p:blipFill>
          <a:blip r:embed="rId5"/>
          <a:stretch>
            <a:fillRect/>
          </a:stretch>
        </p:blipFill>
        <p:spPr>
          <a:xfrm>
            <a:off x="1714499" y="34880912"/>
            <a:ext cx="5067297" cy="2667001"/>
          </a:xfrm>
          <a:prstGeom prst="rect">
            <a:avLst/>
          </a:prstGeom>
        </p:spPr>
      </p:pic>
      <p:sp>
        <p:nvSpPr>
          <p:cNvPr id="62" name="Rectangle 61">
            <a:extLst>
              <a:ext uri="{FF2B5EF4-FFF2-40B4-BE49-F238E27FC236}">
                <a16:creationId xmlns:a16="http://schemas.microsoft.com/office/drawing/2014/main" id="{DC6950BB-2665-D62D-27D6-E6C77EF318F3}"/>
              </a:ext>
            </a:extLst>
          </p:cNvPr>
          <p:cNvSpPr/>
          <p:nvPr userDrawn="1"/>
        </p:nvSpPr>
        <p:spPr>
          <a:xfrm>
            <a:off x="0" y="38004741"/>
            <a:ext cx="38404800" cy="400059"/>
          </a:xfrm>
          <a:prstGeom prst="rect">
            <a:avLst/>
          </a:prstGeom>
          <a:gradFill flip="none" rotWithShape="1">
            <a:gsLst>
              <a:gs pos="0">
                <a:srgbClr val="2376BC"/>
              </a:gs>
              <a:gs pos="96950">
                <a:schemeClr val="accent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a:p>
        </p:txBody>
      </p:sp>
      <p:pic>
        <p:nvPicPr>
          <p:cNvPr id="63" name="Graphic 62">
            <a:extLst>
              <a:ext uri="{FF2B5EF4-FFF2-40B4-BE49-F238E27FC236}">
                <a16:creationId xmlns:a16="http://schemas.microsoft.com/office/drawing/2014/main" id="{8E2B11B4-887B-9856-7227-F3DE80839E7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19048"/>
            <a:ext cx="38404800" cy="2667000"/>
          </a:xfrm>
          <a:prstGeom prst="rect">
            <a:avLst/>
          </a:prstGeom>
        </p:spPr>
      </p:pic>
    </p:spTree>
    <p:extLst>
      <p:ext uri="{BB962C8B-B14F-4D97-AF65-F5344CB8AC3E}">
        <p14:creationId xmlns:p14="http://schemas.microsoft.com/office/powerpoint/2010/main" val="1811741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89BAF9-B3E8-AB35-98D6-68BF8DC03B00}"/>
              </a:ext>
            </a:extLst>
          </p:cNvPr>
          <p:cNvSpPr>
            <a:spLocks noGrp="1"/>
          </p:cNvSpPr>
          <p:nvPr>
            <p:ph type="pic" sz="quarter" idx="10"/>
          </p:nvPr>
        </p:nvSpPr>
        <p:spPr>
          <a:xfrm>
            <a:off x="20358107" y="6854826"/>
            <a:ext cx="16446480" cy="10620369"/>
          </a:xfrm>
          <a:prstGeom prst="rect">
            <a:avLst/>
          </a:prstGeom>
        </p:spPr>
        <p:txBody>
          <a:bodyPr anchor="ctr" anchorCtr="0"/>
          <a:lstStyle>
            <a:lvl1pPr marL="0" indent="0" algn="ctr">
              <a:buNone/>
              <a:defRPr sz="6300"/>
            </a:lvl1pPr>
          </a:lstStyle>
          <a:p>
            <a:endParaRPr lang="en-US"/>
          </a:p>
        </p:txBody>
      </p:sp>
      <p:cxnSp>
        <p:nvCxnSpPr>
          <p:cNvPr id="20" name="Straight Connector 19">
            <a:extLst>
              <a:ext uri="{FF2B5EF4-FFF2-40B4-BE49-F238E27FC236}">
                <a16:creationId xmlns:a16="http://schemas.microsoft.com/office/drawing/2014/main" id="{B04192A8-2ABE-10B5-F885-0775FC40F701}"/>
              </a:ext>
            </a:extLst>
          </p:cNvPr>
          <p:cNvCxnSpPr>
            <a:cxnSpLocks/>
          </p:cNvCxnSpPr>
          <p:nvPr userDrawn="1"/>
        </p:nvCxnSpPr>
        <p:spPr>
          <a:xfrm>
            <a:off x="19202400" y="6854826"/>
            <a:ext cx="0" cy="27397074"/>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A37236-398B-E703-2E7E-C591ECADE2F5}"/>
              </a:ext>
            </a:extLst>
          </p:cNvPr>
          <p:cNvCxnSpPr>
            <a:cxnSpLocks/>
          </p:cNvCxnSpPr>
          <p:nvPr userDrawn="1"/>
        </p:nvCxnSpPr>
        <p:spPr>
          <a:xfrm flipH="1">
            <a:off x="1600200" y="20853402"/>
            <a:ext cx="352044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3" name="Graphic 52">
            <a:extLst>
              <a:ext uri="{FF2B5EF4-FFF2-40B4-BE49-F238E27FC236}">
                <a16:creationId xmlns:a16="http://schemas.microsoft.com/office/drawing/2014/main" id="{89E5FECD-FD7D-8771-1157-FA96C1741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4415413"/>
            <a:ext cx="38404800" cy="2667000"/>
          </a:xfrm>
          <a:prstGeom prst="rect">
            <a:avLst/>
          </a:prstGeom>
        </p:spPr>
      </p:pic>
      <p:pic>
        <p:nvPicPr>
          <p:cNvPr id="58" name="Picture 57">
            <a:extLst>
              <a:ext uri="{FF2B5EF4-FFF2-40B4-BE49-F238E27FC236}">
                <a16:creationId xmlns:a16="http://schemas.microsoft.com/office/drawing/2014/main" id="{957AE65B-443F-420D-1A46-67178F901038}"/>
              </a:ext>
            </a:extLst>
          </p:cNvPr>
          <p:cNvPicPr>
            <a:picLocks noChangeAspect="1"/>
          </p:cNvPicPr>
          <p:nvPr userDrawn="1"/>
        </p:nvPicPr>
        <p:blipFill>
          <a:blip r:embed="rId4"/>
          <a:stretch>
            <a:fillRect/>
          </a:stretch>
        </p:blipFill>
        <p:spPr>
          <a:xfrm>
            <a:off x="31584900" y="36114632"/>
            <a:ext cx="5593857" cy="1363210"/>
          </a:xfrm>
          <a:prstGeom prst="rect">
            <a:avLst/>
          </a:prstGeom>
        </p:spPr>
      </p:pic>
      <p:sp>
        <p:nvSpPr>
          <p:cNvPr id="60" name="Oval 59">
            <a:extLst>
              <a:ext uri="{FF2B5EF4-FFF2-40B4-BE49-F238E27FC236}">
                <a16:creationId xmlns:a16="http://schemas.microsoft.com/office/drawing/2014/main" id="{27509AA1-2A01-DE43-8BD0-BD70E3082FC9}"/>
              </a:ext>
            </a:extLst>
          </p:cNvPr>
          <p:cNvSpPr/>
          <p:nvPr userDrawn="1"/>
        </p:nvSpPr>
        <p:spPr>
          <a:xfrm>
            <a:off x="590549" y="30823260"/>
            <a:ext cx="7040846" cy="7040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dirty="0"/>
          </a:p>
        </p:txBody>
      </p:sp>
      <p:pic>
        <p:nvPicPr>
          <p:cNvPr id="61" name="Picture 60">
            <a:extLst>
              <a:ext uri="{FF2B5EF4-FFF2-40B4-BE49-F238E27FC236}">
                <a16:creationId xmlns:a16="http://schemas.microsoft.com/office/drawing/2014/main" id="{8EF79650-B2A9-67EC-C4DF-4A0B4FB195C4}"/>
              </a:ext>
            </a:extLst>
          </p:cNvPr>
          <p:cNvPicPr>
            <a:picLocks noChangeAspect="1"/>
          </p:cNvPicPr>
          <p:nvPr userDrawn="1"/>
        </p:nvPicPr>
        <p:blipFill>
          <a:blip r:embed="rId5"/>
          <a:stretch>
            <a:fillRect/>
          </a:stretch>
        </p:blipFill>
        <p:spPr>
          <a:xfrm>
            <a:off x="1714499" y="34880912"/>
            <a:ext cx="5067297" cy="2667001"/>
          </a:xfrm>
          <a:prstGeom prst="rect">
            <a:avLst/>
          </a:prstGeom>
        </p:spPr>
      </p:pic>
      <p:sp>
        <p:nvSpPr>
          <p:cNvPr id="62" name="Rectangle 61">
            <a:extLst>
              <a:ext uri="{FF2B5EF4-FFF2-40B4-BE49-F238E27FC236}">
                <a16:creationId xmlns:a16="http://schemas.microsoft.com/office/drawing/2014/main" id="{DC6950BB-2665-D62D-27D6-E6C77EF318F3}"/>
              </a:ext>
            </a:extLst>
          </p:cNvPr>
          <p:cNvSpPr/>
          <p:nvPr userDrawn="1"/>
        </p:nvSpPr>
        <p:spPr>
          <a:xfrm>
            <a:off x="0" y="38004741"/>
            <a:ext cx="38404800" cy="400059"/>
          </a:xfrm>
          <a:prstGeom prst="rect">
            <a:avLst/>
          </a:prstGeom>
          <a:gradFill flip="none" rotWithShape="1">
            <a:gsLst>
              <a:gs pos="0">
                <a:schemeClr val="accent4">
                  <a:lumMod val="50000"/>
                </a:schemeClr>
              </a:gs>
              <a:gs pos="96950">
                <a:schemeClr val="accent2"/>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a:p>
        </p:txBody>
      </p:sp>
      <p:pic>
        <p:nvPicPr>
          <p:cNvPr id="63" name="Graphic 62">
            <a:extLst>
              <a:ext uri="{FF2B5EF4-FFF2-40B4-BE49-F238E27FC236}">
                <a16:creationId xmlns:a16="http://schemas.microsoft.com/office/drawing/2014/main" id="{8E2B11B4-887B-9856-7227-F3DE80839E7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38404800" cy="2667000"/>
          </a:xfrm>
          <a:prstGeom prst="rect">
            <a:avLst/>
          </a:prstGeom>
        </p:spPr>
      </p:pic>
    </p:spTree>
    <p:extLst>
      <p:ext uri="{BB962C8B-B14F-4D97-AF65-F5344CB8AC3E}">
        <p14:creationId xmlns:p14="http://schemas.microsoft.com/office/powerpoint/2010/main" val="262398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89BAF9-B3E8-AB35-98D6-68BF8DC03B00}"/>
              </a:ext>
            </a:extLst>
          </p:cNvPr>
          <p:cNvSpPr>
            <a:spLocks noGrp="1"/>
          </p:cNvSpPr>
          <p:nvPr>
            <p:ph type="pic" sz="quarter" idx="10"/>
          </p:nvPr>
        </p:nvSpPr>
        <p:spPr>
          <a:xfrm>
            <a:off x="20358107" y="6854826"/>
            <a:ext cx="16446480" cy="10620369"/>
          </a:xfrm>
          <a:prstGeom prst="rect">
            <a:avLst/>
          </a:prstGeom>
        </p:spPr>
        <p:txBody>
          <a:bodyPr anchor="ctr" anchorCtr="0"/>
          <a:lstStyle>
            <a:lvl1pPr marL="0" indent="0" algn="ctr">
              <a:buNone/>
              <a:defRPr sz="6300"/>
            </a:lvl1pPr>
          </a:lstStyle>
          <a:p>
            <a:endParaRPr lang="en-US"/>
          </a:p>
        </p:txBody>
      </p:sp>
      <p:cxnSp>
        <p:nvCxnSpPr>
          <p:cNvPr id="20" name="Straight Connector 19">
            <a:extLst>
              <a:ext uri="{FF2B5EF4-FFF2-40B4-BE49-F238E27FC236}">
                <a16:creationId xmlns:a16="http://schemas.microsoft.com/office/drawing/2014/main" id="{B04192A8-2ABE-10B5-F885-0775FC40F701}"/>
              </a:ext>
            </a:extLst>
          </p:cNvPr>
          <p:cNvCxnSpPr>
            <a:cxnSpLocks/>
          </p:cNvCxnSpPr>
          <p:nvPr userDrawn="1"/>
        </p:nvCxnSpPr>
        <p:spPr>
          <a:xfrm>
            <a:off x="19202400" y="6854826"/>
            <a:ext cx="0" cy="27397074"/>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A37236-398B-E703-2E7E-C591ECADE2F5}"/>
              </a:ext>
            </a:extLst>
          </p:cNvPr>
          <p:cNvCxnSpPr>
            <a:cxnSpLocks/>
          </p:cNvCxnSpPr>
          <p:nvPr userDrawn="1"/>
        </p:nvCxnSpPr>
        <p:spPr>
          <a:xfrm flipH="1">
            <a:off x="1600200" y="20853402"/>
            <a:ext cx="352044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3" name="Graphic 52">
            <a:extLst>
              <a:ext uri="{FF2B5EF4-FFF2-40B4-BE49-F238E27FC236}">
                <a16:creationId xmlns:a16="http://schemas.microsoft.com/office/drawing/2014/main" id="{89E5FECD-FD7D-8771-1157-FA96C17413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4415413"/>
            <a:ext cx="38404800" cy="2667000"/>
          </a:xfrm>
          <a:prstGeom prst="rect">
            <a:avLst/>
          </a:prstGeom>
        </p:spPr>
      </p:pic>
      <p:pic>
        <p:nvPicPr>
          <p:cNvPr id="58" name="Picture 57">
            <a:extLst>
              <a:ext uri="{FF2B5EF4-FFF2-40B4-BE49-F238E27FC236}">
                <a16:creationId xmlns:a16="http://schemas.microsoft.com/office/drawing/2014/main" id="{957AE65B-443F-420D-1A46-67178F901038}"/>
              </a:ext>
            </a:extLst>
          </p:cNvPr>
          <p:cNvPicPr>
            <a:picLocks noChangeAspect="1"/>
          </p:cNvPicPr>
          <p:nvPr userDrawn="1"/>
        </p:nvPicPr>
        <p:blipFill>
          <a:blip r:embed="rId4"/>
          <a:stretch>
            <a:fillRect/>
          </a:stretch>
        </p:blipFill>
        <p:spPr>
          <a:xfrm>
            <a:off x="31584900" y="36114632"/>
            <a:ext cx="5593857" cy="1363210"/>
          </a:xfrm>
          <a:prstGeom prst="rect">
            <a:avLst/>
          </a:prstGeom>
        </p:spPr>
      </p:pic>
      <p:sp>
        <p:nvSpPr>
          <p:cNvPr id="60" name="Oval 59">
            <a:extLst>
              <a:ext uri="{FF2B5EF4-FFF2-40B4-BE49-F238E27FC236}">
                <a16:creationId xmlns:a16="http://schemas.microsoft.com/office/drawing/2014/main" id="{27509AA1-2A01-DE43-8BD0-BD70E3082FC9}"/>
              </a:ext>
            </a:extLst>
          </p:cNvPr>
          <p:cNvSpPr/>
          <p:nvPr userDrawn="1"/>
        </p:nvSpPr>
        <p:spPr>
          <a:xfrm>
            <a:off x="590549" y="30823260"/>
            <a:ext cx="7040846" cy="7040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dirty="0"/>
          </a:p>
        </p:txBody>
      </p:sp>
      <p:pic>
        <p:nvPicPr>
          <p:cNvPr id="61" name="Picture 60">
            <a:extLst>
              <a:ext uri="{FF2B5EF4-FFF2-40B4-BE49-F238E27FC236}">
                <a16:creationId xmlns:a16="http://schemas.microsoft.com/office/drawing/2014/main" id="{8EF79650-B2A9-67EC-C4DF-4A0B4FB195C4}"/>
              </a:ext>
            </a:extLst>
          </p:cNvPr>
          <p:cNvPicPr>
            <a:picLocks noChangeAspect="1"/>
          </p:cNvPicPr>
          <p:nvPr userDrawn="1"/>
        </p:nvPicPr>
        <p:blipFill>
          <a:blip r:embed="rId5"/>
          <a:stretch>
            <a:fillRect/>
          </a:stretch>
        </p:blipFill>
        <p:spPr>
          <a:xfrm>
            <a:off x="1714499" y="34880912"/>
            <a:ext cx="5067297" cy="2667001"/>
          </a:xfrm>
          <a:prstGeom prst="rect">
            <a:avLst/>
          </a:prstGeom>
        </p:spPr>
      </p:pic>
      <p:sp>
        <p:nvSpPr>
          <p:cNvPr id="62" name="Rectangle 61">
            <a:extLst>
              <a:ext uri="{FF2B5EF4-FFF2-40B4-BE49-F238E27FC236}">
                <a16:creationId xmlns:a16="http://schemas.microsoft.com/office/drawing/2014/main" id="{DC6950BB-2665-D62D-27D6-E6C77EF318F3}"/>
              </a:ext>
            </a:extLst>
          </p:cNvPr>
          <p:cNvSpPr/>
          <p:nvPr userDrawn="1"/>
        </p:nvSpPr>
        <p:spPr>
          <a:xfrm>
            <a:off x="0" y="38004741"/>
            <a:ext cx="38404800" cy="400059"/>
          </a:xfrm>
          <a:prstGeom prst="rect">
            <a:avLst/>
          </a:prstGeom>
          <a:gradFill flip="none" rotWithShape="1">
            <a:gsLst>
              <a:gs pos="0">
                <a:schemeClr val="accent6">
                  <a:lumMod val="75000"/>
                </a:schemeClr>
              </a:gs>
              <a:gs pos="96950">
                <a:srgbClr val="FFC000"/>
              </a:gs>
            </a:gsLst>
            <a:lin ang="48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8"/>
          </a:p>
        </p:txBody>
      </p:sp>
      <p:pic>
        <p:nvPicPr>
          <p:cNvPr id="63" name="Graphic 62">
            <a:extLst>
              <a:ext uri="{FF2B5EF4-FFF2-40B4-BE49-F238E27FC236}">
                <a16:creationId xmlns:a16="http://schemas.microsoft.com/office/drawing/2014/main" id="{8E2B11B4-887B-9856-7227-F3DE80839E7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38404800" cy="2667000"/>
          </a:xfrm>
          <a:prstGeom prst="rect">
            <a:avLst/>
          </a:prstGeom>
        </p:spPr>
      </p:pic>
    </p:spTree>
    <p:extLst>
      <p:ext uri="{BB962C8B-B14F-4D97-AF65-F5344CB8AC3E}">
        <p14:creationId xmlns:p14="http://schemas.microsoft.com/office/powerpoint/2010/main" val="177795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7834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9574541"/>
            <a:ext cx="33124140" cy="15975327"/>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2620330" y="25701001"/>
            <a:ext cx="33124140" cy="8401047"/>
          </a:xfrm>
        </p:spPr>
        <p:txBody>
          <a:bodyPr/>
          <a:lstStyle>
            <a:lvl1pPr marL="0" indent="0">
              <a:buNone/>
              <a:defRPr sz="10080">
                <a:solidFill>
                  <a:schemeClr val="tx1"/>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00824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10223500"/>
            <a:ext cx="1632204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10223500"/>
            <a:ext cx="1632204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640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044708"/>
            <a:ext cx="3312414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9414513"/>
            <a:ext cx="16247028" cy="461390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2645336" y="14028420"/>
            <a:ext cx="16247028"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9414513"/>
            <a:ext cx="16327042" cy="4613907"/>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19442432" y="14028420"/>
            <a:ext cx="16327042"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2012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1425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8/6/25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80865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560320"/>
            <a:ext cx="12386548" cy="896112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16327042" y="5529588"/>
            <a:ext cx="19442430" cy="272923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2" y="11521440"/>
            <a:ext cx="12386548" cy="21344893"/>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0169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2" y="2560320"/>
            <a:ext cx="12386548" cy="896112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5529588"/>
            <a:ext cx="19442430" cy="272923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2" y="11521440"/>
            <a:ext cx="12386548" cy="21344893"/>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25934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2044708"/>
            <a:ext cx="3312414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10223500"/>
            <a:ext cx="33124140" cy="24367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5595568"/>
            <a:ext cx="8641080" cy="2044700"/>
          </a:xfrm>
          <a:prstGeom prst="rect">
            <a:avLst/>
          </a:prstGeom>
        </p:spPr>
        <p:txBody>
          <a:bodyPr vert="horz" lIns="91440" tIns="45720" rIns="91440" bIns="45720" rtlCol="0" anchor="ctr"/>
          <a:lstStyle>
            <a:lvl1pPr algn="l">
              <a:defRPr sz="5040">
                <a:solidFill>
                  <a:schemeClr val="tx1">
                    <a:tint val="75000"/>
                  </a:schemeClr>
                </a:solidFill>
              </a:defRPr>
            </a:lvl1pPr>
          </a:lstStyle>
          <a:p>
            <a:fld id="{C764DE79-268F-4C1A-8933-263129D2AF90}" type="datetimeFigureOut">
              <a:rPr lang="en-US" smtClean="0"/>
              <a:t>8/6/25</a:t>
            </a:fld>
            <a:endParaRPr lang="en-US" dirty="0"/>
          </a:p>
        </p:txBody>
      </p:sp>
      <p:sp>
        <p:nvSpPr>
          <p:cNvPr id="5" name="Footer Placeholder 4"/>
          <p:cNvSpPr>
            <a:spLocks noGrp="1"/>
          </p:cNvSpPr>
          <p:nvPr>
            <p:ph type="ftr" sz="quarter" idx="3"/>
          </p:nvPr>
        </p:nvSpPr>
        <p:spPr>
          <a:xfrm>
            <a:off x="12721590" y="35595568"/>
            <a:ext cx="12961620" cy="20447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7123390" y="35595568"/>
            <a:ext cx="8641080" cy="2044700"/>
          </a:xfrm>
          <a:prstGeom prst="rect">
            <a:avLst/>
          </a:prstGeom>
        </p:spPr>
        <p:txBody>
          <a:bodyPr vert="horz" lIns="91440" tIns="45720" rIns="91440" bIns="45720" rtlCol="0" anchor="ctr"/>
          <a:lstStyle>
            <a:lvl1pPr algn="r">
              <a:defRPr sz="5040">
                <a:solidFill>
                  <a:schemeClr val="tx1">
                    <a:tint val="75000"/>
                  </a:schemeClr>
                </a:solidFill>
              </a:defRPr>
            </a:lvl1pPr>
          </a:lstStyle>
          <a:p>
            <a:fld id="{48F63A3B-78C7-47BE-AE5E-E10140E04643}" type="slidenum">
              <a:rPr lang="en-US" smtClean="0"/>
              <a:t>‹#›</a:t>
            </a:fld>
            <a:endParaRPr lang="en-US" dirty="0"/>
          </a:p>
        </p:txBody>
      </p:sp>
      <p:pic>
        <p:nvPicPr>
          <p:cNvPr id="7" name="Graphic 6">
            <a:extLst>
              <a:ext uri="{FF2B5EF4-FFF2-40B4-BE49-F238E27FC236}">
                <a16:creationId xmlns:a16="http://schemas.microsoft.com/office/drawing/2014/main" id="{8D86FA76-72EF-84D1-888F-94323C806826}"/>
              </a:ext>
            </a:extLst>
          </p:cNvPr>
          <p:cNvPicPr>
            <a:picLocks noChangeAspect="1"/>
          </p:cNvPicPr>
          <p:nvPr userDrawn="1"/>
        </p:nvPicPr>
        <p:blipFill rotWithShape="1">
          <a:blip r:embed="rId16">
            <a:alphaModFix amt="7000"/>
            <a:extLst>
              <a:ext uri="{96DAC541-7B7A-43D3-8B79-37D633B846F1}">
                <asvg:svgBlip xmlns:asvg="http://schemas.microsoft.com/office/drawing/2016/SVG/main" r:embed="rId17"/>
              </a:ext>
            </a:extLst>
          </a:blip>
          <a:srcRect r="39710"/>
          <a:stretch/>
        </p:blipFill>
        <p:spPr>
          <a:xfrm rot="16200000">
            <a:off x="3743188" y="-3743189"/>
            <a:ext cx="30918424" cy="38404799"/>
          </a:xfrm>
          <a:prstGeom prst="rect">
            <a:avLst/>
          </a:prstGeom>
        </p:spPr>
      </p:pic>
    </p:spTree>
    <p:extLst>
      <p:ext uri="{BB962C8B-B14F-4D97-AF65-F5344CB8AC3E}">
        <p14:creationId xmlns:p14="http://schemas.microsoft.com/office/powerpoint/2010/main" val="315886114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2" r:id="rId13"/>
    <p:sldLayoutId id="2147483663" r:id="rId14"/>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7CAABD2F-FDDF-29F0-D0CB-EED1F1FF1478}"/>
              </a:ext>
            </a:extLst>
          </p:cNvPr>
          <p:cNvGrpSpPr/>
          <p:nvPr/>
        </p:nvGrpSpPr>
        <p:grpSpPr>
          <a:xfrm>
            <a:off x="13355802" y="32222836"/>
            <a:ext cx="10840025" cy="1429285"/>
            <a:chOff x="2209800" y="2070538"/>
            <a:chExt cx="7772400" cy="1804241"/>
          </a:xfrm>
        </p:grpSpPr>
        <p:pic>
          <p:nvPicPr>
            <p:cNvPr id="61" name="Picture 60">
              <a:extLst>
                <a:ext uri="{FF2B5EF4-FFF2-40B4-BE49-F238E27FC236}">
                  <a16:creationId xmlns:a16="http://schemas.microsoft.com/office/drawing/2014/main" id="{637A9C55-297C-C22B-3871-129981EB24B2}"/>
                </a:ext>
              </a:extLst>
            </p:cNvPr>
            <p:cNvPicPr>
              <a:picLocks noChangeAspect="1"/>
            </p:cNvPicPr>
            <p:nvPr/>
          </p:nvPicPr>
          <p:blipFill rotWithShape="1">
            <a:blip r:embed="rId2"/>
            <a:srcRect t="27053" b="4129"/>
            <a:stretch>
              <a:fillRect/>
            </a:stretch>
          </p:blipFill>
          <p:spPr>
            <a:xfrm>
              <a:off x="2209800" y="2070538"/>
              <a:ext cx="7772400" cy="925822"/>
            </a:xfrm>
            <a:prstGeom prst="rect">
              <a:avLst/>
            </a:prstGeom>
          </p:spPr>
        </p:pic>
        <p:pic>
          <p:nvPicPr>
            <p:cNvPr id="65" name="Picture 64">
              <a:extLst>
                <a:ext uri="{FF2B5EF4-FFF2-40B4-BE49-F238E27FC236}">
                  <a16:creationId xmlns:a16="http://schemas.microsoft.com/office/drawing/2014/main" id="{D2B91108-F82A-7E6D-C535-2D75215A54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39" b="90625" l="3145" r="96017">
                          <a14:foregroundMark x1="40252" y1="10764" x2="58491" y2="7986"/>
                          <a14:foregroundMark x1="58491" y1="7986" x2="62893" y2="11458"/>
                          <a14:foregroundMark x1="8595" y1="70486" x2="19287" y2="95486"/>
                          <a14:foregroundMark x1="19287" y1="95486" x2="38155" y2="94444"/>
                          <a14:foregroundMark x1="38155" y1="94444" x2="56604" y2="96181"/>
                          <a14:foregroundMark x1="56604" y1="96181" x2="93920" y2="88542"/>
                          <a14:foregroundMark x1="93920" y1="88542" x2="88889" y2="64583"/>
                          <a14:foregroundMark x1="4822" y1="74653" x2="6499" y2="88542"/>
                          <a14:foregroundMark x1="94130" y1="73264" x2="94549" y2="89236"/>
                          <a14:foregroundMark x1="95388" y1="75347" x2="96226" y2="86806"/>
                          <a14:foregroundMark x1="3145" y1="76736" x2="6499" y2="90625"/>
                        </a14:backgroundRemoval>
                      </a14:imgEffect>
                    </a14:imgLayer>
                  </a14:imgProps>
                </a:ext>
              </a:extLst>
            </a:blip>
            <a:stretch>
              <a:fillRect/>
            </a:stretch>
          </p:blipFill>
          <p:spPr>
            <a:xfrm>
              <a:off x="2209800" y="2312248"/>
              <a:ext cx="2587942" cy="1562531"/>
            </a:xfrm>
            <a:prstGeom prst="rect">
              <a:avLst/>
            </a:prstGeom>
          </p:spPr>
        </p:pic>
        <p:pic>
          <p:nvPicPr>
            <p:cNvPr id="66" name="Picture 65">
              <a:extLst>
                <a:ext uri="{FF2B5EF4-FFF2-40B4-BE49-F238E27FC236}">
                  <a16:creationId xmlns:a16="http://schemas.microsoft.com/office/drawing/2014/main" id="{E839324C-9FF0-5807-C04D-B1C0B146BE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39" b="90625" l="3145" r="96017">
                          <a14:foregroundMark x1="40252" y1="10764" x2="58491" y2="7986"/>
                          <a14:foregroundMark x1="58491" y1="7986" x2="62893" y2="11458"/>
                          <a14:foregroundMark x1="8595" y1="70486" x2="19287" y2="95486"/>
                          <a14:foregroundMark x1="19287" y1="95486" x2="38155" y2="94444"/>
                          <a14:foregroundMark x1="38155" y1="94444" x2="56604" y2="96181"/>
                          <a14:foregroundMark x1="56604" y1="96181" x2="93920" y2="88542"/>
                          <a14:foregroundMark x1="93920" y1="88542" x2="88889" y2="64583"/>
                          <a14:foregroundMark x1="4822" y1="74653" x2="6499" y2="88542"/>
                          <a14:foregroundMark x1="94130" y1="73264" x2="94549" y2="89236"/>
                          <a14:foregroundMark x1="95388" y1="75347" x2="96226" y2="86806"/>
                          <a14:foregroundMark x1="3145" y1="76736" x2="6499" y2="90625"/>
                        </a14:backgroundRemoval>
                      </a14:imgEffect>
                    </a14:imgLayer>
                  </a14:imgProps>
                </a:ext>
              </a:extLst>
            </a:blip>
            <a:stretch>
              <a:fillRect/>
            </a:stretch>
          </p:blipFill>
          <p:spPr>
            <a:xfrm>
              <a:off x="4683140" y="2312248"/>
              <a:ext cx="2587942" cy="1562531"/>
            </a:xfrm>
            <a:prstGeom prst="rect">
              <a:avLst/>
            </a:prstGeom>
          </p:spPr>
        </p:pic>
        <p:pic>
          <p:nvPicPr>
            <p:cNvPr id="67" name="Picture 66">
              <a:extLst>
                <a:ext uri="{FF2B5EF4-FFF2-40B4-BE49-F238E27FC236}">
                  <a16:creationId xmlns:a16="http://schemas.microsoft.com/office/drawing/2014/main" id="{C3DDA648-A2E0-7B52-AF0D-1CFFAB7FB0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39" b="90625" l="3145" r="96017">
                          <a14:foregroundMark x1="40252" y1="10764" x2="58491" y2="7986"/>
                          <a14:foregroundMark x1="58491" y1="7986" x2="62893" y2="11458"/>
                          <a14:foregroundMark x1="8595" y1="70486" x2="19287" y2="95486"/>
                          <a14:foregroundMark x1="19287" y1="95486" x2="38155" y2="94444"/>
                          <a14:foregroundMark x1="38155" y1="94444" x2="56604" y2="96181"/>
                          <a14:foregroundMark x1="56604" y1="96181" x2="93920" y2="88542"/>
                          <a14:foregroundMark x1="93920" y1="88542" x2="88889" y2="64583"/>
                          <a14:foregroundMark x1="4822" y1="74653" x2="6499" y2="88542"/>
                          <a14:foregroundMark x1="94130" y1="73264" x2="94549" y2="89236"/>
                          <a14:foregroundMark x1="95388" y1="75347" x2="96226" y2="86806"/>
                          <a14:foregroundMark x1="3145" y1="76736" x2="6499" y2="90625"/>
                        </a14:backgroundRemoval>
                      </a14:imgEffect>
                    </a14:imgLayer>
                  </a14:imgProps>
                </a:ext>
              </a:extLst>
            </a:blip>
            <a:stretch>
              <a:fillRect/>
            </a:stretch>
          </p:blipFill>
          <p:spPr>
            <a:xfrm>
              <a:off x="7271082" y="2312248"/>
              <a:ext cx="2587942" cy="1562531"/>
            </a:xfrm>
            <a:prstGeom prst="rect">
              <a:avLst/>
            </a:prstGeom>
          </p:spPr>
        </p:pic>
      </p:grpSp>
      <p:pic>
        <p:nvPicPr>
          <p:cNvPr id="50" name="Picture 49">
            <a:extLst>
              <a:ext uri="{FF2B5EF4-FFF2-40B4-BE49-F238E27FC236}">
                <a16:creationId xmlns:a16="http://schemas.microsoft.com/office/drawing/2014/main" id="{482CA9B7-5EED-D5C7-C4F3-9A418F054AB8}"/>
              </a:ext>
            </a:extLst>
          </p:cNvPr>
          <p:cNvPicPr>
            <a:picLocks noChangeAspect="1"/>
          </p:cNvPicPr>
          <p:nvPr/>
        </p:nvPicPr>
        <p:blipFill>
          <a:blip r:embed="rId5"/>
          <a:stretch>
            <a:fillRect/>
          </a:stretch>
        </p:blipFill>
        <p:spPr>
          <a:xfrm>
            <a:off x="27918165" y="32345557"/>
            <a:ext cx="7772400" cy="1208829"/>
          </a:xfrm>
          <a:prstGeom prst="rect">
            <a:avLst/>
          </a:prstGeom>
        </p:spPr>
      </p:pic>
      <p:pic>
        <p:nvPicPr>
          <p:cNvPr id="46" name="Picture 45">
            <a:extLst>
              <a:ext uri="{FF2B5EF4-FFF2-40B4-BE49-F238E27FC236}">
                <a16:creationId xmlns:a16="http://schemas.microsoft.com/office/drawing/2014/main" id="{193CBED3-7818-408B-C830-0249542CD31B}"/>
              </a:ext>
            </a:extLst>
          </p:cNvPr>
          <p:cNvPicPr>
            <a:picLocks noChangeAspect="1"/>
          </p:cNvPicPr>
          <p:nvPr/>
        </p:nvPicPr>
        <p:blipFill>
          <a:blip r:embed="rId6"/>
          <a:stretch>
            <a:fillRect/>
          </a:stretch>
        </p:blipFill>
        <p:spPr>
          <a:xfrm>
            <a:off x="1902328" y="32213761"/>
            <a:ext cx="7772400" cy="1241101"/>
          </a:xfrm>
          <a:prstGeom prst="rect">
            <a:avLst/>
          </a:prstGeom>
        </p:spPr>
      </p:pic>
      <p:sp>
        <p:nvSpPr>
          <p:cNvPr id="51" name="Rectangle 50">
            <a:extLst>
              <a:ext uri="{FF2B5EF4-FFF2-40B4-BE49-F238E27FC236}">
                <a16:creationId xmlns:a16="http://schemas.microsoft.com/office/drawing/2014/main" id="{6032D650-640D-A5B0-EE3C-4032DFFC157D}"/>
              </a:ext>
            </a:extLst>
          </p:cNvPr>
          <p:cNvSpPr/>
          <p:nvPr/>
        </p:nvSpPr>
        <p:spPr>
          <a:xfrm>
            <a:off x="1238252" y="7499260"/>
            <a:ext cx="17602200" cy="12401550"/>
          </a:xfrm>
          <a:prstGeom prst="rect">
            <a:avLst/>
          </a:prstGeom>
          <a:solidFill>
            <a:schemeClr val="bg1">
              <a:alpha val="60000"/>
            </a:schemeClr>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78"/>
          </a:p>
        </p:txBody>
      </p:sp>
      <p:sp>
        <p:nvSpPr>
          <p:cNvPr id="55" name="TextBox 54">
            <a:extLst>
              <a:ext uri="{FF2B5EF4-FFF2-40B4-BE49-F238E27FC236}">
                <a16:creationId xmlns:a16="http://schemas.microsoft.com/office/drawing/2014/main" id="{C65ED5CF-9A2E-3080-82D7-F035C21A0898}"/>
              </a:ext>
            </a:extLst>
          </p:cNvPr>
          <p:cNvSpPr txBox="1"/>
          <p:nvPr/>
        </p:nvSpPr>
        <p:spPr>
          <a:xfrm>
            <a:off x="757208" y="4949938"/>
            <a:ext cx="5759910" cy="1777410"/>
          </a:xfrm>
          <a:prstGeom prst="rect">
            <a:avLst/>
          </a:prstGeom>
          <a:noFill/>
        </p:spPr>
        <p:txBody>
          <a:bodyPr wrap="none" lIns="400050" tIns="400050" rIns="400050" bIns="400050" rtlCol="0" anchor="ctr" anchorCtr="0">
            <a:spAutoFit/>
          </a:bodyPr>
          <a:lstStyle/>
          <a:p>
            <a:r>
              <a:rPr lang="en-US" sz="6300" b="1" dirty="0">
                <a:solidFill>
                  <a:schemeClr val="accent4"/>
                </a:solidFill>
                <a:latin typeface="Arial"/>
                <a:cs typeface="Arial"/>
              </a:rPr>
              <a:t>MOTIVATION</a:t>
            </a:r>
          </a:p>
        </p:txBody>
      </p:sp>
      <p:sp>
        <p:nvSpPr>
          <p:cNvPr id="62" name="TextBox 61">
            <a:extLst>
              <a:ext uri="{FF2B5EF4-FFF2-40B4-BE49-F238E27FC236}">
                <a16:creationId xmlns:a16="http://schemas.microsoft.com/office/drawing/2014/main" id="{906AD338-91CE-2BCF-5518-F647543C965D}"/>
              </a:ext>
            </a:extLst>
          </p:cNvPr>
          <p:cNvSpPr txBox="1"/>
          <p:nvPr/>
        </p:nvSpPr>
        <p:spPr>
          <a:xfrm>
            <a:off x="21005801" y="35807286"/>
            <a:ext cx="4800600" cy="1600200"/>
          </a:xfrm>
          <a:prstGeom prst="rect">
            <a:avLst/>
          </a:prstGeom>
          <a:noFill/>
        </p:spPr>
        <p:txBody>
          <a:bodyPr wrap="none" lIns="80010" tIns="80010" rIns="80010" bIns="80010" rtlCol="0" anchor="b" anchorCtr="0">
            <a:noAutofit/>
          </a:bodyPr>
          <a:lstStyle/>
          <a:p>
            <a:pPr>
              <a:spcAft>
                <a:spcPts val="1050"/>
              </a:spcAft>
            </a:pPr>
            <a:r>
              <a:rPr lang="en-US" sz="2100" i="1" dirty="0">
                <a:latin typeface="Arial"/>
                <a:cs typeface="Arial"/>
              </a:rPr>
              <a:t>For additional information, contact:</a:t>
            </a:r>
          </a:p>
          <a:p>
            <a:r>
              <a:rPr lang="en-US" sz="2450" b="1" dirty="0">
                <a:latin typeface="Arial"/>
                <a:cs typeface="Arial"/>
              </a:rPr>
              <a:t>Peter Bogenschutz</a:t>
            </a:r>
          </a:p>
          <a:p>
            <a:r>
              <a:rPr lang="en-US" sz="2100" dirty="0">
                <a:latin typeface="Arial"/>
                <a:cs typeface="Arial"/>
              </a:rPr>
              <a:t>Staff Scientist</a:t>
            </a:r>
          </a:p>
        </p:txBody>
      </p:sp>
      <p:sp>
        <p:nvSpPr>
          <p:cNvPr id="63" name="TextBox 62">
            <a:extLst>
              <a:ext uri="{FF2B5EF4-FFF2-40B4-BE49-F238E27FC236}">
                <a16:creationId xmlns:a16="http://schemas.microsoft.com/office/drawing/2014/main" id="{B0060D4C-F24A-6468-9627-D5DCCE1B9B46}"/>
              </a:ext>
            </a:extLst>
          </p:cNvPr>
          <p:cNvSpPr txBox="1"/>
          <p:nvPr/>
        </p:nvSpPr>
        <p:spPr>
          <a:xfrm>
            <a:off x="26268461" y="35718757"/>
            <a:ext cx="3916451" cy="1600200"/>
          </a:xfrm>
          <a:prstGeom prst="rect">
            <a:avLst/>
          </a:prstGeom>
          <a:noFill/>
        </p:spPr>
        <p:txBody>
          <a:bodyPr wrap="none" lIns="80010" tIns="80010" rIns="80010" bIns="80010" rtlCol="0" anchor="b" anchorCtr="0">
            <a:noAutofit/>
          </a:bodyPr>
          <a:lstStyle/>
          <a:p>
            <a:pPr>
              <a:spcAft>
                <a:spcPts val="1400"/>
              </a:spcAft>
            </a:pPr>
            <a:r>
              <a:rPr lang="en-US" sz="2100" dirty="0">
                <a:latin typeface="Arial"/>
                <a:cs typeface="Arial"/>
              </a:rPr>
              <a:t>Lawrence Livermore National Laboratory</a:t>
            </a:r>
          </a:p>
          <a:p>
            <a:r>
              <a:rPr lang="en-US" sz="2100" dirty="0">
                <a:latin typeface="Arial"/>
                <a:cs typeface="Arial"/>
              </a:rPr>
              <a:t>(925) 422-0551</a:t>
            </a:r>
          </a:p>
          <a:p>
            <a:r>
              <a:rPr lang="en-US" sz="2100" dirty="0">
                <a:latin typeface="Arial"/>
                <a:cs typeface="Arial"/>
              </a:rPr>
              <a:t>bogenschutz1@llnl.gov</a:t>
            </a:r>
          </a:p>
        </p:txBody>
      </p:sp>
      <p:sp>
        <p:nvSpPr>
          <p:cNvPr id="64" name="TextBox 63">
            <a:extLst>
              <a:ext uri="{FF2B5EF4-FFF2-40B4-BE49-F238E27FC236}">
                <a16:creationId xmlns:a16="http://schemas.microsoft.com/office/drawing/2014/main" id="{882E423C-9453-EE64-9D6D-2E7EA5AC81EE}"/>
              </a:ext>
            </a:extLst>
          </p:cNvPr>
          <p:cNvSpPr txBox="1"/>
          <p:nvPr/>
        </p:nvSpPr>
        <p:spPr>
          <a:xfrm>
            <a:off x="18505427" y="36369941"/>
            <a:ext cx="1890774" cy="700192"/>
          </a:xfrm>
          <a:prstGeom prst="rect">
            <a:avLst/>
          </a:prstGeom>
          <a:noFill/>
        </p:spPr>
        <p:txBody>
          <a:bodyPr wrap="none" lIns="80010" tIns="80010" rIns="80010" bIns="80010" rtlCol="0" anchor="b" anchorCtr="0">
            <a:spAutoFit/>
          </a:bodyPr>
          <a:lstStyle/>
          <a:p>
            <a:pPr algn="r"/>
            <a:r>
              <a:rPr lang="en-US" sz="3500" b="1" dirty="0">
                <a:solidFill>
                  <a:srgbClr val="1B5FAE"/>
                </a:solidFill>
                <a:cs typeface="Arial"/>
              </a:rPr>
              <a:t>e3sm.org</a:t>
            </a:r>
            <a:endParaRPr lang="en-US" sz="3150" dirty="0">
              <a:solidFill>
                <a:srgbClr val="1B5FAE"/>
              </a:solidFill>
              <a:cs typeface="Arial"/>
            </a:endParaRPr>
          </a:p>
        </p:txBody>
      </p:sp>
      <p:cxnSp>
        <p:nvCxnSpPr>
          <p:cNvPr id="71" name="Straight Connector 70">
            <a:extLst>
              <a:ext uri="{FF2B5EF4-FFF2-40B4-BE49-F238E27FC236}">
                <a16:creationId xmlns:a16="http://schemas.microsoft.com/office/drawing/2014/main" id="{A1BFBBCD-C117-5C23-B374-1649103AD09D}"/>
              </a:ext>
            </a:extLst>
          </p:cNvPr>
          <p:cNvCxnSpPr>
            <a:cxnSpLocks/>
          </p:cNvCxnSpPr>
          <p:nvPr/>
        </p:nvCxnSpPr>
        <p:spPr>
          <a:xfrm>
            <a:off x="25595356" y="36073085"/>
            <a:ext cx="0" cy="1360170"/>
          </a:xfrm>
          <a:prstGeom prst="line">
            <a:avLst/>
          </a:prstGeom>
          <a:ln w="3492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990C65E-1A4C-3ED4-61F1-C51A1E9DACAE}"/>
              </a:ext>
            </a:extLst>
          </p:cNvPr>
          <p:cNvSpPr txBox="1"/>
          <p:nvPr/>
        </p:nvSpPr>
        <p:spPr>
          <a:xfrm>
            <a:off x="1562098" y="860425"/>
            <a:ext cx="34785280" cy="5600700"/>
          </a:xfrm>
          <a:prstGeom prst="rect">
            <a:avLst/>
          </a:prstGeom>
          <a:noFill/>
        </p:spPr>
        <p:txBody>
          <a:bodyPr wrap="none" lIns="0" tIns="0" rIns="0" bIns="0" rtlCol="0" anchor="ctr" anchorCtr="0">
            <a:noAutofit/>
          </a:bodyPr>
          <a:lstStyle/>
          <a:p>
            <a:r>
              <a:rPr lang="en-US" sz="9600" b="1" dirty="0">
                <a:solidFill>
                  <a:srgbClr val="0070C0"/>
                </a:solidFill>
                <a:latin typeface="Arial"/>
                <a:cs typeface="Arial"/>
              </a:rPr>
              <a:t>Untangling The Low Cloud Resolution Sensitivity in </a:t>
            </a:r>
            <a:r>
              <a:rPr lang="en-US" sz="9600" b="1" dirty="0" err="1">
                <a:solidFill>
                  <a:srgbClr val="0070C0"/>
                </a:solidFill>
                <a:latin typeface="Arial"/>
                <a:cs typeface="Arial"/>
              </a:rPr>
              <a:t>EAMxx</a:t>
            </a:r>
            <a:endParaRPr lang="en-US" sz="9600" b="1" dirty="0">
              <a:solidFill>
                <a:srgbClr val="0070C0"/>
              </a:solidFill>
              <a:latin typeface="Arial"/>
              <a:cs typeface="Arial"/>
            </a:endParaRPr>
          </a:p>
          <a:p>
            <a:r>
              <a:rPr lang="en-US" sz="6300" dirty="0">
                <a:solidFill>
                  <a:schemeClr val="tx1">
                    <a:lumMod val="75000"/>
                    <a:lumOff val="25000"/>
                  </a:schemeClr>
                </a:solidFill>
                <a:latin typeface="Arial"/>
                <a:cs typeface="Arial"/>
              </a:rPr>
              <a:t>Peter Bogenschutz, Chris Terai, and Yi Qin</a:t>
            </a:r>
          </a:p>
        </p:txBody>
      </p:sp>
      <p:sp>
        <p:nvSpPr>
          <p:cNvPr id="3" name="TextBox 2">
            <a:extLst>
              <a:ext uri="{FF2B5EF4-FFF2-40B4-BE49-F238E27FC236}">
                <a16:creationId xmlns:a16="http://schemas.microsoft.com/office/drawing/2014/main" id="{18137062-68D7-BD45-A2D9-DC02B7CBC543}"/>
              </a:ext>
            </a:extLst>
          </p:cNvPr>
          <p:cNvSpPr txBox="1"/>
          <p:nvPr/>
        </p:nvSpPr>
        <p:spPr>
          <a:xfrm>
            <a:off x="8219888" y="36685510"/>
            <a:ext cx="19202400" cy="646331"/>
          </a:xfrm>
          <a:prstGeom prst="rect">
            <a:avLst/>
          </a:prstGeom>
          <a:noFill/>
        </p:spPr>
        <p:txBody>
          <a:bodyPr wrap="square">
            <a:spAutoFit/>
          </a:bodyPr>
          <a:lstStyle/>
          <a:p>
            <a:r>
              <a:rPr lang="en-US" sz="1800" i="1" dirty="0">
                <a:solidFill>
                  <a:srgbClr val="141414"/>
                </a:solidFill>
                <a:latin typeface="Arial" panose="020B0604020202020204" pitchFamily="34" charset="0"/>
                <a:ea typeface="Arial" charset="0"/>
                <a:cs typeface="Arial" panose="020B0604020202020204" pitchFamily="34" charset="0"/>
              </a:rPr>
              <a:t>This work was performed under the auspices of the U.S. Department of Energy</a:t>
            </a:r>
          </a:p>
          <a:p>
            <a:r>
              <a:rPr lang="en-US" sz="1800" i="1" dirty="0">
                <a:solidFill>
                  <a:srgbClr val="141414"/>
                </a:solidFill>
                <a:latin typeface="Arial" panose="020B0604020202020204" pitchFamily="34" charset="0"/>
                <a:ea typeface="Arial" charset="0"/>
                <a:cs typeface="Arial" panose="020B0604020202020204" pitchFamily="34" charset="0"/>
              </a:rPr>
              <a:t> under contract DE-AC52-07NA27344. LLNL IM: </a:t>
            </a:r>
            <a:endParaRPr lang="en-US" dirty="0"/>
          </a:p>
        </p:txBody>
      </p:sp>
      <p:sp>
        <p:nvSpPr>
          <p:cNvPr id="4" name="TextBox 3">
            <a:extLst>
              <a:ext uri="{FF2B5EF4-FFF2-40B4-BE49-F238E27FC236}">
                <a16:creationId xmlns:a16="http://schemas.microsoft.com/office/drawing/2014/main" id="{7481DF2A-252C-7EF2-29EF-1A5EF5EE3409}"/>
              </a:ext>
            </a:extLst>
          </p:cNvPr>
          <p:cNvSpPr txBox="1"/>
          <p:nvPr/>
        </p:nvSpPr>
        <p:spPr>
          <a:xfrm>
            <a:off x="19450814" y="4949938"/>
            <a:ext cx="9380773" cy="1777410"/>
          </a:xfrm>
          <a:prstGeom prst="rect">
            <a:avLst/>
          </a:prstGeom>
          <a:noFill/>
        </p:spPr>
        <p:txBody>
          <a:bodyPr wrap="none" lIns="400050" tIns="400050" rIns="400050" bIns="400050" rtlCol="0" anchor="ctr" anchorCtr="0">
            <a:spAutoFit/>
          </a:bodyPr>
          <a:lstStyle/>
          <a:p>
            <a:r>
              <a:rPr lang="en-US" sz="6300" b="1" dirty="0">
                <a:solidFill>
                  <a:schemeClr val="accent4"/>
                </a:solidFill>
                <a:latin typeface="Arial"/>
                <a:cs typeface="Arial"/>
              </a:rPr>
              <a:t>EXPERIMENT DESIGN</a:t>
            </a:r>
          </a:p>
        </p:txBody>
      </p:sp>
      <p:sp>
        <p:nvSpPr>
          <p:cNvPr id="5" name="TextBox 4">
            <a:extLst>
              <a:ext uri="{FF2B5EF4-FFF2-40B4-BE49-F238E27FC236}">
                <a16:creationId xmlns:a16="http://schemas.microsoft.com/office/drawing/2014/main" id="{73235AD1-90A6-CB17-4268-83AA643CFF0F}"/>
              </a:ext>
            </a:extLst>
          </p:cNvPr>
          <p:cNvSpPr txBox="1"/>
          <p:nvPr/>
        </p:nvSpPr>
        <p:spPr>
          <a:xfrm>
            <a:off x="947847" y="6788879"/>
            <a:ext cx="17393913" cy="9264075"/>
          </a:xfrm>
          <a:prstGeom prst="rect">
            <a:avLst/>
          </a:prstGeom>
          <a:noFill/>
        </p:spPr>
        <p:txBody>
          <a:bodyPr wrap="square" rtlCol="0">
            <a:spAutoFit/>
          </a:bodyPr>
          <a:lstStyle/>
          <a:p>
            <a:r>
              <a:rPr lang="en-US" sz="4000" b="1" dirty="0">
                <a:solidFill>
                  <a:schemeClr val="accent4"/>
                </a:solidFill>
                <a:latin typeface="Arial" panose="020B0604020202020204" pitchFamily="34" charset="0"/>
                <a:cs typeface="Arial" panose="020B0604020202020204" pitchFamily="34" charset="0"/>
              </a:rPr>
              <a:t>3 km vs 12 km Low Cloud Sensitivity Identified in CESS Experiments:</a:t>
            </a:r>
          </a:p>
          <a:p>
            <a:endParaRPr lang="en-US" sz="4000" b="1" dirty="0">
              <a:solidFill>
                <a:schemeClr val="accent4"/>
              </a:solidFill>
              <a:latin typeface="Arial" panose="020B0604020202020204" pitchFamily="34" charset="0"/>
              <a:cs typeface="Arial" panose="020B0604020202020204" pitchFamily="34" charset="0"/>
            </a:endParaRPr>
          </a:p>
          <a:p>
            <a:r>
              <a:rPr lang="en-US" sz="4000" dirty="0">
                <a:solidFill>
                  <a:schemeClr val="accent4"/>
                </a:solidFill>
                <a:latin typeface="Arial" panose="020B0604020202020204" pitchFamily="34" charset="0"/>
                <a:cs typeface="Arial" panose="020B0604020202020204" pitchFamily="34" charset="0"/>
              </a:rPr>
              <a:t>Results from the CESS experiments revealed that the largest differences cloud feedbacks between ne256 (~</a:t>
            </a:r>
            <a:r>
              <a:rPr lang="en-US" sz="4000" b="1" dirty="0">
                <a:solidFill>
                  <a:schemeClr val="accent4"/>
                </a:solidFill>
                <a:latin typeface="Arial" panose="020B0604020202020204" pitchFamily="34" charset="0"/>
                <a:cs typeface="Arial" panose="020B0604020202020204" pitchFamily="34" charset="0"/>
              </a:rPr>
              <a:t>12 km </a:t>
            </a:r>
            <a:r>
              <a:rPr lang="en-US" sz="4000" dirty="0">
                <a:solidFill>
                  <a:schemeClr val="accent4"/>
                </a:solidFill>
                <a:latin typeface="Arial" panose="020B0604020202020204" pitchFamily="34" charset="0"/>
                <a:cs typeface="Arial" panose="020B0604020202020204" pitchFamily="34" charset="0"/>
              </a:rPr>
              <a:t>) and ne1024 (~</a:t>
            </a:r>
            <a:r>
              <a:rPr lang="en-US" sz="4000" b="1" dirty="0">
                <a:solidFill>
                  <a:schemeClr val="accent4"/>
                </a:solidFill>
                <a:latin typeface="Arial" panose="020B0604020202020204" pitchFamily="34" charset="0"/>
                <a:cs typeface="Arial" panose="020B0604020202020204" pitchFamily="34" charset="0"/>
              </a:rPr>
              <a:t>3 km</a:t>
            </a:r>
            <a:r>
              <a:rPr lang="en-US" sz="4000" dirty="0">
                <a:solidFill>
                  <a:schemeClr val="accent4"/>
                </a:solidFill>
                <a:latin typeface="Arial" panose="020B0604020202020204" pitchFamily="34" charset="0"/>
                <a:cs typeface="Arial" panose="020B0604020202020204" pitchFamily="34" charset="0"/>
              </a:rPr>
              <a:t>) configurations occurred in the </a:t>
            </a:r>
            <a:r>
              <a:rPr lang="en-US" sz="4000" b="1" dirty="0">
                <a:solidFill>
                  <a:schemeClr val="accent4"/>
                </a:solidFill>
                <a:latin typeface="Arial" panose="020B0604020202020204" pitchFamily="34" charset="0"/>
                <a:cs typeface="Arial" panose="020B0604020202020204" pitchFamily="34" charset="0"/>
              </a:rPr>
              <a:t>subtropical low cloud regions.</a:t>
            </a:r>
          </a:p>
          <a:p>
            <a:endParaRPr lang="en-US" sz="4000" b="1" dirty="0">
              <a:solidFill>
                <a:schemeClr val="accent4"/>
              </a:solidFill>
              <a:latin typeface="Arial" panose="020B0604020202020204" pitchFamily="34" charset="0"/>
              <a:cs typeface="Arial" panose="020B0604020202020204" pitchFamily="34" charset="0"/>
            </a:endParaRPr>
          </a:p>
          <a:p>
            <a:r>
              <a:rPr lang="en-US" sz="4000" dirty="0">
                <a:solidFill>
                  <a:schemeClr val="accent4"/>
                </a:solidFill>
                <a:latin typeface="Arial" panose="020B0604020202020204" pitchFamily="34" charset="0"/>
                <a:cs typeface="Arial" panose="020B0604020202020204" pitchFamily="34" charset="0"/>
              </a:rPr>
              <a:t>Resolution sensitivity found to be due to </a:t>
            </a:r>
            <a:r>
              <a:rPr lang="en-US" sz="4000" b="1" dirty="0">
                <a:solidFill>
                  <a:schemeClr val="accent4"/>
                </a:solidFill>
                <a:latin typeface="Arial" panose="020B0604020202020204" pitchFamily="34" charset="0"/>
                <a:cs typeface="Arial" panose="020B0604020202020204" pitchFamily="34" charset="0"/>
              </a:rPr>
              <a:t>local cloud processes </a:t>
            </a:r>
            <a:r>
              <a:rPr lang="en-US" sz="4000" dirty="0">
                <a:solidFill>
                  <a:schemeClr val="accent4"/>
                </a:solidFill>
                <a:latin typeface="Arial" panose="020B0604020202020204" pitchFamily="34" charset="0"/>
                <a:cs typeface="Arial" panose="020B0604020202020204" pitchFamily="34" charset="0"/>
              </a:rPr>
              <a:t>rather than differences in large-scale circulation.</a:t>
            </a:r>
          </a:p>
          <a:p>
            <a:endParaRPr lang="en-US" sz="4000" dirty="0">
              <a:solidFill>
                <a:schemeClr val="accent4"/>
              </a:solidFill>
              <a:latin typeface="Arial" panose="020B0604020202020204" pitchFamily="34" charset="0"/>
              <a:cs typeface="Arial" panose="020B0604020202020204" pitchFamily="34" charset="0"/>
            </a:endParaRPr>
          </a:p>
          <a:p>
            <a:r>
              <a:rPr lang="en-US" sz="4000" dirty="0">
                <a:solidFill>
                  <a:schemeClr val="accent4"/>
                </a:solidFill>
                <a:latin typeface="Arial" panose="020B0604020202020204" pitchFamily="34" charset="0"/>
                <a:cs typeface="Arial" panose="020B0604020202020204" pitchFamily="34" charset="0"/>
              </a:rPr>
              <a:t>What is the culprit behind this resolution sensitivity?</a:t>
            </a:r>
          </a:p>
          <a:p>
            <a:r>
              <a:rPr lang="en-US" sz="4000" b="1" dirty="0">
                <a:solidFill>
                  <a:schemeClr val="accent4"/>
                </a:solidFill>
                <a:latin typeface="Arial" panose="020B0604020202020204" pitchFamily="34" charset="0"/>
                <a:cs typeface="Arial" panose="020B0604020202020204" pitchFamily="34" charset="0"/>
              </a:rPr>
              <a:t>Hypothesis: Combination of time step sensitivity and turbulence parameterization error.</a:t>
            </a:r>
          </a:p>
          <a:p>
            <a:endParaRPr lang="en-US" sz="4000" b="1" dirty="0">
              <a:solidFill>
                <a:schemeClr val="accent4"/>
              </a:solidFill>
              <a:latin typeface="Arial" panose="020B0604020202020204" pitchFamily="34" charset="0"/>
              <a:cs typeface="Arial" panose="020B0604020202020204" pitchFamily="34" charset="0"/>
            </a:endParaRPr>
          </a:p>
          <a:p>
            <a:endParaRPr lang="en-US" sz="4000" b="1" dirty="0">
              <a:solidFill>
                <a:schemeClr val="accent4"/>
              </a:solidFill>
              <a:latin typeface="Arial" panose="020B0604020202020204" pitchFamily="34" charset="0"/>
              <a:cs typeface="Arial" panose="020B0604020202020204" pitchFamily="34" charset="0"/>
            </a:endParaRPr>
          </a:p>
          <a:p>
            <a:endParaRPr lang="en-US" dirty="0"/>
          </a:p>
          <a:p>
            <a:endParaRPr lang="en-US" dirty="0"/>
          </a:p>
        </p:txBody>
      </p:sp>
      <p:pic>
        <p:nvPicPr>
          <p:cNvPr id="7" name="Picture 6">
            <a:extLst>
              <a:ext uri="{FF2B5EF4-FFF2-40B4-BE49-F238E27FC236}">
                <a16:creationId xmlns:a16="http://schemas.microsoft.com/office/drawing/2014/main" id="{426DC6CF-B59D-6FFD-0537-6B810914F1BA}"/>
              </a:ext>
            </a:extLst>
          </p:cNvPr>
          <p:cNvPicPr>
            <a:picLocks noChangeAspect="1"/>
          </p:cNvPicPr>
          <p:nvPr/>
        </p:nvPicPr>
        <p:blipFill>
          <a:blip r:embed="rId7"/>
          <a:stretch>
            <a:fillRect/>
          </a:stretch>
        </p:blipFill>
        <p:spPr>
          <a:xfrm>
            <a:off x="1331697" y="14704018"/>
            <a:ext cx="10536386" cy="4631378"/>
          </a:xfrm>
          <a:prstGeom prst="rect">
            <a:avLst/>
          </a:prstGeom>
        </p:spPr>
      </p:pic>
      <p:sp>
        <p:nvSpPr>
          <p:cNvPr id="8" name="TextBox 7">
            <a:extLst>
              <a:ext uri="{FF2B5EF4-FFF2-40B4-BE49-F238E27FC236}">
                <a16:creationId xmlns:a16="http://schemas.microsoft.com/office/drawing/2014/main" id="{0E0AA5E8-F462-8AAC-D38A-D9F9C336297E}"/>
              </a:ext>
            </a:extLst>
          </p:cNvPr>
          <p:cNvSpPr txBox="1"/>
          <p:nvPr/>
        </p:nvSpPr>
        <p:spPr>
          <a:xfrm>
            <a:off x="12085444" y="15427137"/>
            <a:ext cx="6419983" cy="3139321"/>
          </a:xfrm>
          <a:prstGeom prst="rect">
            <a:avLst/>
          </a:prstGeom>
          <a:noFill/>
        </p:spPr>
        <p:txBody>
          <a:bodyPr wrap="square" rtlCol="0">
            <a:spAutoFit/>
          </a:bodyPr>
          <a:lstStyle/>
          <a:p>
            <a:r>
              <a:rPr lang="en-US" b="1" dirty="0"/>
              <a:t>Figure 1. </a:t>
            </a:r>
            <a:r>
              <a:rPr lang="en-US" dirty="0"/>
              <a:t>From Terai et al. (2025, in review). Left two panels show averaged conditionally sampled profiles of cloud fraction over the subtropical ocean while the right panel represents the conditionally averaged shortwave cloud radiative effects for stratocumulus and cumulus.  The conditional sampling between stratocumulus and cumulus is based on Medeiros and Stevens (2011).  For both regimes the latitude is bound by 30 S and 30 N, only oceanic columns are considered (ocean fraction equal to 1), and omega500 &gt; 10 Pa/s.  For Stratocumulus the lower tropospheric stability (LTS) is required to be &gt; 18.5 K while for Cumulus 18.5 &gt; LTS &gt;= 11.3 K.  </a:t>
            </a:r>
          </a:p>
        </p:txBody>
      </p:sp>
      <p:pic>
        <p:nvPicPr>
          <p:cNvPr id="11" name="Picture 10">
            <a:extLst>
              <a:ext uri="{FF2B5EF4-FFF2-40B4-BE49-F238E27FC236}">
                <a16:creationId xmlns:a16="http://schemas.microsoft.com/office/drawing/2014/main" id="{9E7F1049-1928-EC04-EDE9-3D1FA5DF5187}"/>
              </a:ext>
            </a:extLst>
          </p:cNvPr>
          <p:cNvPicPr>
            <a:picLocks noChangeAspect="1"/>
          </p:cNvPicPr>
          <p:nvPr/>
        </p:nvPicPr>
        <p:blipFill>
          <a:blip r:embed="rId8"/>
          <a:stretch>
            <a:fillRect/>
          </a:stretch>
        </p:blipFill>
        <p:spPr>
          <a:xfrm>
            <a:off x="31696722" y="14546551"/>
            <a:ext cx="4686109" cy="4686109"/>
          </a:xfrm>
          <a:prstGeom prst="rect">
            <a:avLst/>
          </a:prstGeom>
        </p:spPr>
      </p:pic>
      <p:sp>
        <p:nvSpPr>
          <p:cNvPr id="12" name="TextBox 11">
            <a:extLst>
              <a:ext uri="{FF2B5EF4-FFF2-40B4-BE49-F238E27FC236}">
                <a16:creationId xmlns:a16="http://schemas.microsoft.com/office/drawing/2014/main" id="{198C4B90-A011-ABCD-21D2-E5311385AA31}"/>
              </a:ext>
            </a:extLst>
          </p:cNvPr>
          <p:cNvSpPr txBox="1"/>
          <p:nvPr/>
        </p:nvSpPr>
        <p:spPr>
          <a:xfrm>
            <a:off x="31598793" y="19120684"/>
            <a:ext cx="5474310" cy="1077218"/>
          </a:xfrm>
          <a:prstGeom prst="rect">
            <a:avLst/>
          </a:prstGeom>
          <a:noFill/>
        </p:spPr>
        <p:txBody>
          <a:bodyPr wrap="square" rtlCol="0">
            <a:spAutoFit/>
          </a:bodyPr>
          <a:lstStyle/>
          <a:p>
            <a:pPr algn="ctr"/>
            <a:r>
              <a:rPr lang="en-US" sz="3200" dirty="0"/>
              <a:t>DP-</a:t>
            </a:r>
            <a:r>
              <a:rPr lang="en-US" sz="3200" dirty="0" err="1"/>
              <a:t>EAMxx</a:t>
            </a:r>
            <a:r>
              <a:rPr lang="en-US" sz="3200" dirty="0"/>
              <a:t> Resource Page</a:t>
            </a:r>
          </a:p>
          <a:p>
            <a:pPr algn="ctr"/>
            <a:r>
              <a:rPr lang="en-US" sz="3200" b="1" dirty="0">
                <a:solidFill>
                  <a:schemeClr val="accent4"/>
                </a:solidFill>
              </a:rPr>
              <a:t>Scan me!</a:t>
            </a:r>
          </a:p>
        </p:txBody>
      </p:sp>
      <p:pic>
        <p:nvPicPr>
          <p:cNvPr id="14" name="Picture 13">
            <a:extLst>
              <a:ext uri="{FF2B5EF4-FFF2-40B4-BE49-F238E27FC236}">
                <a16:creationId xmlns:a16="http://schemas.microsoft.com/office/drawing/2014/main" id="{61A576C9-09DA-9DBA-1282-7F47AE8E17CA}"/>
              </a:ext>
            </a:extLst>
          </p:cNvPr>
          <p:cNvPicPr>
            <a:picLocks noChangeAspect="1"/>
          </p:cNvPicPr>
          <p:nvPr/>
        </p:nvPicPr>
        <p:blipFill>
          <a:blip r:embed="rId9"/>
          <a:stretch>
            <a:fillRect/>
          </a:stretch>
        </p:blipFill>
        <p:spPr>
          <a:xfrm>
            <a:off x="24234112" y="14696081"/>
            <a:ext cx="6694917" cy="4925546"/>
          </a:xfrm>
          <a:prstGeom prst="rect">
            <a:avLst/>
          </a:prstGeom>
        </p:spPr>
      </p:pic>
      <p:sp>
        <p:nvSpPr>
          <p:cNvPr id="15" name="TextBox 14">
            <a:extLst>
              <a:ext uri="{FF2B5EF4-FFF2-40B4-BE49-F238E27FC236}">
                <a16:creationId xmlns:a16="http://schemas.microsoft.com/office/drawing/2014/main" id="{9BFA2577-49C1-600A-FC73-DB0B5930D10B}"/>
              </a:ext>
            </a:extLst>
          </p:cNvPr>
          <p:cNvSpPr txBox="1"/>
          <p:nvPr/>
        </p:nvSpPr>
        <p:spPr>
          <a:xfrm>
            <a:off x="19656303" y="15832138"/>
            <a:ext cx="4419535" cy="2308324"/>
          </a:xfrm>
          <a:prstGeom prst="rect">
            <a:avLst/>
          </a:prstGeom>
          <a:noFill/>
        </p:spPr>
        <p:txBody>
          <a:bodyPr wrap="square" rtlCol="0">
            <a:spAutoFit/>
          </a:bodyPr>
          <a:lstStyle/>
          <a:p>
            <a:r>
              <a:rPr lang="en-US" b="1" dirty="0"/>
              <a:t>Figure 2</a:t>
            </a:r>
            <a:r>
              <a:rPr lang="en-US" dirty="0"/>
              <a:t>. From Zhang et al. (2013). Averaged amount of low clouds in JJA from C3M satellite data.  The red line is the northern portion of the GPCI transect.  The symbols </a:t>
            </a:r>
            <a:r>
              <a:rPr lang="en-US" b="1" dirty="0"/>
              <a:t>”S6”, ”S11”, and “S12” </a:t>
            </a:r>
            <a:r>
              <a:rPr lang="en-US" dirty="0"/>
              <a:t>denote the locations of the cases studied in this paper, specifically the </a:t>
            </a:r>
            <a:r>
              <a:rPr lang="en-US" b="1" dirty="0"/>
              <a:t>“cumulus”, “transitional”, and “stratocumulus” </a:t>
            </a:r>
            <a:r>
              <a:rPr lang="en-US" dirty="0"/>
              <a:t>locations, respectively.</a:t>
            </a:r>
          </a:p>
        </p:txBody>
      </p:sp>
      <p:sp>
        <p:nvSpPr>
          <p:cNvPr id="16" name="TextBox 15">
            <a:extLst>
              <a:ext uri="{FF2B5EF4-FFF2-40B4-BE49-F238E27FC236}">
                <a16:creationId xmlns:a16="http://schemas.microsoft.com/office/drawing/2014/main" id="{65EEBC95-9291-9AA9-904C-58CA26DFC00B}"/>
              </a:ext>
            </a:extLst>
          </p:cNvPr>
          <p:cNvSpPr txBox="1"/>
          <p:nvPr/>
        </p:nvSpPr>
        <p:spPr>
          <a:xfrm>
            <a:off x="19756612" y="6791852"/>
            <a:ext cx="17393913" cy="8032968"/>
          </a:xfrm>
          <a:prstGeom prst="rect">
            <a:avLst/>
          </a:prstGeom>
          <a:noFill/>
        </p:spPr>
        <p:txBody>
          <a:bodyPr wrap="square" rtlCol="0">
            <a:spAutoFit/>
          </a:bodyPr>
          <a:lstStyle/>
          <a:p>
            <a:r>
              <a:rPr lang="en-US" sz="4000" b="1" dirty="0">
                <a:solidFill>
                  <a:schemeClr val="accent4"/>
                </a:solidFill>
                <a:latin typeface="Arial" panose="020B0604020202020204" pitchFamily="34" charset="0"/>
                <a:cs typeface="Arial" panose="020B0604020202020204" pitchFamily="34" charset="0"/>
              </a:rPr>
              <a:t>Efficiently Reproduce the Resolution Sensitivity in DP-</a:t>
            </a:r>
            <a:r>
              <a:rPr lang="en-US" sz="4000" b="1" dirty="0" err="1">
                <a:solidFill>
                  <a:schemeClr val="accent4"/>
                </a:solidFill>
                <a:latin typeface="Arial" panose="020B0604020202020204" pitchFamily="34" charset="0"/>
                <a:cs typeface="Arial" panose="020B0604020202020204" pitchFamily="34" charset="0"/>
              </a:rPr>
              <a:t>EAMxx</a:t>
            </a:r>
            <a:r>
              <a:rPr lang="en-US" sz="4000" b="1" dirty="0">
                <a:solidFill>
                  <a:schemeClr val="accent4"/>
                </a:solidFill>
                <a:latin typeface="Arial" panose="020B0604020202020204" pitchFamily="34" charset="0"/>
                <a:cs typeface="Arial" panose="020B0604020202020204" pitchFamily="34" charset="0"/>
              </a:rPr>
              <a:t>:</a:t>
            </a:r>
          </a:p>
          <a:p>
            <a:endParaRPr lang="en-US" sz="4000" b="1" dirty="0">
              <a:solidFill>
                <a:schemeClr val="accent4"/>
              </a:solidFill>
              <a:latin typeface="Arial" panose="020B0604020202020204" pitchFamily="34" charset="0"/>
              <a:cs typeface="Arial" panose="020B0604020202020204" pitchFamily="34" charset="0"/>
            </a:endParaRPr>
          </a:p>
          <a:p>
            <a:r>
              <a:rPr lang="en-US" sz="4000" dirty="0">
                <a:solidFill>
                  <a:schemeClr val="accent4"/>
                </a:solidFill>
                <a:latin typeface="Arial" panose="020B0604020202020204" pitchFamily="34" charset="0"/>
                <a:cs typeface="Arial" panose="020B0604020202020204" pitchFamily="34" charset="0"/>
              </a:rPr>
              <a:t>We run the original CGILS cases (Blossey et al. 2013) using the doubly periodic DP-</a:t>
            </a:r>
            <a:r>
              <a:rPr lang="en-US" sz="4000" dirty="0" err="1">
                <a:solidFill>
                  <a:schemeClr val="accent4"/>
                </a:solidFill>
                <a:latin typeface="Arial" panose="020B0604020202020204" pitchFamily="34" charset="0"/>
                <a:cs typeface="Arial" panose="020B0604020202020204" pitchFamily="34" charset="0"/>
              </a:rPr>
              <a:t>EAMxx</a:t>
            </a:r>
            <a:r>
              <a:rPr lang="en-US" sz="4000" dirty="0">
                <a:solidFill>
                  <a:schemeClr val="accent4"/>
                </a:solidFill>
                <a:latin typeface="Arial" panose="020B0604020202020204" pitchFamily="34" charset="0"/>
                <a:cs typeface="Arial" panose="020B0604020202020204" pitchFamily="34" charset="0"/>
              </a:rPr>
              <a:t> configuration (Bogenschutz et al. 2025), which replicates global model behavior in a matter of minutes.</a:t>
            </a:r>
          </a:p>
          <a:p>
            <a:endParaRPr lang="en-US" sz="4000" dirty="0">
              <a:solidFill>
                <a:schemeClr val="accent4"/>
              </a:solidFill>
              <a:latin typeface="Arial" panose="020B0604020202020204" pitchFamily="34" charset="0"/>
              <a:cs typeface="Arial" panose="020B0604020202020204" pitchFamily="34" charset="0"/>
            </a:endParaRPr>
          </a:p>
          <a:p>
            <a:r>
              <a:rPr lang="en-US" sz="4000" dirty="0">
                <a:solidFill>
                  <a:schemeClr val="accent4"/>
                </a:solidFill>
                <a:latin typeface="Arial" panose="020B0604020202020204" pitchFamily="34" charset="0"/>
                <a:cs typeface="Arial" panose="020B0604020202020204" pitchFamily="34" charset="0"/>
              </a:rPr>
              <a:t>Simulations include </a:t>
            </a:r>
            <a:r>
              <a:rPr lang="en-US" sz="4000" b="1" dirty="0">
                <a:solidFill>
                  <a:schemeClr val="accent4"/>
                </a:solidFill>
                <a:latin typeface="Arial" panose="020B0604020202020204" pitchFamily="34" charset="0"/>
                <a:cs typeface="Arial" panose="020B0604020202020204" pitchFamily="34" charset="0"/>
              </a:rPr>
              <a:t>stratocumulus, transitional, and cumulus cases</a:t>
            </a:r>
            <a:r>
              <a:rPr lang="en-US" sz="4000" dirty="0">
                <a:solidFill>
                  <a:schemeClr val="accent4"/>
                </a:solidFill>
                <a:latin typeface="Arial" panose="020B0604020202020204" pitchFamily="34" charset="0"/>
                <a:cs typeface="Arial" panose="020B0604020202020204" pitchFamily="34" charset="0"/>
              </a:rPr>
              <a:t>, each run for </a:t>
            </a:r>
            <a:r>
              <a:rPr lang="en-US" sz="4000" b="1" dirty="0">
                <a:solidFill>
                  <a:schemeClr val="accent4"/>
                </a:solidFill>
                <a:latin typeface="Arial" panose="020B0604020202020204" pitchFamily="34" charset="0"/>
                <a:cs typeface="Arial" panose="020B0604020202020204" pitchFamily="34" charset="0"/>
              </a:rPr>
              <a:t>40 days </a:t>
            </a:r>
            <a:r>
              <a:rPr lang="en-US" sz="4000" dirty="0">
                <a:solidFill>
                  <a:schemeClr val="accent4"/>
                </a:solidFill>
                <a:latin typeface="Arial" panose="020B0604020202020204" pitchFamily="34" charset="0"/>
                <a:cs typeface="Arial" panose="020B0604020202020204" pitchFamily="34" charset="0"/>
              </a:rPr>
              <a:t>over a 200 km x 200 km domain at both </a:t>
            </a:r>
            <a:r>
              <a:rPr lang="en-US" sz="4000" b="1" dirty="0">
                <a:solidFill>
                  <a:schemeClr val="accent4"/>
                </a:solidFill>
                <a:latin typeface="Arial" panose="020B0604020202020204" pitchFamily="34" charset="0"/>
                <a:cs typeface="Arial" panose="020B0604020202020204" pitchFamily="34" charset="0"/>
              </a:rPr>
              <a:t>3 km </a:t>
            </a:r>
            <a:r>
              <a:rPr lang="en-US" sz="4000" dirty="0">
                <a:solidFill>
                  <a:schemeClr val="accent4"/>
                </a:solidFill>
                <a:latin typeface="Arial" panose="020B0604020202020204" pitchFamily="34" charset="0"/>
                <a:cs typeface="Arial" panose="020B0604020202020204" pitchFamily="34" charset="0"/>
              </a:rPr>
              <a:t>and </a:t>
            </a:r>
            <a:r>
              <a:rPr lang="en-US" sz="4000" b="1" dirty="0">
                <a:solidFill>
                  <a:schemeClr val="accent4"/>
                </a:solidFill>
                <a:latin typeface="Arial" panose="020B0604020202020204" pitchFamily="34" charset="0"/>
                <a:cs typeface="Arial" panose="020B0604020202020204" pitchFamily="34" charset="0"/>
              </a:rPr>
              <a:t>12 km </a:t>
            </a:r>
            <a:r>
              <a:rPr lang="en-US" sz="4000" dirty="0">
                <a:solidFill>
                  <a:schemeClr val="accent4"/>
                </a:solidFill>
                <a:latin typeface="Arial" panose="020B0604020202020204" pitchFamily="34" charset="0"/>
                <a:cs typeface="Arial" panose="020B0604020202020204" pitchFamily="34" charset="0"/>
              </a:rPr>
              <a:t>resolution.</a:t>
            </a:r>
          </a:p>
          <a:p>
            <a:endParaRPr lang="en-US" sz="4000" dirty="0">
              <a:solidFill>
                <a:schemeClr val="accent4"/>
              </a:solidFill>
              <a:latin typeface="Arial" panose="020B0604020202020204" pitchFamily="34" charset="0"/>
              <a:cs typeface="Arial" panose="020B0604020202020204" pitchFamily="34" charset="0"/>
            </a:endParaRPr>
          </a:p>
          <a:p>
            <a:r>
              <a:rPr lang="en-US" sz="4000" dirty="0">
                <a:solidFill>
                  <a:schemeClr val="accent4"/>
                </a:solidFill>
                <a:latin typeface="Arial" panose="020B0604020202020204" pitchFamily="34" charset="0"/>
                <a:cs typeface="Arial" panose="020B0604020202020204" pitchFamily="34" charset="0"/>
              </a:rPr>
              <a:t>In this work, we focus only on the </a:t>
            </a:r>
            <a:r>
              <a:rPr lang="en-US" sz="4000" b="1" dirty="0">
                <a:solidFill>
                  <a:schemeClr val="accent4"/>
                </a:solidFill>
                <a:latin typeface="Arial" panose="020B0604020202020204" pitchFamily="34" charset="0"/>
                <a:cs typeface="Arial" panose="020B0604020202020204" pitchFamily="34" charset="0"/>
              </a:rPr>
              <a:t>present day control simulations </a:t>
            </a:r>
            <a:r>
              <a:rPr lang="en-US" sz="4000" dirty="0">
                <a:solidFill>
                  <a:schemeClr val="accent4"/>
                </a:solidFill>
                <a:latin typeface="Arial" panose="020B0604020202020204" pitchFamily="34" charset="0"/>
                <a:cs typeface="Arial" panose="020B0604020202020204" pitchFamily="34" charset="0"/>
              </a:rPr>
              <a:t>to isolate and understand the resolution sensitivity.</a:t>
            </a:r>
            <a:endParaRPr lang="en-US" sz="4000" b="1" dirty="0">
              <a:solidFill>
                <a:schemeClr val="accent4"/>
              </a:solidFill>
              <a:latin typeface="Arial" panose="020B0604020202020204" pitchFamily="34" charset="0"/>
              <a:cs typeface="Arial" panose="020B0604020202020204" pitchFamily="34" charset="0"/>
            </a:endParaRPr>
          </a:p>
          <a:p>
            <a:endParaRPr lang="en-US" dirty="0"/>
          </a:p>
          <a:p>
            <a:endParaRPr lang="en-US" dirty="0"/>
          </a:p>
        </p:txBody>
      </p:sp>
      <p:sp>
        <p:nvSpPr>
          <p:cNvPr id="9" name="TextBox 8">
            <a:extLst>
              <a:ext uri="{FF2B5EF4-FFF2-40B4-BE49-F238E27FC236}">
                <a16:creationId xmlns:a16="http://schemas.microsoft.com/office/drawing/2014/main" id="{48DC4C8B-5ED5-C37B-49AE-B6A7D657510E}"/>
              </a:ext>
            </a:extLst>
          </p:cNvPr>
          <p:cNvSpPr txBox="1"/>
          <p:nvPr/>
        </p:nvSpPr>
        <p:spPr>
          <a:xfrm>
            <a:off x="1562098" y="32534352"/>
            <a:ext cx="8751797" cy="830997"/>
          </a:xfrm>
          <a:prstGeom prst="rect">
            <a:avLst/>
          </a:prstGeom>
          <a:noFill/>
        </p:spPr>
        <p:txBody>
          <a:bodyPr wrap="square" rtlCol="0">
            <a:spAutoFit/>
          </a:bodyPr>
          <a:lstStyle/>
          <a:p>
            <a:pPr algn="ctr"/>
            <a:r>
              <a:rPr lang="en-US" sz="4800" b="1" dirty="0">
                <a:solidFill>
                  <a:schemeClr val="accent4"/>
                </a:solidFill>
              </a:rPr>
              <a:t>Stratus (S12)</a:t>
            </a:r>
          </a:p>
        </p:txBody>
      </p:sp>
      <p:sp>
        <p:nvSpPr>
          <p:cNvPr id="10" name="TextBox 9">
            <a:extLst>
              <a:ext uri="{FF2B5EF4-FFF2-40B4-BE49-F238E27FC236}">
                <a16:creationId xmlns:a16="http://schemas.microsoft.com/office/drawing/2014/main" id="{D60A9F34-0E37-B90F-FA4C-E84B1CC83D72}"/>
              </a:ext>
            </a:extLst>
          </p:cNvPr>
          <p:cNvSpPr txBox="1"/>
          <p:nvPr/>
        </p:nvSpPr>
        <p:spPr>
          <a:xfrm>
            <a:off x="29042809" y="32534352"/>
            <a:ext cx="5616922" cy="830997"/>
          </a:xfrm>
          <a:prstGeom prst="rect">
            <a:avLst/>
          </a:prstGeom>
          <a:noFill/>
        </p:spPr>
        <p:txBody>
          <a:bodyPr wrap="square" rtlCol="0">
            <a:spAutoFit/>
          </a:bodyPr>
          <a:lstStyle/>
          <a:p>
            <a:pPr algn="ctr"/>
            <a:r>
              <a:rPr lang="en-US" sz="4800" b="1" dirty="0">
                <a:solidFill>
                  <a:schemeClr val="accent4"/>
                </a:solidFill>
              </a:rPr>
              <a:t>Cumulus (S6)</a:t>
            </a:r>
          </a:p>
        </p:txBody>
      </p:sp>
      <p:sp>
        <p:nvSpPr>
          <p:cNvPr id="13" name="TextBox 12">
            <a:extLst>
              <a:ext uri="{FF2B5EF4-FFF2-40B4-BE49-F238E27FC236}">
                <a16:creationId xmlns:a16="http://schemas.microsoft.com/office/drawing/2014/main" id="{3D44FB2B-6262-E399-53BC-07C6C12D83FB}"/>
              </a:ext>
            </a:extLst>
          </p:cNvPr>
          <p:cNvSpPr txBox="1"/>
          <p:nvPr/>
        </p:nvSpPr>
        <p:spPr>
          <a:xfrm>
            <a:off x="12557190" y="32531194"/>
            <a:ext cx="12932486" cy="1569660"/>
          </a:xfrm>
          <a:prstGeom prst="rect">
            <a:avLst/>
          </a:prstGeom>
          <a:noFill/>
        </p:spPr>
        <p:txBody>
          <a:bodyPr wrap="square" rtlCol="0">
            <a:spAutoFit/>
          </a:bodyPr>
          <a:lstStyle/>
          <a:p>
            <a:pPr algn="ctr"/>
            <a:r>
              <a:rPr lang="en-US" sz="4800" b="1" dirty="0">
                <a:solidFill>
                  <a:schemeClr val="accent4"/>
                </a:solidFill>
              </a:rPr>
              <a:t>Transitional Stratocumulus (Sc over Cu; S11)</a:t>
            </a:r>
          </a:p>
          <a:p>
            <a:pPr algn="ctr"/>
            <a:endParaRPr lang="en-US" sz="4800" dirty="0">
              <a:solidFill>
                <a:schemeClr val="accent1"/>
              </a:solidFill>
            </a:endParaRPr>
          </a:p>
        </p:txBody>
      </p:sp>
      <p:sp>
        <p:nvSpPr>
          <p:cNvPr id="23" name="TextBox 22">
            <a:extLst>
              <a:ext uri="{FF2B5EF4-FFF2-40B4-BE49-F238E27FC236}">
                <a16:creationId xmlns:a16="http://schemas.microsoft.com/office/drawing/2014/main" id="{C769444F-4A1F-6266-A223-4A98122674B4}"/>
              </a:ext>
            </a:extLst>
          </p:cNvPr>
          <p:cNvSpPr txBox="1"/>
          <p:nvPr/>
        </p:nvSpPr>
        <p:spPr>
          <a:xfrm>
            <a:off x="1204880" y="26081520"/>
            <a:ext cx="11463552" cy="3816429"/>
          </a:xfrm>
          <a:prstGeom prst="rect">
            <a:avLst/>
          </a:prstGeom>
          <a:noFill/>
        </p:spPr>
        <p:txBody>
          <a:bodyPr wrap="square" rtlCol="0">
            <a:spAutoFit/>
          </a:bodyPr>
          <a:lstStyle/>
          <a:p>
            <a:r>
              <a:rPr lang="en-US" sz="3200" dirty="0">
                <a:solidFill>
                  <a:schemeClr val="accent4"/>
                </a:solidFill>
                <a:latin typeface="Arial" panose="020B0604020202020204" pitchFamily="34" charset="0"/>
                <a:cs typeface="Arial" panose="020B0604020202020204" pitchFamily="34" charset="0"/>
              </a:rPr>
              <a:t>12 km run produces a thicker, moister stratocumulus deck.</a:t>
            </a:r>
          </a:p>
          <a:p>
            <a:endParaRPr lang="en-US" sz="3200" dirty="0">
              <a:solidFill>
                <a:schemeClr val="accent4"/>
              </a:solidFill>
              <a:latin typeface="Arial" panose="020B0604020202020204" pitchFamily="34" charset="0"/>
              <a:cs typeface="Arial" panose="020B0604020202020204" pitchFamily="34" charset="0"/>
            </a:endParaRPr>
          </a:p>
          <a:p>
            <a:r>
              <a:rPr lang="en-US" sz="3200" dirty="0">
                <a:solidFill>
                  <a:schemeClr val="accent4"/>
                </a:solidFill>
                <a:latin typeface="Arial" panose="020B0604020202020204" pitchFamily="34" charset="0"/>
                <a:cs typeface="Arial" panose="020B0604020202020204" pitchFamily="34" charset="0"/>
              </a:rPr>
              <a:t>Using 3 km </a:t>
            </a:r>
            <a:r>
              <a:rPr lang="en-US" sz="3200" b="1" dirty="0">
                <a:solidFill>
                  <a:schemeClr val="accent4"/>
                </a:solidFill>
                <a:latin typeface="Arial" panose="020B0604020202020204" pitchFamily="34" charset="0"/>
                <a:cs typeface="Arial" panose="020B0604020202020204" pitchFamily="34" charset="0"/>
              </a:rPr>
              <a:t>time steps </a:t>
            </a:r>
            <a:r>
              <a:rPr lang="en-US" sz="3200" dirty="0">
                <a:solidFill>
                  <a:schemeClr val="accent4"/>
                </a:solidFill>
                <a:latin typeface="Arial" panose="020B0604020202020204" pitchFamily="34" charset="0"/>
                <a:cs typeface="Arial" panose="020B0604020202020204" pitchFamily="34" charset="0"/>
              </a:rPr>
              <a:t>in the 12 km run </a:t>
            </a:r>
            <a:r>
              <a:rPr lang="en-US" sz="3200" b="1" dirty="0">
                <a:solidFill>
                  <a:schemeClr val="accent4"/>
                </a:solidFill>
                <a:latin typeface="Arial" panose="020B0604020202020204" pitchFamily="34" charset="0"/>
                <a:cs typeface="Arial" panose="020B0604020202020204" pitchFamily="34" charset="0"/>
              </a:rPr>
              <a:t>eliminates resolution sensitivity</a:t>
            </a:r>
            <a:r>
              <a:rPr lang="en-US" sz="3200" dirty="0">
                <a:solidFill>
                  <a:schemeClr val="accent4"/>
                </a:solidFill>
                <a:latin typeface="Arial" panose="020B0604020202020204" pitchFamily="34" charset="0"/>
                <a:cs typeface="Arial" panose="020B0604020202020204" pitchFamily="34" charset="0"/>
              </a:rPr>
              <a:t>.</a:t>
            </a:r>
          </a:p>
          <a:p>
            <a:endParaRPr lang="en-US" sz="3200" dirty="0">
              <a:solidFill>
                <a:schemeClr val="accent4"/>
              </a:solidFill>
              <a:latin typeface="Arial" panose="020B0604020202020204" pitchFamily="34" charset="0"/>
              <a:cs typeface="Arial" panose="020B0604020202020204" pitchFamily="34" charset="0"/>
            </a:endParaRPr>
          </a:p>
          <a:p>
            <a:r>
              <a:rPr lang="en-US" sz="3200" dirty="0">
                <a:solidFill>
                  <a:schemeClr val="accent4"/>
                </a:solidFill>
                <a:latin typeface="Arial" panose="020B0604020202020204" pitchFamily="34" charset="0"/>
                <a:cs typeface="Arial" panose="020B0604020202020204" pitchFamily="34" charset="0"/>
              </a:rPr>
              <a:t>Differences arise from </a:t>
            </a:r>
            <a:r>
              <a:rPr lang="en-US" sz="3200" b="1" dirty="0">
                <a:solidFill>
                  <a:schemeClr val="accent4"/>
                </a:solidFill>
                <a:latin typeface="Arial" panose="020B0604020202020204" pitchFamily="34" charset="0"/>
                <a:cs typeface="Arial" panose="020B0604020202020204" pitchFamily="34" charset="0"/>
              </a:rPr>
              <a:t>surface coupling frequency</a:t>
            </a:r>
            <a:r>
              <a:rPr lang="en-US" sz="3200" dirty="0">
                <a:solidFill>
                  <a:schemeClr val="accent4"/>
                </a:solidFill>
                <a:latin typeface="Arial" panose="020B0604020202020204" pitchFamily="34" charset="0"/>
                <a:cs typeface="Arial" panose="020B0604020202020204" pitchFamily="34" charset="0"/>
              </a:rPr>
              <a:t>, not physics time step sensitivity.</a:t>
            </a:r>
            <a:endParaRPr lang="en-US" dirty="0"/>
          </a:p>
          <a:p>
            <a:endParaRPr lang="en-US" dirty="0"/>
          </a:p>
        </p:txBody>
      </p:sp>
      <p:sp>
        <p:nvSpPr>
          <p:cNvPr id="25" name="TextBox 24">
            <a:extLst>
              <a:ext uri="{FF2B5EF4-FFF2-40B4-BE49-F238E27FC236}">
                <a16:creationId xmlns:a16="http://schemas.microsoft.com/office/drawing/2014/main" id="{0B2E2687-7701-EEE6-CC95-C7D4188B8D18}"/>
              </a:ext>
            </a:extLst>
          </p:cNvPr>
          <p:cNvSpPr txBox="1"/>
          <p:nvPr/>
        </p:nvSpPr>
        <p:spPr>
          <a:xfrm>
            <a:off x="9988349" y="22235458"/>
            <a:ext cx="2206805" cy="2031325"/>
          </a:xfrm>
          <a:prstGeom prst="rect">
            <a:avLst/>
          </a:prstGeom>
          <a:noFill/>
        </p:spPr>
        <p:txBody>
          <a:bodyPr wrap="square" rtlCol="0">
            <a:spAutoFit/>
          </a:bodyPr>
          <a:lstStyle/>
          <a:p>
            <a:r>
              <a:rPr lang="en-US" b="1" dirty="0"/>
              <a:t>Figure 3. </a:t>
            </a:r>
            <a:r>
              <a:rPr lang="en-US" dirty="0"/>
              <a:t>Diurnal composite of liquid water path over days 20 to 40 of S12 CGILS case.  Shaded area denotes night time hours. </a:t>
            </a:r>
          </a:p>
        </p:txBody>
      </p:sp>
      <p:sp>
        <p:nvSpPr>
          <p:cNvPr id="26" name="TextBox 25">
            <a:extLst>
              <a:ext uri="{FF2B5EF4-FFF2-40B4-BE49-F238E27FC236}">
                <a16:creationId xmlns:a16="http://schemas.microsoft.com/office/drawing/2014/main" id="{3268CF7C-9064-17C5-4CA8-4A3C4C02F1A8}"/>
              </a:ext>
            </a:extLst>
          </p:cNvPr>
          <p:cNvSpPr txBox="1"/>
          <p:nvPr/>
        </p:nvSpPr>
        <p:spPr>
          <a:xfrm>
            <a:off x="13198693" y="29233084"/>
            <a:ext cx="5577122" cy="646331"/>
          </a:xfrm>
          <a:prstGeom prst="rect">
            <a:avLst/>
          </a:prstGeom>
          <a:noFill/>
        </p:spPr>
        <p:txBody>
          <a:bodyPr wrap="square" rtlCol="0">
            <a:spAutoFit/>
          </a:bodyPr>
          <a:lstStyle/>
          <a:p>
            <a:r>
              <a:rPr lang="en-US" b="1" dirty="0"/>
              <a:t>Figure 4. </a:t>
            </a:r>
            <a:r>
              <a:rPr lang="en-US" dirty="0"/>
              <a:t>Profiles averaged over days 20 to 40 of the S12 CGILS case.</a:t>
            </a:r>
          </a:p>
        </p:txBody>
      </p:sp>
      <p:sp>
        <p:nvSpPr>
          <p:cNvPr id="27" name="TextBox 26">
            <a:extLst>
              <a:ext uri="{FF2B5EF4-FFF2-40B4-BE49-F238E27FC236}">
                <a16:creationId xmlns:a16="http://schemas.microsoft.com/office/drawing/2014/main" id="{D7E2320F-EDAF-EEEA-317D-56F22933A083}"/>
              </a:ext>
            </a:extLst>
          </p:cNvPr>
          <p:cNvSpPr txBox="1"/>
          <p:nvPr/>
        </p:nvSpPr>
        <p:spPr>
          <a:xfrm>
            <a:off x="880215" y="20203668"/>
            <a:ext cx="4341510" cy="1731243"/>
          </a:xfrm>
          <a:prstGeom prst="rect">
            <a:avLst/>
          </a:prstGeom>
          <a:noFill/>
        </p:spPr>
        <p:txBody>
          <a:bodyPr wrap="none" lIns="400050" tIns="400050" rIns="400050" bIns="400050" rtlCol="0" anchor="ctr" anchorCtr="0">
            <a:spAutoFit/>
          </a:bodyPr>
          <a:lstStyle/>
          <a:p>
            <a:r>
              <a:rPr lang="en-US" sz="6000" b="1" dirty="0">
                <a:solidFill>
                  <a:schemeClr val="accent4"/>
                </a:solidFill>
                <a:latin typeface="Arial"/>
                <a:cs typeface="Arial"/>
              </a:rPr>
              <a:t>RESULTS</a:t>
            </a:r>
          </a:p>
        </p:txBody>
      </p:sp>
      <p:sp>
        <p:nvSpPr>
          <p:cNvPr id="28" name="TextBox 27">
            <a:extLst>
              <a:ext uri="{FF2B5EF4-FFF2-40B4-BE49-F238E27FC236}">
                <a16:creationId xmlns:a16="http://schemas.microsoft.com/office/drawing/2014/main" id="{6BDEBE2F-387B-045C-8EAA-017F0CDBC27A}"/>
              </a:ext>
            </a:extLst>
          </p:cNvPr>
          <p:cNvSpPr txBox="1"/>
          <p:nvPr/>
        </p:nvSpPr>
        <p:spPr>
          <a:xfrm>
            <a:off x="1032410" y="30439888"/>
            <a:ext cx="10128735" cy="1777410"/>
          </a:xfrm>
          <a:prstGeom prst="rect">
            <a:avLst/>
          </a:prstGeom>
          <a:noFill/>
        </p:spPr>
        <p:txBody>
          <a:bodyPr wrap="none" lIns="400050" tIns="400050" rIns="400050" bIns="400050" rtlCol="0" anchor="ctr" anchorCtr="0">
            <a:spAutoFit/>
          </a:bodyPr>
          <a:lstStyle/>
          <a:p>
            <a:r>
              <a:rPr lang="en-US" sz="6300" b="1" dirty="0">
                <a:solidFill>
                  <a:schemeClr val="accent4"/>
                </a:solidFill>
                <a:latin typeface="Arial"/>
                <a:cs typeface="Arial"/>
              </a:rPr>
              <a:t>TAKE HOME MESSAGE</a:t>
            </a:r>
          </a:p>
        </p:txBody>
      </p:sp>
      <p:sp>
        <p:nvSpPr>
          <p:cNvPr id="29" name="TextBox 28">
            <a:extLst>
              <a:ext uri="{FF2B5EF4-FFF2-40B4-BE49-F238E27FC236}">
                <a16:creationId xmlns:a16="http://schemas.microsoft.com/office/drawing/2014/main" id="{72959B8A-9D6E-B5CE-D45F-92838F56BFF5}"/>
              </a:ext>
            </a:extLst>
          </p:cNvPr>
          <p:cNvSpPr txBox="1"/>
          <p:nvPr/>
        </p:nvSpPr>
        <p:spPr>
          <a:xfrm>
            <a:off x="6096778" y="20338963"/>
            <a:ext cx="6835204" cy="1500411"/>
          </a:xfrm>
          <a:prstGeom prst="rect">
            <a:avLst/>
          </a:prstGeom>
          <a:noFill/>
        </p:spPr>
        <p:txBody>
          <a:bodyPr wrap="none" lIns="400050" tIns="400050" rIns="400050" bIns="400050" rtlCol="0" anchor="ctr" anchorCtr="0">
            <a:spAutoFit/>
          </a:bodyPr>
          <a:lstStyle/>
          <a:p>
            <a:r>
              <a:rPr lang="en-US" sz="4500" b="1" dirty="0">
                <a:solidFill>
                  <a:schemeClr val="accent1"/>
                </a:solidFill>
                <a:latin typeface="Arial"/>
                <a:cs typeface="Arial"/>
              </a:rPr>
              <a:t>Coupled Stratus (S12)</a:t>
            </a:r>
          </a:p>
        </p:txBody>
      </p:sp>
      <p:sp>
        <p:nvSpPr>
          <p:cNvPr id="30" name="TextBox 29">
            <a:extLst>
              <a:ext uri="{FF2B5EF4-FFF2-40B4-BE49-F238E27FC236}">
                <a16:creationId xmlns:a16="http://schemas.microsoft.com/office/drawing/2014/main" id="{9F0A253B-7DCB-98C5-09E1-A67D27005AF7}"/>
              </a:ext>
            </a:extLst>
          </p:cNvPr>
          <p:cNvSpPr txBox="1"/>
          <p:nvPr/>
        </p:nvSpPr>
        <p:spPr>
          <a:xfrm>
            <a:off x="25981811" y="20273648"/>
            <a:ext cx="6867265" cy="1500411"/>
          </a:xfrm>
          <a:prstGeom prst="rect">
            <a:avLst/>
          </a:prstGeom>
          <a:noFill/>
        </p:spPr>
        <p:txBody>
          <a:bodyPr wrap="none" lIns="400050" tIns="400050" rIns="400050" bIns="400050" rtlCol="0" anchor="ctr" anchorCtr="0">
            <a:spAutoFit/>
          </a:bodyPr>
          <a:lstStyle/>
          <a:p>
            <a:r>
              <a:rPr lang="en-US" sz="4500" b="1" dirty="0">
                <a:solidFill>
                  <a:schemeClr val="accent1"/>
                </a:solidFill>
                <a:latin typeface="Arial"/>
                <a:cs typeface="Arial"/>
              </a:rPr>
              <a:t>Shallow Cumulus (S6)</a:t>
            </a:r>
          </a:p>
        </p:txBody>
      </p:sp>
      <p:pic>
        <p:nvPicPr>
          <p:cNvPr id="17" name="Picture 16">
            <a:extLst>
              <a:ext uri="{FF2B5EF4-FFF2-40B4-BE49-F238E27FC236}">
                <a16:creationId xmlns:a16="http://schemas.microsoft.com/office/drawing/2014/main" id="{A3C4BEAB-1C37-C43A-1BC0-E5A678C4D480}"/>
              </a:ext>
            </a:extLst>
          </p:cNvPr>
          <p:cNvPicPr>
            <a:picLocks noChangeAspect="1"/>
          </p:cNvPicPr>
          <p:nvPr/>
        </p:nvPicPr>
        <p:blipFill>
          <a:blip r:embed="rId10"/>
          <a:stretch>
            <a:fillRect/>
          </a:stretch>
        </p:blipFill>
        <p:spPr>
          <a:xfrm>
            <a:off x="12500829" y="21434229"/>
            <a:ext cx="5928455" cy="7904607"/>
          </a:xfrm>
          <a:prstGeom prst="rect">
            <a:avLst/>
          </a:prstGeom>
        </p:spPr>
      </p:pic>
      <p:pic>
        <p:nvPicPr>
          <p:cNvPr id="20" name="Picture 19">
            <a:extLst>
              <a:ext uri="{FF2B5EF4-FFF2-40B4-BE49-F238E27FC236}">
                <a16:creationId xmlns:a16="http://schemas.microsoft.com/office/drawing/2014/main" id="{2911F5F7-9B55-AB96-6754-A57780377466}"/>
              </a:ext>
            </a:extLst>
          </p:cNvPr>
          <p:cNvPicPr>
            <a:picLocks noChangeAspect="1"/>
          </p:cNvPicPr>
          <p:nvPr/>
        </p:nvPicPr>
        <p:blipFill>
          <a:blip r:embed="rId11"/>
          <a:stretch>
            <a:fillRect/>
          </a:stretch>
        </p:blipFill>
        <p:spPr>
          <a:xfrm>
            <a:off x="1331697" y="21552408"/>
            <a:ext cx="8587315" cy="4293658"/>
          </a:xfrm>
          <a:prstGeom prst="rect">
            <a:avLst/>
          </a:prstGeom>
        </p:spPr>
      </p:pic>
      <p:sp>
        <p:nvSpPr>
          <p:cNvPr id="33" name="TextBox 32">
            <a:extLst>
              <a:ext uri="{FF2B5EF4-FFF2-40B4-BE49-F238E27FC236}">
                <a16:creationId xmlns:a16="http://schemas.microsoft.com/office/drawing/2014/main" id="{2A450203-EE7E-205E-0787-B91A22FBA4F9}"/>
              </a:ext>
            </a:extLst>
          </p:cNvPr>
          <p:cNvSpPr txBox="1"/>
          <p:nvPr/>
        </p:nvSpPr>
        <p:spPr>
          <a:xfrm>
            <a:off x="25595356" y="22104579"/>
            <a:ext cx="2206805" cy="2031325"/>
          </a:xfrm>
          <a:prstGeom prst="rect">
            <a:avLst/>
          </a:prstGeom>
          <a:noFill/>
        </p:spPr>
        <p:txBody>
          <a:bodyPr wrap="square" rtlCol="0">
            <a:spAutoFit/>
          </a:bodyPr>
          <a:lstStyle/>
          <a:p>
            <a:r>
              <a:rPr lang="en-US" b="1" dirty="0"/>
              <a:t>Figure 6. </a:t>
            </a:r>
            <a:r>
              <a:rPr lang="en-US" dirty="0"/>
              <a:t>Diurnal composite of liquid water path over days 20 to 40 of S6 CGILS case.  Shaded area denotes night time hours. </a:t>
            </a:r>
          </a:p>
        </p:txBody>
      </p:sp>
      <p:sp>
        <p:nvSpPr>
          <p:cNvPr id="34" name="TextBox 33">
            <a:extLst>
              <a:ext uri="{FF2B5EF4-FFF2-40B4-BE49-F238E27FC236}">
                <a16:creationId xmlns:a16="http://schemas.microsoft.com/office/drawing/2014/main" id="{098C6917-285B-AC7B-3DF7-CCEE20DADC0A}"/>
              </a:ext>
            </a:extLst>
          </p:cNvPr>
          <p:cNvSpPr txBox="1"/>
          <p:nvPr/>
        </p:nvSpPr>
        <p:spPr>
          <a:xfrm>
            <a:off x="19656303" y="29338836"/>
            <a:ext cx="6325508" cy="923330"/>
          </a:xfrm>
          <a:prstGeom prst="rect">
            <a:avLst/>
          </a:prstGeom>
          <a:noFill/>
        </p:spPr>
        <p:txBody>
          <a:bodyPr wrap="square" rtlCol="0">
            <a:spAutoFit/>
          </a:bodyPr>
          <a:lstStyle/>
          <a:p>
            <a:r>
              <a:rPr lang="en-US" b="1" dirty="0"/>
              <a:t>Figure 5. </a:t>
            </a:r>
            <a:r>
              <a:rPr lang="en-US" dirty="0"/>
              <a:t>As figure 4 but for S6.  Dotted lines denote experiment configuration where liquid water flux was boasted by a factor of two (following Bogenschutz et al. 2025).</a:t>
            </a:r>
          </a:p>
        </p:txBody>
      </p:sp>
      <p:sp>
        <p:nvSpPr>
          <p:cNvPr id="35" name="TextBox 34">
            <a:extLst>
              <a:ext uri="{FF2B5EF4-FFF2-40B4-BE49-F238E27FC236}">
                <a16:creationId xmlns:a16="http://schemas.microsoft.com/office/drawing/2014/main" id="{15A0BEEB-1DA9-C2A8-06B9-6ED52211FF90}"/>
              </a:ext>
            </a:extLst>
          </p:cNvPr>
          <p:cNvSpPr txBox="1"/>
          <p:nvPr/>
        </p:nvSpPr>
        <p:spPr>
          <a:xfrm>
            <a:off x="26520679" y="25783077"/>
            <a:ext cx="10508929" cy="4801314"/>
          </a:xfrm>
          <a:prstGeom prst="rect">
            <a:avLst/>
          </a:prstGeom>
          <a:noFill/>
        </p:spPr>
        <p:txBody>
          <a:bodyPr wrap="square" rtlCol="0">
            <a:spAutoFit/>
          </a:bodyPr>
          <a:lstStyle/>
          <a:p>
            <a:r>
              <a:rPr lang="en-US" sz="3200" dirty="0">
                <a:solidFill>
                  <a:schemeClr val="accent4"/>
                </a:solidFill>
                <a:latin typeface="Arial" panose="020B0604020202020204" pitchFamily="34" charset="0"/>
                <a:cs typeface="Arial" panose="020B0604020202020204" pitchFamily="34" charset="0"/>
              </a:rPr>
              <a:t>Cumulus shows </a:t>
            </a:r>
            <a:r>
              <a:rPr lang="en-US" sz="3200" b="1" dirty="0">
                <a:solidFill>
                  <a:schemeClr val="accent4"/>
                </a:solidFill>
                <a:latin typeface="Arial" panose="020B0604020202020204" pitchFamily="34" charset="0"/>
                <a:cs typeface="Arial" panose="020B0604020202020204" pitchFamily="34" charset="0"/>
              </a:rPr>
              <a:t>little time step sensitivity </a:t>
            </a:r>
            <a:r>
              <a:rPr lang="en-US" sz="3200" dirty="0">
                <a:solidFill>
                  <a:schemeClr val="accent4"/>
                </a:solidFill>
                <a:latin typeface="Arial" panose="020B0604020202020204" pitchFamily="34" charset="0"/>
                <a:cs typeface="Arial" panose="020B0604020202020204" pitchFamily="34" charset="0"/>
              </a:rPr>
              <a:t>(unlike stratus; </a:t>
            </a:r>
            <a:r>
              <a:rPr lang="en-US" sz="3200" i="1" dirty="0">
                <a:solidFill>
                  <a:schemeClr val="accent4"/>
                </a:solidFill>
                <a:latin typeface="Arial" panose="020B0604020202020204" pitchFamily="34" charset="0"/>
                <a:cs typeface="Arial" panose="020B0604020202020204" pitchFamily="34" charset="0"/>
              </a:rPr>
              <a:t>not shown</a:t>
            </a:r>
            <a:r>
              <a:rPr lang="en-US" sz="3200" dirty="0">
                <a:solidFill>
                  <a:schemeClr val="accent4"/>
                </a:solidFill>
                <a:latin typeface="Arial" panose="020B0604020202020204" pitchFamily="34" charset="0"/>
                <a:cs typeface="Arial" panose="020B0604020202020204" pitchFamily="34" charset="0"/>
              </a:rPr>
              <a:t>).</a:t>
            </a:r>
          </a:p>
          <a:p>
            <a:endParaRPr lang="en-US" sz="3200" dirty="0">
              <a:solidFill>
                <a:schemeClr val="accent4"/>
              </a:solidFill>
              <a:latin typeface="Arial" panose="020B0604020202020204" pitchFamily="34" charset="0"/>
              <a:cs typeface="Arial" panose="020B0604020202020204" pitchFamily="34" charset="0"/>
            </a:endParaRPr>
          </a:p>
          <a:p>
            <a:r>
              <a:rPr lang="en-US" sz="3200" dirty="0">
                <a:solidFill>
                  <a:schemeClr val="accent4"/>
                </a:solidFill>
                <a:latin typeface="Arial" panose="020B0604020202020204" pitchFamily="34" charset="0"/>
                <a:cs typeface="Arial" panose="020B0604020202020204" pitchFamily="34" charset="0"/>
              </a:rPr>
              <a:t>Boosting buoyancy in SHOC cumulus layers (“SHOC buoy” simulations) </a:t>
            </a:r>
            <a:r>
              <a:rPr lang="en-US" sz="3200" b="1" dirty="0">
                <a:solidFill>
                  <a:schemeClr val="accent4"/>
                </a:solidFill>
                <a:latin typeface="Arial" panose="020B0604020202020204" pitchFamily="34" charset="0"/>
                <a:cs typeface="Arial" panose="020B0604020202020204" pitchFamily="34" charset="0"/>
              </a:rPr>
              <a:t>cuts resolution sensitivity by ~80%.</a:t>
            </a:r>
          </a:p>
          <a:p>
            <a:endParaRPr lang="en-US" sz="3200" dirty="0">
              <a:solidFill>
                <a:schemeClr val="accent4"/>
              </a:solidFill>
              <a:latin typeface="Arial" panose="020B0604020202020204" pitchFamily="34" charset="0"/>
              <a:cs typeface="Arial" panose="020B0604020202020204" pitchFamily="34" charset="0"/>
            </a:endParaRPr>
          </a:p>
          <a:p>
            <a:r>
              <a:rPr lang="en-US" sz="3200" dirty="0">
                <a:solidFill>
                  <a:schemeClr val="accent4"/>
                </a:solidFill>
                <a:latin typeface="Arial" panose="020B0604020202020204" pitchFamily="34" charset="0"/>
                <a:cs typeface="Arial" panose="020B0604020202020204" pitchFamily="34" charset="0"/>
              </a:rPr>
              <a:t>More SGS buoyancy -&gt; Deeper SGS cumulus -&gt; less CAPE buildup -&gt; weaker dynamical triggering -&gt; lower resolution sensitivity.</a:t>
            </a:r>
            <a:endParaRPr lang="en-US" dirty="0"/>
          </a:p>
          <a:p>
            <a:endParaRPr lang="en-US" dirty="0"/>
          </a:p>
        </p:txBody>
      </p:sp>
      <p:sp>
        <p:nvSpPr>
          <p:cNvPr id="37" name="TextBox 36">
            <a:extLst>
              <a:ext uri="{FF2B5EF4-FFF2-40B4-BE49-F238E27FC236}">
                <a16:creationId xmlns:a16="http://schemas.microsoft.com/office/drawing/2014/main" id="{64896F68-AE4A-28CA-EBD8-553A186E9136}"/>
              </a:ext>
            </a:extLst>
          </p:cNvPr>
          <p:cNvSpPr txBox="1"/>
          <p:nvPr/>
        </p:nvSpPr>
        <p:spPr>
          <a:xfrm>
            <a:off x="10976665" y="30679419"/>
            <a:ext cx="25827935" cy="1292662"/>
          </a:xfrm>
          <a:prstGeom prst="rect">
            <a:avLst/>
          </a:prstGeom>
          <a:noFill/>
        </p:spPr>
        <p:txBody>
          <a:bodyPr wrap="square" rtlCol="0">
            <a:spAutoFit/>
          </a:bodyPr>
          <a:lstStyle/>
          <a:p>
            <a:r>
              <a:rPr lang="en-US" sz="3900" b="1" dirty="0">
                <a:solidFill>
                  <a:schemeClr val="accent1"/>
                </a:solidFill>
              </a:rPr>
              <a:t>Resolution sensitivity of maritime low clouds in </a:t>
            </a:r>
            <a:r>
              <a:rPr lang="en-US" sz="3900" b="1" dirty="0" err="1">
                <a:solidFill>
                  <a:schemeClr val="accent1"/>
                </a:solidFill>
              </a:rPr>
              <a:t>EAMxx</a:t>
            </a:r>
            <a:r>
              <a:rPr lang="en-US" sz="3900" b="1" dirty="0">
                <a:solidFill>
                  <a:schemeClr val="accent1"/>
                </a:solidFill>
              </a:rPr>
              <a:t> is primarily driven by time step and turbulence parameterization. However, the dominant source of error varies by regime and shifts along the stratocumulus-to-cumulus transition:</a:t>
            </a:r>
          </a:p>
        </p:txBody>
      </p:sp>
      <p:sp>
        <p:nvSpPr>
          <p:cNvPr id="38" name="TextBox 37">
            <a:extLst>
              <a:ext uri="{FF2B5EF4-FFF2-40B4-BE49-F238E27FC236}">
                <a16:creationId xmlns:a16="http://schemas.microsoft.com/office/drawing/2014/main" id="{32D6E1DE-585F-DBEF-1836-B6779F3AD73A}"/>
              </a:ext>
            </a:extLst>
          </p:cNvPr>
          <p:cNvSpPr txBox="1"/>
          <p:nvPr/>
        </p:nvSpPr>
        <p:spPr>
          <a:xfrm>
            <a:off x="1562098" y="33554386"/>
            <a:ext cx="9822833" cy="1200329"/>
          </a:xfrm>
          <a:prstGeom prst="rect">
            <a:avLst/>
          </a:prstGeom>
          <a:noFill/>
          <a:ln w="50800">
            <a:noFill/>
          </a:ln>
        </p:spPr>
        <p:txBody>
          <a:bodyPr wrap="square" rtlCol="0">
            <a:spAutoFit/>
          </a:bodyPr>
          <a:lstStyle/>
          <a:p>
            <a:r>
              <a:rPr lang="en-US" sz="2400" b="1" dirty="0">
                <a:solidFill>
                  <a:schemeClr val="accent4"/>
                </a:solidFill>
              </a:rPr>
              <a:t>Time step sensitivity is the dominate source</a:t>
            </a:r>
            <a:r>
              <a:rPr lang="en-US" sz="2400" dirty="0">
                <a:solidFill>
                  <a:schemeClr val="accent4"/>
                </a:solidFill>
              </a:rPr>
              <a:t>.  Additional (unshown) experiments reveal that surface coupling frequency, not the physics or dynamics time steps themselves, is the main culprit.</a:t>
            </a:r>
          </a:p>
        </p:txBody>
      </p:sp>
      <p:sp>
        <p:nvSpPr>
          <p:cNvPr id="39" name="TextBox 38">
            <a:extLst>
              <a:ext uri="{FF2B5EF4-FFF2-40B4-BE49-F238E27FC236}">
                <a16:creationId xmlns:a16="http://schemas.microsoft.com/office/drawing/2014/main" id="{1247B5E2-A951-2D89-D1AF-2544E7FFC177}"/>
              </a:ext>
            </a:extLst>
          </p:cNvPr>
          <p:cNvSpPr txBox="1"/>
          <p:nvPr/>
        </p:nvSpPr>
        <p:spPr>
          <a:xfrm>
            <a:off x="13268287" y="33554386"/>
            <a:ext cx="10840025" cy="1200329"/>
          </a:xfrm>
          <a:prstGeom prst="rect">
            <a:avLst/>
          </a:prstGeom>
          <a:noFill/>
          <a:ln w="50800">
            <a:noFill/>
          </a:ln>
        </p:spPr>
        <p:txBody>
          <a:bodyPr wrap="square" rtlCol="0">
            <a:spAutoFit/>
          </a:bodyPr>
          <a:lstStyle/>
          <a:p>
            <a:r>
              <a:rPr lang="en-US" sz="2400" b="1" dirty="0">
                <a:solidFill>
                  <a:schemeClr val="accent4"/>
                </a:solidFill>
              </a:rPr>
              <a:t>Time step and parameterization errors contribute equally</a:t>
            </a:r>
            <a:r>
              <a:rPr lang="en-US" sz="2400" dirty="0">
                <a:solidFill>
                  <a:schemeClr val="accent4"/>
                </a:solidFill>
              </a:rPr>
              <a:t>.  Though not shown in this poster, preliminary experiments suggest that reducing resolution </a:t>
            </a:r>
            <a:r>
              <a:rPr lang="en-US" sz="2400">
                <a:solidFill>
                  <a:schemeClr val="accent4"/>
                </a:solidFill>
              </a:rPr>
              <a:t>sensitivity for this regime </a:t>
            </a:r>
            <a:r>
              <a:rPr lang="en-US" sz="2400" dirty="0">
                <a:solidFill>
                  <a:schemeClr val="accent4"/>
                </a:solidFill>
              </a:rPr>
              <a:t>requires changes to both time step and parameterization structure.</a:t>
            </a:r>
          </a:p>
        </p:txBody>
      </p:sp>
      <p:sp>
        <p:nvSpPr>
          <p:cNvPr id="40" name="TextBox 39">
            <a:extLst>
              <a:ext uri="{FF2B5EF4-FFF2-40B4-BE49-F238E27FC236}">
                <a16:creationId xmlns:a16="http://schemas.microsoft.com/office/drawing/2014/main" id="{03596A2E-76DA-1AFD-71C9-81B90C792C8B}"/>
              </a:ext>
            </a:extLst>
          </p:cNvPr>
          <p:cNvSpPr txBox="1"/>
          <p:nvPr/>
        </p:nvSpPr>
        <p:spPr>
          <a:xfrm>
            <a:off x="27506685" y="33558480"/>
            <a:ext cx="9822833" cy="1200329"/>
          </a:xfrm>
          <a:prstGeom prst="rect">
            <a:avLst/>
          </a:prstGeom>
          <a:noFill/>
          <a:ln w="50800">
            <a:noFill/>
          </a:ln>
        </p:spPr>
        <p:txBody>
          <a:bodyPr wrap="square" rtlCol="0">
            <a:spAutoFit/>
          </a:bodyPr>
          <a:lstStyle/>
          <a:p>
            <a:r>
              <a:rPr lang="en-US" sz="2400" b="1" dirty="0">
                <a:solidFill>
                  <a:schemeClr val="accent4"/>
                </a:solidFill>
              </a:rPr>
              <a:t>Turbulence parameterization is the dominate source</a:t>
            </a:r>
            <a:r>
              <a:rPr lang="en-US" sz="2400" dirty="0">
                <a:solidFill>
                  <a:schemeClr val="accent4"/>
                </a:solidFill>
              </a:rPr>
              <a:t>.  SHOC cannot efficiently exhaust CAPE, causing the dynamics to resolve clouds that should remain </a:t>
            </a:r>
            <a:r>
              <a:rPr lang="en-US" sz="2400" dirty="0" err="1">
                <a:solidFill>
                  <a:schemeClr val="accent4"/>
                </a:solidFill>
              </a:rPr>
              <a:t>subgrid</a:t>
            </a:r>
            <a:r>
              <a:rPr lang="en-US" sz="2400" dirty="0">
                <a:solidFill>
                  <a:schemeClr val="accent4"/>
                </a:solidFill>
              </a:rPr>
              <a:t> at both 3 km and 12km resolutions.</a:t>
            </a:r>
          </a:p>
        </p:txBody>
      </p:sp>
      <p:cxnSp>
        <p:nvCxnSpPr>
          <p:cNvPr id="52" name="Straight Connector 51">
            <a:extLst>
              <a:ext uri="{FF2B5EF4-FFF2-40B4-BE49-F238E27FC236}">
                <a16:creationId xmlns:a16="http://schemas.microsoft.com/office/drawing/2014/main" id="{6EBDED06-643B-CBBC-F6D9-80849FE3545B}"/>
              </a:ext>
            </a:extLst>
          </p:cNvPr>
          <p:cNvCxnSpPr>
            <a:cxnSpLocks/>
          </p:cNvCxnSpPr>
          <p:nvPr/>
        </p:nvCxnSpPr>
        <p:spPr>
          <a:xfrm flipH="1">
            <a:off x="1657257" y="20338963"/>
            <a:ext cx="35204400" cy="0"/>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70985C-CA81-E929-528C-D58F177C9C8F}"/>
              </a:ext>
            </a:extLst>
          </p:cNvPr>
          <p:cNvCxnSpPr>
            <a:cxnSpLocks/>
          </p:cNvCxnSpPr>
          <p:nvPr/>
        </p:nvCxnSpPr>
        <p:spPr>
          <a:xfrm>
            <a:off x="18840452" y="5902234"/>
            <a:ext cx="0" cy="13624560"/>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5FD4B43-84A4-8068-5CF6-564220BAF988}"/>
              </a:ext>
            </a:extLst>
          </p:cNvPr>
          <p:cNvCxnSpPr>
            <a:cxnSpLocks/>
          </p:cNvCxnSpPr>
          <p:nvPr/>
        </p:nvCxnSpPr>
        <p:spPr>
          <a:xfrm>
            <a:off x="18840452" y="22331956"/>
            <a:ext cx="0" cy="7318374"/>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7765275-3FD0-0256-E0D0-5B1BEBFF93F1}"/>
              </a:ext>
            </a:extLst>
          </p:cNvPr>
          <p:cNvCxnSpPr>
            <a:cxnSpLocks/>
          </p:cNvCxnSpPr>
          <p:nvPr/>
        </p:nvCxnSpPr>
        <p:spPr>
          <a:xfrm flipH="1">
            <a:off x="1600200" y="30402337"/>
            <a:ext cx="35204400" cy="0"/>
          </a:xfrm>
          <a:prstGeom prst="line">
            <a:avLst/>
          </a:prstGeom>
          <a:ln w="762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3090BA1-BD1C-2D35-DDC9-60FF28387A9D}"/>
              </a:ext>
            </a:extLst>
          </p:cNvPr>
          <p:cNvCxnSpPr/>
          <p:nvPr/>
        </p:nvCxnSpPr>
        <p:spPr>
          <a:xfrm>
            <a:off x="10114184" y="32915567"/>
            <a:ext cx="2093922" cy="0"/>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24BA606-BF62-4545-BE3A-236205E2D37E}"/>
              </a:ext>
            </a:extLst>
          </p:cNvPr>
          <p:cNvCxnSpPr/>
          <p:nvPr/>
        </p:nvCxnSpPr>
        <p:spPr>
          <a:xfrm>
            <a:off x="25475159" y="32918400"/>
            <a:ext cx="2093922" cy="0"/>
          </a:xfrm>
          <a:prstGeom prst="straightConnector1">
            <a:avLst/>
          </a:prstGeom>
          <a:ln w="1270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F6BB5F1B-6AB2-8CD2-19CC-A676F73CE92D}"/>
              </a:ext>
            </a:extLst>
          </p:cNvPr>
          <p:cNvPicPr>
            <a:picLocks noChangeAspect="1"/>
          </p:cNvPicPr>
          <p:nvPr/>
        </p:nvPicPr>
        <p:blipFill>
          <a:blip r:embed="rId12"/>
          <a:stretch>
            <a:fillRect/>
          </a:stretch>
        </p:blipFill>
        <p:spPr>
          <a:xfrm>
            <a:off x="19605406" y="21433536"/>
            <a:ext cx="5925312" cy="7900416"/>
          </a:xfrm>
          <a:prstGeom prst="rect">
            <a:avLst/>
          </a:prstGeom>
        </p:spPr>
      </p:pic>
      <p:pic>
        <p:nvPicPr>
          <p:cNvPr id="76" name="Picture 75">
            <a:extLst>
              <a:ext uri="{FF2B5EF4-FFF2-40B4-BE49-F238E27FC236}">
                <a16:creationId xmlns:a16="http://schemas.microsoft.com/office/drawing/2014/main" id="{6645B874-B724-60D0-A8AC-F52481F3C220}"/>
              </a:ext>
            </a:extLst>
          </p:cNvPr>
          <p:cNvPicPr>
            <a:picLocks noChangeAspect="1"/>
          </p:cNvPicPr>
          <p:nvPr/>
        </p:nvPicPr>
        <p:blipFill>
          <a:blip r:embed="rId13"/>
          <a:stretch>
            <a:fillRect/>
          </a:stretch>
        </p:blipFill>
        <p:spPr>
          <a:xfrm>
            <a:off x="27553590" y="21552101"/>
            <a:ext cx="8595360" cy="4297680"/>
          </a:xfrm>
          <a:prstGeom prst="rect">
            <a:avLst/>
          </a:prstGeom>
        </p:spPr>
      </p:pic>
    </p:spTree>
    <p:extLst>
      <p:ext uri="{BB962C8B-B14F-4D97-AF65-F5344CB8AC3E}">
        <p14:creationId xmlns:p14="http://schemas.microsoft.com/office/powerpoint/2010/main" val="13783162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8445</TotalTime>
  <Words>811</Words>
  <Application>Microsoft Macintosh PowerPoint</Application>
  <PresentationFormat>Custom</PresentationFormat>
  <Paragraphs>59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Gines, Mary J.</dc:creator>
  <cp:lastModifiedBy>Bogenschutz, Peter Andrew</cp:lastModifiedBy>
  <cp:revision>4</cp:revision>
  <dcterms:created xsi:type="dcterms:W3CDTF">2022-06-17T16:38:18Z</dcterms:created>
  <dcterms:modified xsi:type="dcterms:W3CDTF">2025-08-06T16:25:24Z</dcterms:modified>
</cp:coreProperties>
</file>