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5"/>
  </p:sldMasterIdLst>
  <p:notesMasterIdLst>
    <p:notesMasterId r:id="rId19"/>
  </p:notesMasterIdLst>
  <p:handoutMasterIdLst>
    <p:handoutMasterId r:id="rId20"/>
  </p:handoutMasterIdLst>
  <p:sldIdLst>
    <p:sldId id="493" r:id="rId6"/>
    <p:sldId id="544" r:id="rId7"/>
    <p:sldId id="545" r:id="rId8"/>
    <p:sldId id="546" r:id="rId9"/>
    <p:sldId id="547" r:id="rId10"/>
    <p:sldId id="548" r:id="rId11"/>
    <p:sldId id="549" r:id="rId12"/>
    <p:sldId id="550" r:id="rId13"/>
    <p:sldId id="551" r:id="rId14"/>
    <p:sldId id="552" r:id="rId15"/>
    <p:sldId id="553" r:id="rId16"/>
    <p:sldId id="554" r:id="rId17"/>
    <p:sldId id="537" r:id="rId1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808080"/>
    <a:srgbClr val="3C01FF"/>
    <a:srgbClr val="FFFBCA"/>
    <a:srgbClr val="0F4F97"/>
    <a:srgbClr val="F6CE86"/>
    <a:srgbClr val="AEF8E5"/>
    <a:srgbClr val="0A8464"/>
    <a:srgbClr val="0DB78A"/>
    <a:srgbClr val="D68F10"/>
    <a:srgbClr val="F1B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7" autoAdjust="0"/>
    <p:restoredTop sz="95732" autoAdjust="0"/>
  </p:normalViewPr>
  <p:slideViewPr>
    <p:cSldViewPr snapToGrid="0">
      <p:cViewPr>
        <p:scale>
          <a:sx n="105" d="100"/>
          <a:sy n="105" d="100"/>
        </p:scale>
        <p:origin x="216" y="592"/>
      </p:cViewPr>
      <p:guideLst>
        <p:guide orient="horz" pos="905"/>
        <p:guide orient="horz" pos="400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1/28/24</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1/28/24</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507663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101600" y="5475119"/>
            <a:ext cx="7454900" cy="1255728"/>
          </a:xfrm>
          <a:prstGeom prst="rect">
            <a:avLst/>
          </a:prstGeom>
          <a:solidFill>
            <a:schemeClr val="accent1">
              <a:lumMod val="20000"/>
              <a:lumOff val="80000"/>
            </a:schemeClr>
          </a:solidFill>
          <a:effectLst/>
        </p:spPr>
        <p:txBody>
          <a:bodyPr wrap="square" rtlCol="0">
            <a:spAutoFit/>
          </a:bodyPr>
          <a:lstStyle/>
          <a:p>
            <a:pPr marL="0" algn="l" defTabSz="457200" rtl="0" eaLnBrk="1" latinLnBrk="0" hangingPunct="1">
              <a:lnSpc>
                <a:spcPct val="90000"/>
              </a:lnSpc>
              <a:spcAft>
                <a:spcPts val="300"/>
              </a:spcAft>
            </a:pPr>
            <a:r>
              <a:rPr lang="en-US" sz="1400" kern="1200" dirty="0">
                <a:solidFill>
                  <a:schemeClr val="tx2">
                    <a:lumMod val="75000"/>
                  </a:schemeClr>
                </a:solidFill>
                <a:effectLst/>
                <a:latin typeface="Arial"/>
                <a:ea typeface="+mn-ea"/>
                <a:cs typeface="Arial"/>
              </a:rPr>
              <a:t>This work was performed under the auspices of the U.S. Department of Energy by Lawrence Livermore National Laboratory under Contract DE-AC52-07NA27344 and supported by LDRD project 23ERD010, “Forecasting and mitigating the impacts of climate change on renewable energy resources and grid reliability”. The Energy </a:t>
            </a:r>
            <a:r>
              <a:rPr lang="en-US" sz="1400" kern="1200" dirty="0" err="1">
                <a:solidFill>
                  <a:schemeClr val="tx2">
                    <a:lumMod val="75000"/>
                  </a:schemeClr>
                </a:solidFill>
                <a:effectLst/>
                <a:latin typeface="Arial"/>
                <a:ea typeface="+mn-ea"/>
                <a:cs typeface="Arial"/>
              </a:rPr>
              <a:t>Exascale</a:t>
            </a:r>
            <a:r>
              <a:rPr lang="en-US" sz="1400" kern="1200" dirty="0">
                <a:solidFill>
                  <a:schemeClr val="tx2">
                    <a:lumMod val="75000"/>
                  </a:schemeClr>
                </a:solidFill>
                <a:effectLst/>
                <a:latin typeface="Arial"/>
                <a:ea typeface="+mn-ea"/>
                <a:cs typeface="Arial"/>
              </a:rPr>
              <a:t> Earth System Model (E3SM) project is funded by the U.S. Department of Energy, Office of Science, Office of Biological and Environmental Research. LLNL-PRES-859634.</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userDrawn="1"/>
        </p:nvPicPr>
        <p:blipFill>
          <a:blip r:embed="rId2"/>
          <a:stretch>
            <a:fillRect/>
          </a:stretch>
        </p:blipFill>
        <p:spPr>
          <a:xfrm>
            <a:off x="962469" y="5437487"/>
            <a:ext cx="3602736" cy="60776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4"/>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5" y="7"/>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p:cNvPicPr>
          <p:nvPr userDrawn="1"/>
        </p:nvPicPr>
        <p:blipFill rotWithShape="1">
          <a:blip r:embed="rId12" cstate="print">
            <a:extLst>
              <a:ext uri="{28A0092B-C50C-407E-A947-70E740481C1C}">
                <a14:useLocalDpi xmlns:a14="http://schemas.microsoft.com/office/drawing/2010/main"/>
              </a:ext>
            </a:extLst>
          </a:blip>
          <a:srcRect/>
          <a:stretch/>
        </p:blipFill>
        <p:spPr>
          <a:xfrm>
            <a:off x="170688" y="6492240"/>
            <a:ext cx="2743200" cy="283464"/>
          </a:xfrm>
          <a:prstGeom prst="rect">
            <a:avLst/>
          </a:prstGeom>
        </p:spPr>
      </p:pic>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11768167" y="6403259"/>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646609" y="6698653"/>
            <a:ext cx="1165161" cy="92333"/>
          </a:xfrm>
          <a:prstGeom prst="rect">
            <a:avLst/>
          </a:prstGeom>
          <a:noFill/>
        </p:spPr>
        <p:txBody>
          <a:bodyPr wrap="square" lIns="0" tIns="0" rIns="0" bIns="0" rtlCol="0" anchor="b" anchorCtr="0">
            <a:spAutoFit/>
          </a:bodyPr>
          <a:lstStyle/>
          <a:p>
            <a:pPr algn="l"/>
            <a:r>
              <a:rPr lang="en-US" sz="600" dirty="0">
                <a:latin typeface="Arial"/>
                <a:cs typeface="Arial"/>
              </a:rPr>
              <a:t>LLNL-PRES-859634</a:t>
            </a: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p:cNvPicPr>
          <p:nvPr userDrawn="1"/>
        </p:nvPicPr>
        <p:blipFill rotWithShape="1">
          <a:blip r:embed="rId13" cstate="print">
            <a:extLst>
              <a:ext uri="{28A0092B-C50C-407E-A947-70E740481C1C}">
                <a14:useLocalDpi xmlns:a14="http://schemas.microsoft.com/office/drawing/2010/main"/>
              </a:ext>
            </a:extLst>
          </a:blip>
          <a:srcRect/>
          <a:stretch/>
        </p:blipFill>
        <p:spPr>
          <a:xfrm>
            <a:off x="10944015" y="6446520"/>
            <a:ext cx="978408" cy="374904"/>
          </a:xfrm>
          <a:prstGeom prst="rect">
            <a:avLst/>
          </a:prstGeom>
        </p:spPr>
      </p:pic>
      <p:pic>
        <p:nvPicPr>
          <p:cNvPr id="4" name="Picture 3">
            <a:extLst>
              <a:ext uri="{FF2B5EF4-FFF2-40B4-BE49-F238E27FC236}">
                <a16:creationId xmlns:a16="http://schemas.microsoft.com/office/drawing/2014/main" id="{2BCF888C-ECDE-7600-D400-30813A294621}"/>
              </a:ext>
            </a:extLst>
          </p:cNvPr>
          <p:cNvPicPr>
            <a:picLocks noChangeAspect="1"/>
          </p:cNvPicPr>
          <p:nvPr userDrawn="1"/>
        </p:nvPicPr>
        <p:blipFill>
          <a:blip r:embed="rId14"/>
          <a:stretch>
            <a:fillRect/>
          </a:stretch>
        </p:blipFill>
        <p:spPr>
          <a:xfrm>
            <a:off x="5730240" y="6449891"/>
            <a:ext cx="731520" cy="377190"/>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339753"/>
            <a:ext cx="10972800" cy="1180362"/>
          </a:xfrm>
        </p:spPr>
        <p:txBody>
          <a:bodyPr anchor="ctr"/>
          <a:lstStyle/>
          <a:p>
            <a:r>
              <a:rPr lang="en-US" dirty="0">
                <a:latin typeface="Calibri" panose="020F0502020204030204" pitchFamily="34" charset="0"/>
                <a:cs typeface="Calibri" panose="020F0502020204030204" pitchFamily="34" charset="0"/>
              </a:rPr>
              <a:t>Evaluating DOE’s Energy </a:t>
            </a:r>
            <a:r>
              <a:rPr lang="en-US" dirty="0" err="1">
                <a:latin typeface="Calibri" panose="020F0502020204030204" pitchFamily="34" charset="0"/>
                <a:cs typeface="Calibri" panose="020F0502020204030204" pitchFamily="34" charset="0"/>
              </a:rPr>
              <a:t>Exascale</a:t>
            </a:r>
            <a:r>
              <a:rPr lang="en-US" dirty="0">
                <a:latin typeface="Calibri" panose="020F0502020204030204" pitchFamily="34" charset="0"/>
                <a:cs typeface="Calibri" panose="020F0502020204030204" pitchFamily="34" charset="0"/>
              </a:rPr>
              <a:t> Earth System Model (E3SM) for renewable wind and solar energy production</a:t>
            </a:r>
          </a:p>
        </p:txBody>
      </p:sp>
      <p:sp>
        <p:nvSpPr>
          <p:cNvPr id="9" name="Text Placeholder 10"/>
          <p:cNvSpPr txBox="1">
            <a:spLocks/>
          </p:cNvSpPr>
          <p:nvPr/>
        </p:nvSpPr>
        <p:spPr>
          <a:xfrm>
            <a:off x="656750" y="2837279"/>
            <a:ext cx="3278508" cy="887102"/>
          </a:xfrm>
          <a:prstGeom prst="rect">
            <a:avLst/>
          </a:prstGeom>
        </p:spPr>
        <p:txBody>
          <a:bodyPr vert="horz" lIns="0" tIns="91440" rIns="0" rtlCol="0" anchor="ctr" anchorCtr="0">
            <a:noAutofit/>
          </a:bodyPr>
          <a:lstStyle/>
          <a:p>
            <a:pPr lvl="0">
              <a:lnSpc>
                <a:spcPct val="80000"/>
              </a:lnSpc>
            </a:pPr>
            <a:r>
              <a:rPr lang="en-US" sz="2000" b="1" dirty="0">
                <a:cs typeface="Lucida Handwriting"/>
              </a:rPr>
              <a:t>AMS 104</a:t>
            </a:r>
            <a:r>
              <a:rPr lang="en-US" sz="2000" b="1" baseline="30000" dirty="0">
                <a:cs typeface="Lucida Handwriting"/>
              </a:rPr>
              <a:t>th</a:t>
            </a:r>
            <a:r>
              <a:rPr lang="en-US" sz="2000" b="1" dirty="0">
                <a:cs typeface="Lucida Handwriting"/>
              </a:rPr>
              <a:t> Annual Meeting</a:t>
            </a:r>
          </a:p>
          <a:p>
            <a:pPr lvl="0">
              <a:lnSpc>
                <a:spcPct val="80000"/>
              </a:lnSpc>
            </a:pPr>
            <a:r>
              <a:rPr lang="en-US" sz="2000" dirty="0">
                <a:cs typeface="Lucida Handwriting"/>
              </a:rPr>
              <a:t>Baltimore, MD</a:t>
            </a:r>
          </a:p>
          <a:p>
            <a:pPr lvl="0">
              <a:lnSpc>
                <a:spcPct val="80000"/>
              </a:lnSpc>
            </a:pPr>
            <a:r>
              <a:rPr lang="en-US" sz="2000" dirty="0">
                <a:cs typeface="Lucida Handwriting"/>
              </a:rPr>
              <a:t>January 29, 2024</a:t>
            </a:r>
          </a:p>
        </p:txBody>
      </p:sp>
      <p:sp>
        <p:nvSpPr>
          <p:cNvPr id="4" name="Text Placeholder 4">
            <a:extLst>
              <a:ext uri="{FF2B5EF4-FFF2-40B4-BE49-F238E27FC236}">
                <a16:creationId xmlns:a16="http://schemas.microsoft.com/office/drawing/2014/main" id="{40B65F15-C91F-33C4-5278-4EC45F52D229}"/>
              </a:ext>
            </a:extLst>
          </p:cNvPr>
          <p:cNvSpPr txBox="1">
            <a:spLocks/>
          </p:cNvSpPr>
          <p:nvPr/>
        </p:nvSpPr>
        <p:spPr>
          <a:xfrm>
            <a:off x="3888109" y="1612900"/>
            <a:ext cx="7694292" cy="1314441"/>
          </a:xfrm>
          <a:prstGeom prst="rect">
            <a:avLst/>
          </a:prstGeom>
        </p:spPr>
        <p:txBody>
          <a:bodyPr vert="horz" lIns="0" tIns="0" rIns="182880" bIns="0" rtlCol="0" anchor="b" anchorCtr="0">
            <a:noAutofit/>
          </a:bodyPr>
          <a:lstStyle>
            <a:lvl1pPr marL="57150" indent="0" algn="r" rtl="0" eaLnBrk="1" latinLnBrk="0" hangingPunct="1">
              <a:spcBef>
                <a:spcPts val="0"/>
              </a:spcBef>
              <a:spcAft>
                <a:spcPts val="0"/>
              </a:spcAft>
              <a:buClr>
                <a:schemeClr val="accent1">
                  <a:lumMod val="75000"/>
                </a:schemeClr>
              </a:buClr>
              <a:buSzPct val="90000"/>
              <a:buFont typeface="Wingdings" charset="2"/>
              <a:buNone/>
              <a:tabLst/>
              <a:defRPr kumimoji="0" sz="1600" b="0" kern="1200">
                <a:solidFill>
                  <a:schemeClr val="tx1"/>
                </a:solidFill>
                <a:latin typeface="Calibri" panose="020F0502020204030204" pitchFamily="34" charset="0"/>
                <a:ea typeface="+mn-ea"/>
                <a:cs typeface="Calibri" panose="020F0502020204030204" pitchFamily="34" charset="0"/>
              </a:defRPr>
            </a:lvl1pPr>
            <a:lvl2pPr marL="342900" indent="0" algn="r" rtl="0" eaLnBrk="1" latinLnBrk="0" hangingPunct="1">
              <a:spcBef>
                <a:spcPts val="0"/>
              </a:spcBef>
              <a:spcAft>
                <a:spcPts val="0"/>
              </a:spcAft>
              <a:buClrTx/>
              <a:buSzPct val="90000"/>
              <a:buFont typeface="Calibri" panose="020F0502020204030204" pitchFamily="34" charset="0"/>
              <a:buNone/>
              <a:defRPr kumimoji="0" sz="1600" b="0" kern="1200">
                <a:solidFill>
                  <a:schemeClr val="tx1"/>
                </a:solidFill>
                <a:latin typeface="Calibri" panose="020F0502020204030204" pitchFamily="34" charset="0"/>
                <a:ea typeface="+mn-ea"/>
                <a:cs typeface="Calibri" panose="020F0502020204030204" pitchFamily="34" charset="0"/>
              </a:defRPr>
            </a:lvl2pPr>
            <a:lvl3pPr marL="628650" indent="0" algn="r" rtl="0" eaLnBrk="1" latinLnBrk="0" hangingPunct="1">
              <a:spcBef>
                <a:spcPts val="0"/>
              </a:spcBef>
              <a:spcAft>
                <a:spcPts val="0"/>
              </a:spcAft>
              <a:buClrTx/>
              <a:buSzPct val="90000"/>
              <a:buFont typeface="Arial" panose="020B0604020202020204" pitchFamily="34" charset="0"/>
              <a:buNone/>
              <a:defRPr kumimoji="0" sz="1600" b="0" kern="1200">
                <a:solidFill>
                  <a:schemeClr val="tx1"/>
                </a:solidFill>
                <a:latin typeface="Calibri" panose="020F0502020204030204" pitchFamily="34" charset="0"/>
                <a:ea typeface="+mn-ea"/>
                <a:cs typeface="Calibri" panose="020F0502020204030204" pitchFamily="34" charset="0"/>
              </a:defRPr>
            </a:lvl3pPr>
            <a:lvl4pPr marL="857250" indent="0" algn="r" rtl="0" eaLnBrk="1" latinLnBrk="0" hangingPunct="1">
              <a:spcBef>
                <a:spcPts val="0"/>
              </a:spcBef>
              <a:spcAft>
                <a:spcPts val="0"/>
              </a:spcAft>
              <a:buClrTx/>
              <a:buSzPct val="100000"/>
              <a:buFont typeface="Lucida Grande"/>
              <a:buNone/>
              <a:defRPr kumimoji="0" sz="1600" b="0" kern="1200">
                <a:solidFill>
                  <a:schemeClr val="tx1"/>
                </a:solidFill>
                <a:latin typeface="Calibri" panose="020F0502020204030204" pitchFamily="34" charset="0"/>
                <a:ea typeface="+mn-ea"/>
                <a:cs typeface="Calibri" panose="020F0502020204030204" pitchFamily="34" charset="0"/>
              </a:defRPr>
            </a:lvl4pPr>
            <a:lvl5pPr marL="1085850" indent="0" algn="r" rtl="0" eaLnBrk="1" latinLnBrk="0" hangingPunct="1">
              <a:spcBef>
                <a:spcPts val="0"/>
              </a:spcBef>
              <a:spcAft>
                <a:spcPts val="0"/>
              </a:spcAft>
              <a:buClrTx/>
              <a:buFont typeface="Arial"/>
              <a:buNone/>
              <a:tabLst>
                <a:tab pos="1200150" algn="l"/>
              </a:tabLst>
              <a:defRPr kumimoji="0" lang="en-US" sz="1600" b="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sz="2200" b="1" dirty="0" err="1"/>
              <a:t>J﻿ean-Christophe</a:t>
            </a:r>
            <a:r>
              <a:rPr lang="en-US" sz="2200" b="1" dirty="0"/>
              <a:t> </a:t>
            </a:r>
            <a:r>
              <a:rPr lang="en-US" sz="2200" b="1" dirty="0" err="1"/>
              <a:t>Golaz</a:t>
            </a:r>
            <a:r>
              <a:rPr lang="en-US" sz="2200" dirty="0"/>
              <a:t>, Robert S. Arthur, Matthew V. </a:t>
            </a:r>
            <a:r>
              <a:rPr lang="en-US" sz="2200" dirty="0" err="1"/>
              <a:t>Signorotti</a:t>
            </a:r>
            <a:r>
              <a:rPr lang="en-US" sz="2200" dirty="0"/>
              <a:t>, Thomas A. Edmunds, Hsiang-He Lee, Jean-Paul Watson</a:t>
            </a:r>
          </a:p>
          <a:p>
            <a:pPr defTabSz="914400"/>
            <a:endParaRPr lang="en-US" sz="2200" dirty="0"/>
          </a:p>
          <a:p>
            <a:pPr defTabSz="914400"/>
            <a:r>
              <a:rPr lang="en-US" sz="2200" dirty="0"/>
              <a:t>Lawrence Livermore National Laboratory, Livermore, CA</a:t>
            </a:r>
          </a:p>
        </p:txBody>
      </p:sp>
      <p:pic>
        <p:nvPicPr>
          <p:cNvPr id="10" name="Picture 9">
            <a:extLst>
              <a:ext uri="{FF2B5EF4-FFF2-40B4-BE49-F238E27FC236}">
                <a16:creationId xmlns:a16="http://schemas.microsoft.com/office/drawing/2014/main" id="{E2F3989E-0FA7-25DD-01F3-CD17B25152D9}"/>
              </a:ext>
            </a:extLst>
          </p:cNvPr>
          <p:cNvPicPr>
            <a:picLocks noChangeAspect="1"/>
          </p:cNvPicPr>
          <p:nvPr/>
        </p:nvPicPr>
        <p:blipFill>
          <a:blip r:embed="rId3"/>
          <a:stretch>
            <a:fillRect/>
          </a:stretch>
        </p:blipFill>
        <p:spPr>
          <a:xfrm>
            <a:off x="7400131" y="3280830"/>
            <a:ext cx="1950720" cy="1005840"/>
          </a:xfrm>
          <a:prstGeom prst="rect">
            <a:avLst/>
          </a:prstGeom>
        </p:spPr>
      </p:pic>
      <p:pic>
        <p:nvPicPr>
          <p:cNvPr id="13" name="Picture 12">
            <a:extLst>
              <a:ext uri="{FF2B5EF4-FFF2-40B4-BE49-F238E27FC236}">
                <a16:creationId xmlns:a16="http://schemas.microsoft.com/office/drawing/2014/main" id="{D0FC2771-E241-77BF-E2AE-E8C4F729A002}"/>
              </a:ext>
            </a:extLst>
          </p:cNvPr>
          <p:cNvPicPr>
            <a:picLocks noChangeAspect="1"/>
          </p:cNvPicPr>
          <p:nvPr/>
        </p:nvPicPr>
        <p:blipFill>
          <a:blip r:embed="rId4"/>
          <a:stretch>
            <a:fillRect/>
          </a:stretch>
        </p:blipFill>
        <p:spPr>
          <a:xfrm>
            <a:off x="9538076" y="3280830"/>
            <a:ext cx="1866900" cy="1000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6845-7557-E147-FDEC-638A7B6FFFB7}"/>
              </a:ext>
            </a:extLst>
          </p:cNvPr>
          <p:cNvSpPr>
            <a:spLocks noGrp="1"/>
          </p:cNvSpPr>
          <p:nvPr>
            <p:ph type="title"/>
          </p:nvPr>
        </p:nvSpPr>
        <p:spPr/>
        <p:txBody>
          <a:bodyPr/>
          <a:lstStyle/>
          <a:p>
            <a:r>
              <a:rPr lang="en-US" dirty="0"/>
              <a:t>Seasonal comparison for selected locations - Wind</a:t>
            </a:r>
          </a:p>
        </p:txBody>
      </p:sp>
      <p:pic>
        <p:nvPicPr>
          <p:cNvPr id="4" name="Picture 3">
            <a:extLst>
              <a:ext uri="{FF2B5EF4-FFF2-40B4-BE49-F238E27FC236}">
                <a16:creationId xmlns:a16="http://schemas.microsoft.com/office/drawing/2014/main" id="{91CDD6BE-44D5-11CD-8193-F80E1ED4810B}"/>
              </a:ext>
            </a:extLst>
          </p:cNvPr>
          <p:cNvPicPr>
            <a:picLocks noChangeAspect="1"/>
          </p:cNvPicPr>
          <p:nvPr/>
        </p:nvPicPr>
        <p:blipFill>
          <a:blip r:embed="rId2"/>
          <a:stretch>
            <a:fillRect/>
          </a:stretch>
        </p:blipFill>
        <p:spPr>
          <a:xfrm>
            <a:off x="1442720" y="1428750"/>
            <a:ext cx="4354830" cy="476631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100594C-6C04-62C2-B674-BA503D59DBE1}"/>
              </a:ext>
            </a:extLst>
          </p:cNvPr>
          <p:cNvPicPr>
            <a:picLocks noChangeAspect="1"/>
          </p:cNvPicPr>
          <p:nvPr/>
        </p:nvPicPr>
        <p:blipFill>
          <a:blip r:embed="rId3"/>
          <a:stretch>
            <a:fillRect/>
          </a:stretch>
        </p:blipFill>
        <p:spPr>
          <a:xfrm>
            <a:off x="6203950" y="1428750"/>
            <a:ext cx="4354830" cy="476631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C10C1EC2-9A16-6D1C-3562-72F9A14AC0B8}"/>
              </a:ext>
            </a:extLst>
          </p:cNvPr>
          <p:cNvSpPr txBox="1"/>
          <p:nvPr/>
        </p:nvSpPr>
        <p:spPr>
          <a:xfrm>
            <a:off x="609600" y="4906030"/>
            <a:ext cx="2948499" cy="523220"/>
          </a:xfrm>
          <a:prstGeom prst="rect">
            <a:avLst/>
          </a:prstGeom>
          <a:solidFill>
            <a:srgbClr val="FFFBCA"/>
          </a:solidFill>
        </p:spPr>
        <p:txBody>
          <a:bodyPr wrap="none" rtlCol="0">
            <a:spAutoFit/>
          </a:bodyPr>
          <a:lstStyle/>
          <a:p>
            <a:r>
              <a:rPr lang="en-US" sz="2800" dirty="0"/>
              <a:t>Pretty good in TX...</a:t>
            </a:r>
          </a:p>
        </p:txBody>
      </p:sp>
      <p:sp>
        <p:nvSpPr>
          <p:cNvPr id="8" name="TextBox 7">
            <a:extLst>
              <a:ext uri="{FF2B5EF4-FFF2-40B4-BE49-F238E27FC236}">
                <a16:creationId xmlns:a16="http://schemas.microsoft.com/office/drawing/2014/main" id="{663A6352-12BC-E6DD-FCBA-81FA6F657F58}"/>
              </a:ext>
            </a:extLst>
          </p:cNvPr>
          <p:cNvSpPr txBox="1"/>
          <p:nvPr/>
        </p:nvSpPr>
        <p:spPr>
          <a:xfrm>
            <a:off x="8837736" y="5167640"/>
            <a:ext cx="3156570" cy="523220"/>
          </a:xfrm>
          <a:prstGeom prst="rect">
            <a:avLst/>
          </a:prstGeom>
          <a:solidFill>
            <a:srgbClr val="FFFBCA"/>
          </a:solidFill>
        </p:spPr>
        <p:txBody>
          <a:bodyPr wrap="none" rtlCol="0">
            <a:spAutoFit/>
          </a:bodyPr>
          <a:lstStyle/>
          <a:p>
            <a:r>
              <a:rPr lang="en-US" sz="2800" dirty="0"/>
              <a:t>...not so great in CA!</a:t>
            </a:r>
          </a:p>
        </p:txBody>
      </p:sp>
      <p:sp>
        <p:nvSpPr>
          <p:cNvPr id="9" name="TextBox 8">
            <a:extLst>
              <a:ext uri="{FF2B5EF4-FFF2-40B4-BE49-F238E27FC236}">
                <a16:creationId xmlns:a16="http://schemas.microsoft.com/office/drawing/2014/main" id="{22B8EA2D-55DD-1BB3-AA24-134C964A3521}"/>
              </a:ext>
            </a:extLst>
          </p:cNvPr>
          <p:cNvSpPr txBox="1"/>
          <p:nvPr/>
        </p:nvSpPr>
        <p:spPr>
          <a:xfrm>
            <a:off x="116414" y="1473258"/>
            <a:ext cx="1326306" cy="1723549"/>
          </a:xfrm>
          <a:prstGeom prst="rect">
            <a:avLst/>
          </a:prstGeom>
          <a:solidFill>
            <a:schemeClr val="bg1">
              <a:lumMod val="85000"/>
            </a:schemeClr>
          </a:solidFill>
        </p:spPr>
        <p:txBody>
          <a:bodyPr wrap="square" rtlCol="0">
            <a:spAutoFit/>
          </a:bodyPr>
          <a:lstStyle/>
          <a:p>
            <a:pPr algn="ctr"/>
            <a:r>
              <a:rPr lang="en-US" sz="1400" b="1" dirty="0"/>
              <a:t>Legend</a:t>
            </a:r>
          </a:p>
          <a:p>
            <a:pPr algn="ctr"/>
            <a:endParaRPr lang="en-US" sz="800" b="1" dirty="0"/>
          </a:p>
          <a:p>
            <a:pPr marL="285750" indent="-285750">
              <a:buFont typeface="Arial" panose="020B0604020202020204" pitchFamily="34" charset="0"/>
              <a:buChar char="•"/>
            </a:pPr>
            <a:r>
              <a:rPr lang="en-US" sz="1400" dirty="0"/>
              <a:t> </a:t>
            </a:r>
            <a:r>
              <a:rPr lang="en-US" sz="1400" b="1" dirty="0"/>
              <a:t>Thin lines</a:t>
            </a:r>
            <a:r>
              <a:rPr lang="en-US" sz="1400" dirty="0"/>
              <a:t>: individual years.</a:t>
            </a:r>
          </a:p>
          <a:p>
            <a:pPr marL="285750" indent="-285750">
              <a:buFont typeface="Arial" panose="020B0604020202020204" pitchFamily="34" charset="0"/>
              <a:buChar char="•"/>
            </a:pPr>
            <a:r>
              <a:rPr lang="en-US" sz="1400" b="1" dirty="0"/>
              <a:t>Thick lines</a:t>
            </a:r>
            <a:r>
              <a:rPr lang="en-US" sz="1400" dirty="0"/>
              <a:t>: multi-year averages.</a:t>
            </a:r>
          </a:p>
        </p:txBody>
      </p:sp>
      <p:sp>
        <p:nvSpPr>
          <p:cNvPr id="10" name="TextBox 9">
            <a:extLst>
              <a:ext uri="{FF2B5EF4-FFF2-40B4-BE49-F238E27FC236}">
                <a16:creationId xmlns:a16="http://schemas.microsoft.com/office/drawing/2014/main" id="{98D0D7AB-89FD-2ED5-A46F-EBFEF85F940D}"/>
              </a:ext>
            </a:extLst>
          </p:cNvPr>
          <p:cNvSpPr txBox="1"/>
          <p:nvPr/>
        </p:nvSpPr>
        <p:spPr>
          <a:xfrm>
            <a:off x="6937821" y="2542252"/>
            <a:ext cx="724878" cy="369332"/>
          </a:xfrm>
          <a:prstGeom prst="rect">
            <a:avLst/>
          </a:prstGeom>
          <a:noFill/>
        </p:spPr>
        <p:txBody>
          <a:bodyPr wrap="none" rtlCol="0">
            <a:spAutoFit/>
          </a:bodyPr>
          <a:lstStyle/>
          <a:p>
            <a:r>
              <a:rPr lang="en-US" b="1" dirty="0">
                <a:solidFill>
                  <a:srgbClr val="3C01FF"/>
                </a:solidFill>
              </a:rPr>
              <a:t>E3SM</a:t>
            </a:r>
          </a:p>
        </p:txBody>
      </p:sp>
      <p:sp>
        <p:nvSpPr>
          <p:cNvPr id="11" name="TextBox 10">
            <a:extLst>
              <a:ext uri="{FF2B5EF4-FFF2-40B4-BE49-F238E27FC236}">
                <a16:creationId xmlns:a16="http://schemas.microsoft.com/office/drawing/2014/main" id="{3AE19A83-EC2D-636D-A479-7FB29DEEABBF}"/>
              </a:ext>
            </a:extLst>
          </p:cNvPr>
          <p:cNvSpPr txBox="1"/>
          <p:nvPr/>
        </p:nvSpPr>
        <p:spPr>
          <a:xfrm>
            <a:off x="7165447" y="4570658"/>
            <a:ext cx="497252" cy="369332"/>
          </a:xfrm>
          <a:prstGeom prst="rect">
            <a:avLst/>
          </a:prstGeom>
          <a:noFill/>
        </p:spPr>
        <p:txBody>
          <a:bodyPr wrap="none" rtlCol="0">
            <a:spAutoFit/>
          </a:bodyPr>
          <a:lstStyle/>
          <a:p>
            <a:r>
              <a:rPr lang="en-US" b="1" dirty="0">
                <a:solidFill>
                  <a:srgbClr val="808080"/>
                </a:solidFill>
              </a:rPr>
              <a:t>EIA</a:t>
            </a:r>
          </a:p>
        </p:txBody>
      </p:sp>
      <p:pic>
        <p:nvPicPr>
          <p:cNvPr id="3" name="Picture 2">
            <a:extLst>
              <a:ext uri="{FF2B5EF4-FFF2-40B4-BE49-F238E27FC236}">
                <a16:creationId xmlns:a16="http://schemas.microsoft.com/office/drawing/2014/main" id="{FEF91FB0-E3AB-15D2-347A-7F280FD8EE3A}"/>
              </a:ext>
            </a:extLst>
          </p:cNvPr>
          <p:cNvPicPr>
            <a:picLocks noChangeAspect="1"/>
          </p:cNvPicPr>
          <p:nvPr/>
        </p:nvPicPr>
        <p:blipFill>
          <a:blip r:embed="rId4"/>
          <a:stretch>
            <a:fillRect/>
          </a:stretch>
        </p:blipFill>
        <p:spPr>
          <a:xfrm>
            <a:off x="10787620" y="1507718"/>
            <a:ext cx="1219200" cy="1219200"/>
          </a:xfrm>
          <a:prstGeom prst="rect">
            <a:avLst/>
          </a:prstGeom>
        </p:spPr>
      </p:pic>
      <p:sp>
        <p:nvSpPr>
          <p:cNvPr id="5" name="TextBox 4">
            <a:extLst>
              <a:ext uri="{FF2B5EF4-FFF2-40B4-BE49-F238E27FC236}">
                <a16:creationId xmlns:a16="http://schemas.microsoft.com/office/drawing/2014/main" id="{2BDA7D02-4733-8C89-F414-3127F637BFA6}"/>
              </a:ext>
            </a:extLst>
          </p:cNvPr>
          <p:cNvSpPr txBox="1"/>
          <p:nvPr/>
        </p:nvSpPr>
        <p:spPr>
          <a:xfrm>
            <a:off x="1967547" y="2613392"/>
            <a:ext cx="724878" cy="369332"/>
          </a:xfrm>
          <a:prstGeom prst="rect">
            <a:avLst/>
          </a:prstGeom>
          <a:noFill/>
        </p:spPr>
        <p:txBody>
          <a:bodyPr wrap="none" rtlCol="0">
            <a:spAutoFit/>
          </a:bodyPr>
          <a:lstStyle/>
          <a:p>
            <a:r>
              <a:rPr lang="en-US" b="1" dirty="0">
                <a:solidFill>
                  <a:srgbClr val="3C01FF"/>
                </a:solidFill>
              </a:rPr>
              <a:t>E3SM</a:t>
            </a:r>
          </a:p>
        </p:txBody>
      </p:sp>
      <p:sp>
        <p:nvSpPr>
          <p:cNvPr id="12" name="TextBox 11">
            <a:extLst>
              <a:ext uri="{FF2B5EF4-FFF2-40B4-BE49-F238E27FC236}">
                <a16:creationId xmlns:a16="http://schemas.microsoft.com/office/drawing/2014/main" id="{60228CE9-4F2B-D790-D69E-19BEE10DED4E}"/>
              </a:ext>
            </a:extLst>
          </p:cNvPr>
          <p:cNvSpPr txBox="1"/>
          <p:nvPr/>
        </p:nvSpPr>
        <p:spPr>
          <a:xfrm>
            <a:off x="2083849" y="3868926"/>
            <a:ext cx="497252" cy="369332"/>
          </a:xfrm>
          <a:prstGeom prst="rect">
            <a:avLst/>
          </a:prstGeom>
          <a:noFill/>
        </p:spPr>
        <p:txBody>
          <a:bodyPr wrap="none" rtlCol="0">
            <a:spAutoFit/>
          </a:bodyPr>
          <a:lstStyle/>
          <a:p>
            <a:r>
              <a:rPr lang="en-US" b="1" dirty="0">
                <a:solidFill>
                  <a:srgbClr val="808080"/>
                </a:solidFill>
              </a:rPr>
              <a:t>EIA</a:t>
            </a:r>
          </a:p>
        </p:txBody>
      </p:sp>
    </p:spTree>
    <p:extLst>
      <p:ext uri="{BB962C8B-B14F-4D97-AF65-F5344CB8AC3E}">
        <p14:creationId xmlns:p14="http://schemas.microsoft.com/office/powerpoint/2010/main" val="253734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86236-A330-5013-243C-6C07078DB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8A012-285B-5933-C908-BE48A380723F}"/>
              </a:ext>
            </a:extLst>
          </p:cNvPr>
          <p:cNvSpPr>
            <a:spLocks noGrp="1"/>
          </p:cNvSpPr>
          <p:nvPr>
            <p:ph type="title"/>
          </p:nvPr>
        </p:nvSpPr>
        <p:spPr/>
        <p:txBody>
          <a:bodyPr/>
          <a:lstStyle/>
          <a:p>
            <a:r>
              <a:rPr lang="en-US" dirty="0"/>
              <a:t>Seasonal comparison for selected locations - Solar</a:t>
            </a:r>
          </a:p>
        </p:txBody>
      </p:sp>
      <p:sp>
        <p:nvSpPr>
          <p:cNvPr id="7" name="TextBox 6">
            <a:extLst>
              <a:ext uri="{FF2B5EF4-FFF2-40B4-BE49-F238E27FC236}">
                <a16:creationId xmlns:a16="http://schemas.microsoft.com/office/drawing/2014/main" id="{3C867CE6-EB6A-AB08-89A5-66F0B591E24F}"/>
              </a:ext>
            </a:extLst>
          </p:cNvPr>
          <p:cNvSpPr txBox="1"/>
          <p:nvPr/>
        </p:nvSpPr>
        <p:spPr>
          <a:xfrm>
            <a:off x="359312" y="5389454"/>
            <a:ext cx="3201865" cy="707886"/>
          </a:xfrm>
          <a:prstGeom prst="rect">
            <a:avLst/>
          </a:prstGeom>
          <a:solidFill>
            <a:srgbClr val="FFFBCA"/>
          </a:solidFill>
        </p:spPr>
        <p:txBody>
          <a:bodyPr wrap="square" rtlCol="0">
            <a:spAutoFit/>
          </a:bodyPr>
          <a:lstStyle/>
          <a:p>
            <a:r>
              <a:rPr lang="en-US" sz="2000" dirty="0"/>
              <a:t>TX, possible underestimate during summer months.</a:t>
            </a:r>
          </a:p>
        </p:txBody>
      </p:sp>
      <p:pic>
        <p:nvPicPr>
          <p:cNvPr id="5" name="Picture 4">
            <a:extLst>
              <a:ext uri="{FF2B5EF4-FFF2-40B4-BE49-F238E27FC236}">
                <a16:creationId xmlns:a16="http://schemas.microsoft.com/office/drawing/2014/main" id="{57C3278F-9F05-EA22-704E-C5D6947137CF}"/>
              </a:ext>
            </a:extLst>
          </p:cNvPr>
          <p:cNvPicPr>
            <a:picLocks noChangeAspect="1"/>
          </p:cNvPicPr>
          <p:nvPr/>
        </p:nvPicPr>
        <p:blipFill>
          <a:blip r:embed="rId2"/>
          <a:stretch>
            <a:fillRect/>
          </a:stretch>
        </p:blipFill>
        <p:spPr>
          <a:xfrm>
            <a:off x="266700" y="1454150"/>
            <a:ext cx="3387090" cy="370713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0337632-2792-3668-4F9A-2B68ED4B3E18}"/>
              </a:ext>
            </a:extLst>
          </p:cNvPr>
          <p:cNvPicPr>
            <a:picLocks noChangeAspect="1"/>
          </p:cNvPicPr>
          <p:nvPr/>
        </p:nvPicPr>
        <p:blipFill>
          <a:blip r:embed="rId3"/>
          <a:stretch>
            <a:fillRect/>
          </a:stretch>
        </p:blipFill>
        <p:spPr>
          <a:xfrm>
            <a:off x="4225160" y="2358460"/>
            <a:ext cx="3387090" cy="370713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B3993ADE-DC84-1051-0A3C-1255A31446F0}"/>
              </a:ext>
            </a:extLst>
          </p:cNvPr>
          <p:cNvPicPr>
            <a:picLocks noChangeAspect="1"/>
          </p:cNvPicPr>
          <p:nvPr/>
        </p:nvPicPr>
        <p:blipFill>
          <a:blip r:embed="rId4"/>
          <a:stretch>
            <a:fillRect/>
          </a:stretch>
        </p:blipFill>
        <p:spPr>
          <a:xfrm>
            <a:off x="8195310" y="1575435"/>
            <a:ext cx="3387090" cy="370713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0EB89D58-DEA4-9CD1-22C7-84345735D410}"/>
              </a:ext>
            </a:extLst>
          </p:cNvPr>
          <p:cNvSpPr txBox="1"/>
          <p:nvPr/>
        </p:nvSpPr>
        <p:spPr>
          <a:xfrm>
            <a:off x="4776210" y="3429000"/>
            <a:ext cx="1700790" cy="707886"/>
          </a:xfrm>
          <a:prstGeom prst="rect">
            <a:avLst/>
          </a:prstGeom>
          <a:solidFill>
            <a:srgbClr val="FFFBCA"/>
          </a:solidFill>
        </p:spPr>
        <p:txBody>
          <a:bodyPr wrap="square" rtlCol="0">
            <a:spAutoFit/>
          </a:bodyPr>
          <a:lstStyle/>
          <a:p>
            <a:r>
              <a:rPr lang="en-US" sz="2000" dirty="0"/>
              <a:t>FL, nice overall match.</a:t>
            </a:r>
          </a:p>
        </p:txBody>
      </p:sp>
      <p:sp>
        <p:nvSpPr>
          <p:cNvPr id="14" name="TextBox 13">
            <a:extLst>
              <a:ext uri="{FF2B5EF4-FFF2-40B4-BE49-F238E27FC236}">
                <a16:creationId xmlns:a16="http://schemas.microsoft.com/office/drawing/2014/main" id="{544FEA24-D348-8E61-CE3B-C8B9E91A849E}"/>
              </a:ext>
            </a:extLst>
          </p:cNvPr>
          <p:cNvSpPr txBox="1"/>
          <p:nvPr/>
        </p:nvSpPr>
        <p:spPr>
          <a:xfrm>
            <a:off x="8050336" y="5430263"/>
            <a:ext cx="4032769" cy="646331"/>
          </a:xfrm>
          <a:prstGeom prst="rect">
            <a:avLst/>
          </a:prstGeom>
          <a:solidFill>
            <a:srgbClr val="FFFBCA"/>
          </a:solidFill>
        </p:spPr>
        <p:txBody>
          <a:bodyPr wrap="square" rtlCol="0">
            <a:spAutoFit/>
          </a:bodyPr>
          <a:lstStyle/>
          <a:p>
            <a:r>
              <a:rPr lang="en-US" sz="2000" dirty="0"/>
              <a:t>CA, much better for solar than wind. </a:t>
            </a:r>
          </a:p>
          <a:p>
            <a:r>
              <a:rPr lang="en-US" sz="1600" dirty="0"/>
              <a:t>But note possible issues with EIA data.</a:t>
            </a:r>
          </a:p>
        </p:txBody>
      </p:sp>
      <p:sp>
        <p:nvSpPr>
          <p:cNvPr id="15" name="TextBox 14">
            <a:extLst>
              <a:ext uri="{FF2B5EF4-FFF2-40B4-BE49-F238E27FC236}">
                <a16:creationId xmlns:a16="http://schemas.microsoft.com/office/drawing/2014/main" id="{EB6D9948-5FC8-2012-F629-D378D53892F2}"/>
              </a:ext>
            </a:extLst>
          </p:cNvPr>
          <p:cNvSpPr txBox="1"/>
          <p:nvPr/>
        </p:nvSpPr>
        <p:spPr>
          <a:xfrm>
            <a:off x="1235366" y="3767554"/>
            <a:ext cx="724878" cy="369332"/>
          </a:xfrm>
          <a:prstGeom prst="rect">
            <a:avLst/>
          </a:prstGeom>
          <a:noFill/>
        </p:spPr>
        <p:txBody>
          <a:bodyPr wrap="none" rtlCol="0">
            <a:spAutoFit/>
          </a:bodyPr>
          <a:lstStyle/>
          <a:p>
            <a:r>
              <a:rPr lang="en-US" b="1" dirty="0">
                <a:solidFill>
                  <a:srgbClr val="3C01FF"/>
                </a:solidFill>
              </a:rPr>
              <a:t>E3SM</a:t>
            </a:r>
          </a:p>
        </p:txBody>
      </p:sp>
      <p:sp>
        <p:nvSpPr>
          <p:cNvPr id="16" name="TextBox 15">
            <a:extLst>
              <a:ext uri="{FF2B5EF4-FFF2-40B4-BE49-F238E27FC236}">
                <a16:creationId xmlns:a16="http://schemas.microsoft.com/office/drawing/2014/main" id="{00CA37D1-CBA4-D2C3-BF3A-9C89D446ED22}"/>
              </a:ext>
            </a:extLst>
          </p:cNvPr>
          <p:cNvSpPr txBox="1"/>
          <p:nvPr/>
        </p:nvSpPr>
        <p:spPr>
          <a:xfrm>
            <a:off x="1208522" y="2628832"/>
            <a:ext cx="497252" cy="369332"/>
          </a:xfrm>
          <a:prstGeom prst="rect">
            <a:avLst/>
          </a:prstGeom>
          <a:noFill/>
        </p:spPr>
        <p:txBody>
          <a:bodyPr wrap="none" rtlCol="0">
            <a:spAutoFit/>
          </a:bodyPr>
          <a:lstStyle/>
          <a:p>
            <a:r>
              <a:rPr lang="en-US" b="1" dirty="0">
                <a:solidFill>
                  <a:srgbClr val="808080"/>
                </a:solidFill>
              </a:rPr>
              <a:t>EIA</a:t>
            </a:r>
          </a:p>
        </p:txBody>
      </p:sp>
      <p:pic>
        <p:nvPicPr>
          <p:cNvPr id="3" name="Picture 2">
            <a:extLst>
              <a:ext uri="{FF2B5EF4-FFF2-40B4-BE49-F238E27FC236}">
                <a16:creationId xmlns:a16="http://schemas.microsoft.com/office/drawing/2014/main" id="{78619F12-7495-2E9B-EC68-35F056569000}"/>
              </a:ext>
            </a:extLst>
          </p:cNvPr>
          <p:cNvPicPr>
            <a:picLocks noChangeAspect="1"/>
          </p:cNvPicPr>
          <p:nvPr/>
        </p:nvPicPr>
        <p:blipFill>
          <a:blip r:embed="rId5"/>
          <a:stretch>
            <a:fillRect/>
          </a:stretch>
        </p:blipFill>
        <p:spPr>
          <a:xfrm>
            <a:off x="10258930" y="183326"/>
            <a:ext cx="975360" cy="935736"/>
          </a:xfrm>
          <a:prstGeom prst="rect">
            <a:avLst/>
          </a:prstGeom>
        </p:spPr>
      </p:pic>
    </p:spTree>
    <p:extLst>
      <p:ext uri="{BB962C8B-B14F-4D97-AF65-F5344CB8AC3E}">
        <p14:creationId xmlns:p14="http://schemas.microsoft.com/office/powerpoint/2010/main" val="1998748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708998-FBB3-87E5-BC26-E0127BE35458}"/>
              </a:ext>
            </a:extLst>
          </p:cNvPr>
          <p:cNvSpPr>
            <a:spLocks noGrp="1"/>
          </p:cNvSpPr>
          <p:nvPr>
            <p:ph idx="1"/>
          </p:nvPr>
        </p:nvSpPr>
        <p:spPr>
          <a:xfrm>
            <a:off x="609600" y="1441525"/>
            <a:ext cx="10972800" cy="4413176"/>
          </a:xfrm>
        </p:spPr>
        <p:txBody>
          <a:bodyPr>
            <a:normAutofit/>
          </a:bodyPr>
          <a:lstStyle/>
          <a:p>
            <a:r>
              <a:rPr lang="en-US" b="1" dirty="0"/>
              <a:t>EIA 860/923 is a treasure trove of data</a:t>
            </a:r>
            <a:r>
              <a:rPr lang="en-US" dirty="0"/>
              <a:t>!</a:t>
            </a:r>
          </a:p>
          <a:p>
            <a:pPr lvl="1"/>
            <a:r>
              <a:rPr lang="en-US" sz="2400" dirty="0"/>
              <a:t>But EIA monthly data pre-processing requires further refinement (automated QC).</a:t>
            </a:r>
          </a:p>
          <a:p>
            <a:r>
              <a:rPr lang="en-US" dirty="0"/>
              <a:t>Built </a:t>
            </a:r>
            <a:r>
              <a:rPr lang="en-US" b="1" dirty="0"/>
              <a:t>workflow to estimate renewable energy capacity factors from E3SM using NREL </a:t>
            </a:r>
            <a:r>
              <a:rPr lang="en-US" b="1" dirty="0" err="1"/>
              <a:t>pySAM</a:t>
            </a:r>
            <a:r>
              <a:rPr lang="en-US" b="1" dirty="0"/>
              <a:t>.</a:t>
            </a:r>
            <a:endParaRPr lang="en-US" dirty="0"/>
          </a:p>
          <a:p>
            <a:r>
              <a:rPr lang="en-US" dirty="0"/>
              <a:t>Compared to EIA data, </a:t>
            </a:r>
            <a:r>
              <a:rPr lang="en-US" b="1" dirty="0"/>
              <a:t>E3SM multi-year average capacity factor predictions appear to be reasonable</a:t>
            </a:r>
            <a:r>
              <a:rPr lang="en-US" dirty="0"/>
              <a:t> (“in the ball park”). </a:t>
            </a:r>
          </a:p>
          <a:p>
            <a:pPr lvl="1"/>
            <a:r>
              <a:rPr lang="en-US" sz="2400" dirty="0"/>
              <a:t>But there are clearly some regional and seasonal challenges.</a:t>
            </a:r>
          </a:p>
          <a:p>
            <a:r>
              <a:rPr lang="en-US" dirty="0"/>
              <a:t>More in-depth comparison needed.</a:t>
            </a:r>
          </a:p>
          <a:p>
            <a:r>
              <a:rPr lang="en-US" b="1" dirty="0"/>
              <a:t>Climate projection simulations</a:t>
            </a:r>
            <a:r>
              <a:rPr lang="en-US" dirty="0"/>
              <a:t>.</a:t>
            </a:r>
          </a:p>
        </p:txBody>
      </p:sp>
      <p:sp>
        <p:nvSpPr>
          <p:cNvPr id="3" name="Title 2">
            <a:extLst>
              <a:ext uri="{FF2B5EF4-FFF2-40B4-BE49-F238E27FC236}">
                <a16:creationId xmlns:a16="http://schemas.microsoft.com/office/drawing/2014/main" id="{9AAED1B1-3CE9-F3D5-E126-2E299D1D9D24}"/>
              </a:ext>
            </a:extLst>
          </p:cNvPr>
          <p:cNvSpPr>
            <a:spLocks noGrp="1"/>
          </p:cNvSpPr>
          <p:nvPr>
            <p:ph type="title"/>
          </p:nvPr>
        </p:nvSpPr>
        <p:spPr/>
        <p:txBody>
          <a:bodyPr/>
          <a:lstStyle/>
          <a:p>
            <a:r>
              <a:rPr lang="en-US" dirty="0"/>
              <a:t>Summary and next steps</a:t>
            </a:r>
          </a:p>
        </p:txBody>
      </p:sp>
      <p:sp>
        <p:nvSpPr>
          <p:cNvPr id="4" name="TextBox 3">
            <a:extLst>
              <a:ext uri="{FF2B5EF4-FFF2-40B4-BE49-F238E27FC236}">
                <a16:creationId xmlns:a16="http://schemas.microsoft.com/office/drawing/2014/main" id="{67B141B2-B8D9-8659-D6C5-42397AC1E9D9}"/>
              </a:ext>
            </a:extLst>
          </p:cNvPr>
          <p:cNvSpPr txBox="1"/>
          <p:nvPr/>
        </p:nvSpPr>
        <p:spPr>
          <a:xfrm>
            <a:off x="8524543" y="5243443"/>
            <a:ext cx="2547813" cy="707886"/>
          </a:xfrm>
          <a:prstGeom prst="rect">
            <a:avLst/>
          </a:prstGeom>
          <a:noFill/>
        </p:spPr>
        <p:txBody>
          <a:bodyPr wrap="none" rtlCol="0">
            <a:spAutoFit/>
          </a:bodyPr>
          <a:lstStyle/>
          <a:p>
            <a:r>
              <a:rPr lang="en-US" sz="4000" b="1" dirty="0">
                <a:solidFill>
                  <a:srgbClr val="FF0000"/>
                </a:solidFill>
              </a:rPr>
              <a:t>Thank You!</a:t>
            </a:r>
          </a:p>
        </p:txBody>
      </p:sp>
    </p:spTree>
    <p:extLst>
      <p:ext uri="{BB962C8B-B14F-4D97-AF65-F5344CB8AC3E}">
        <p14:creationId xmlns:p14="http://schemas.microsoft.com/office/powerpoint/2010/main" val="1940781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4611809"/>
            <a:ext cx="5715000" cy="1485022"/>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p>
          <a:p>
            <a:endParaRPr lang="en-US" sz="800" b="0" i="0" dirty="0">
              <a:solidFill>
                <a:schemeClr val="bg1"/>
              </a:solidFill>
              <a:effectLst/>
              <a:latin typeface="Open Sans" panose="020B0606030504020204" pitchFamily="34" charset="0"/>
            </a:endParaRPr>
          </a:p>
          <a:p>
            <a:r>
              <a:rPr lang="en-US" sz="800" b="0" i="0" dirty="0">
                <a:solidFill>
                  <a:schemeClr val="bg1"/>
                </a:solidFill>
                <a:effectLst/>
                <a:latin typeface="Open Sans" panose="020B0606030504020204" pitchFamily="34" charset="0"/>
              </a:rPr>
              <a:t>Clipart credits: </a:t>
            </a:r>
            <a:r>
              <a:rPr lang="en-US" sz="800" b="0" i="0" dirty="0" err="1">
                <a:solidFill>
                  <a:schemeClr val="bg1"/>
                </a:solidFill>
                <a:effectLst/>
                <a:latin typeface="Open Sans" panose="020B0606030504020204" pitchFamily="34" charset="0"/>
              </a:rPr>
              <a:t>www.vecteezy.com</a:t>
            </a:r>
            <a:endParaRPr lang="en-US" sz="1050" b="0" i="0" dirty="0">
              <a:solidFill>
                <a:schemeClr val="bg1"/>
              </a:solidFill>
              <a:effectLst/>
              <a:latin typeface="Open Sans" panose="020B0606030504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685CCC-8795-A0AA-2DB7-E350A2E81BE6}"/>
              </a:ext>
            </a:extLst>
          </p:cNvPr>
          <p:cNvSpPr>
            <a:spLocks noGrp="1"/>
          </p:cNvSpPr>
          <p:nvPr>
            <p:ph idx="1"/>
          </p:nvPr>
        </p:nvSpPr>
        <p:spPr>
          <a:xfrm>
            <a:off x="609600" y="1441525"/>
            <a:ext cx="10972800" cy="806375"/>
          </a:xfrm>
        </p:spPr>
        <p:txBody>
          <a:bodyPr>
            <a:normAutofit/>
          </a:bodyPr>
          <a:lstStyle/>
          <a:p>
            <a:r>
              <a:rPr lang="en-US" sz="2200" dirty="0"/>
              <a:t>DOE's E3SM is a state-of-the-science </a:t>
            </a:r>
            <a:r>
              <a:rPr lang="en-US" sz="2200" b="1" dirty="0"/>
              <a:t>Earth system model </a:t>
            </a:r>
            <a:r>
              <a:rPr lang="en-US" sz="2200" dirty="0"/>
              <a:t>development and simulation project to investigate </a:t>
            </a:r>
            <a:r>
              <a:rPr lang="en-US" sz="2200" b="1" dirty="0"/>
              <a:t>energy-relevant science using code optimized for DOE's advanced computers.</a:t>
            </a:r>
          </a:p>
        </p:txBody>
      </p:sp>
      <p:sp>
        <p:nvSpPr>
          <p:cNvPr id="3" name="Title 2">
            <a:extLst>
              <a:ext uri="{FF2B5EF4-FFF2-40B4-BE49-F238E27FC236}">
                <a16:creationId xmlns:a16="http://schemas.microsoft.com/office/drawing/2014/main" id="{BCCBC7A6-4234-A0A7-3EC7-248593A56897}"/>
              </a:ext>
            </a:extLst>
          </p:cNvPr>
          <p:cNvSpPr>
            <a:spLocks noGrp="1"/>
          </p:cNvSpPr>
          <p:nvPr>
            <p:ph type="title"/>
          </p:nvPr>
        </p:nvSpPr>
        <p:spPr/>
        <p:txBody>
          <a:bodyPr/>
          <a:lstStyle/>
          <a:p>
            <a:r>
              <a:rPr lang="en-US" dirty="0"/>
              <a:t>Energy </a:t>
            </a:r>
            <a:r>
              <a:rPr lang="en-US" dirty="0" err="1"/>
              <a:t>Exascale</a:t>
            </a:r>
            <a:r>
              <a:rPr lang="en-US" dirty="0"/>
              <a:t> Earth System Model (E3SM)</a:t>
            </a:r>
          </a:p>
        </p:txBody>
      </p:sp>
      <p:sp>
        <p:nvSpPr>
          <p:cNvPr id="4" name="Content Placeholder 1">
            <a:extLst>
              <a:ext uri="{FF2B5EF4-FFF2-40B4-BE49-F238E27FC236}">
                <a16:creationId xmlns:a16="http://schemas.microsoft.com/office/drawing/2014/main" id="{776E5461-9416-251B-CF91-404F335B31A1}"/>
              </a:ext>
            </a:extLst>
          </p:cNvPr>
          <p:cNvSpPr txBox="1">
            <a:spLocks/>
          </p:cNvSpPr>
          <p:nvPr/>
        </p:nvSpPr>
        <p:spPr>
          <a:xfrm>
            <a:off x="5397500" y="2289875"/>
            <a:ext cx="6292852" cy="2757565"/>
          </a:xfrm>
          <a:prstGeom prst="rect">
            <a:avLst/>
          </a:prstGeom>
        </p:spPr>
        <p:txBody>
          <a:bodyPr vert="horz" lIns="0" tIns="0" rIns="0" bIns="0" rtlCol="0">
            <a:no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defTabSz="914400">
              <a:spcBef>
                <a:spcPts val="800"/>
              </a:spcBef>
              <a:buNone/>
            </a:pPr>
            <a:r>
              <a:rPr lang="en-US" sz="2200" dirty="0"/>
              <a:t>For this work:</a:t>
            </a:r>
          </a:p>
          <a:p>
            <a:pPr defTabSz="914400">
              <a:spcBef>
                <a:spcPts val="800"/>
              </a:spcBef>
            </a:pPr>
            <a:r>
              <a:rPr lang="en-US" sz="2200" b="1" dirty="0"/>
              <a:t>E3SMv2 North American Regionally Refined Model configuration (NARRM)</a:t>
            </a:r>
            <a:r>
              <a:rPr lang="en-US" sz="2200" dirty="0"/>
              <a:t>.</a:t>
            </a:r>
          </a:p>
          <a:p>
            <a:pPr defTabSz="914400">
              <a:spcBef>
                <a:spcPts val="800"/>
              </a:spcBef>
            </a:pPr>
            <a:r>
              <a:rPr lang="en-US" sz="2200" dirty="0"/>
              <a:t>Global climate model with atmosphere grid spacing </a:t>
            </a:r>
            <a:r>
              <a:rPr lang="en-US" sz="2200" b="1" dirty="0"/>
              <a:t>110 km -&gt; 25 km</a:t>
            </a:r>
            <a:r>
              <a:rPr lang="en-US" sz="2200" dirty="0"/>
              <a:t>.</a:t>
            </a:r>
          </a:p>
          <a:p>
            <a:pPr defTabSz="914400">
              <a:spcBef>
                <a:spcPts val="800"/>
              </a:spcBef>
            </a:pPr>
            <a:r>
              <a:rPr lang="en-US" sz="2200" dirty="0"/>
              <a:t>Atmosphere-land configuration (imposed sea surface temperature, aka AMIP).</a:t>
            </a:r>
          </a:p>
          <a:p>
            <a:pPr defTabSz="914400"/>
            <a:endParaRPr lang="en-US" dirty="0"/>
          </a:p>
        </p:txBody>
      </p:sp>
      <p:pic>
        <p:nvPicPr>
          <p:cNvPr id="5" name="Picture 4">
            <a:extLst>
              <a:ext uri="{FF2B5EF4-FFF2-40B4-BE49-F238E27FC236}">
                <a16:creationId xmlns:a16="http://schemas.microsoft.com/office/drawing/2014/main" id="{F5B63179-3B8E-A10B-436E-912A8063BC33}"/>
              </a:ext>
            </a:extLst>
          </p:cNvPr>
          <p:cNvPicPr>
            <a:picLocks noChangeAspect="1"/>
          </p:cNvPicPr>
          <p:nvPr/>
        </p:nvPicPr>
        <p:blipFill>
          <a:blip r:embed="rId2"/>
          <a:stretch>
            <a:fillRect/>
          </a:stretch>
        </p:blipFill>
        <p:spPr>
          <a:xfrm>
            <a:off x="1117599" y="2247900"/>
            <a:ext cx="3810000" cy="3810000"/>
          </a:xfrm>
          <a:prstGeom prst="rect">
            <a:avLst/>
          </a:prstGeom>
        </p:spPr>
      </p:pic>
      <p:sp>
        <p:nvSpPr>
          <p:cNvPr id="6" name="TextBox 5">
            <a:extLst>
              <a:ext uri="{FF2B5EF4-FFF2-40B4-BE49-F238E27FC236}">
                <a16:creationId xmlns:a16="http://schemas.microsoft.com/office/drawing/2014/main" id="{904F3B16-2E2F-D8B9-261D-579B524BEE4D}"/>
              </a:ext>
            </a:extLst>
          </p:cNvPr>
          <p:cNvSpPr txBox="1"/>
          <p:nvPr/>
        </p:nvSpPr>
        <p:spPr>
          <a:xfrm>
            <a:off x="8134352" y="5144976"/>
            <a:ext cx="3556000" cy="1107996"/>
          </a:xfrm>
          <a:prstGeom prst="rect">
            <a:avLst/>
          </a:prstGeom>
          <a:solidFill>
            <a:srgbClr val="FFFFBC"/>
          </a:solidFill>
        </p:spPr>
        <p:txBody>
          <a:bodyPr wrap="square" rtlCol="0">
            <a:spAutoFit/>
          </a:bodyPr>
          <a:lstStyle/>
          <a:p>
            <a:r>
              <a:rPr lang="en-US" sz="2200" b="1" dirty="0"/>
              <a:t>E3SMv2 model references</a:t>
            </a:r>
          </a:p>
          <a:p>
            <a:pPr marL="285750" indent="-285750">
              <a:buFont typeface="Arial" panose="020B0604020202020204" pitchFamily="34" charset="0"/>
              <a:buChar char="•"/>
            </a:pPr>
            <a:r>
              <a:rPr lang="en-US" sz="2200" dirty="0" err="1"/>
              <a:t>Golaz</a:t>
            </a:r>
            <a:r>
              <a:rPr lang="en-US" sz="2200" dirty="0"/>
              <a:t> et al. (2022, </a:t>
            </a:r>
            <a:r>
              <a:rPr lang="en-US" sz="2200" i="1" dirty="0"/>
              <a:t>JAMES</a:t>
            </a:r>
            <a:r>
              <a:rPr lang="en-US" sz="2200" dirty="0"/>
              <a:t>)</a:t>
            </a:r>
          </a:p>
          <a:p>
            <a:pPr marL="285750" indent="-285750">
              <a:buFont typeface="Arial" panose="020B0604020202020204" pitchFamily="34" charset="0"/>
              <a:buChar char="•"/>
            </a:pPr>
            <a:r>
              <a:rPr lang="en-US" sz="2200" dirty="0"/>
              <a:t>Tang et al. (2023, </a:t>
            </a:r>
            <a:r>
              <a:rPr lang="en-US" sz="2200" i="1" dirty="0"/>
              <a:t>GMD</a:t>
            </a:r>
            <a:r>
              <a:rPr lang="en-US" sz="2200" dirty="0"/>
              <a:t>)</a:t>
            </a:r>
          </a:p>
        </p:txBody>
      </p:sp>
      <p:sp>
        <p:nvSpPr>
          <p:cNvPr id="7" name="Rectangle 6">
            <a:extLst>
              <a:ext uri="{FF2B5EF4-FFF2-40B4-BE49-F238E27FC236}">
                <a16:creationId xmlns:a16="http://schemas.microsoft.com/office/drawing/2014/main" id="{521ADDDE-2E91-0F5D-CBAC-024DE1C93576}"/>
              </a:ext>
            </a:extLst>
          </p:cNvPr>
          <p:cNvSpPr/>
          <p:nvPr/>
        </p:nvSpPr>
        <p:spPr bwMode="auto">
          <a:xfrm>
            <a:off x="1366576" y="2387411"/>
            <a:ext cx="391886" cy="36174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8" name="Picture 7">
            <a:extLst>
              <a:ext uri="{FF2B5EF4-FFF2-40B4-BE49-F238E27FC236}">
                <a16:creationId xmlns:a16="http://schemas.microsoft.com/office/drawing/2014/main" id="{2EC03AD7-605B-17CB-E363-D019FEE9195F}"/>
              </a:ext>
            </a:extLst>
          </p:cNvPr>
          <p:cNvPicPr>
            <a:picLocks noChangeAspect="1"/>
          </p:cNvPicPr>
          <p:nvPr/>
        </p:nvPicPr>
        <p:blipFill>
          <a:blip r:embed="rId3"/>
          <a:stretch>
            <a:fillRect/>
          </a:stretch>
        </p:blipFill>
        <p:spPr>
          <a:xfrm>
            <a:off x="442379" y="5416475"/>
            <a:ext cx="1120140" cy="600075"/>
          </a:xfrm>
          <a:prstGeom prst="rect">
            <a:avLst/>
          </a:prstGeom>
        </p:spPr>
      </p:pic>
    </p:spTree>
    <p:extLst>
      <p:ext uri="{BB962C8B-B14F-4D97-AF65-F5344CB8AC3E}">
        <p14:creationId xmlns:p14="http://schemas.microsoft.com/office/powerpoint/2010/main" val="421893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2A89793-B5FB-5599-48C7-232EBC057900}"/>
              </a:ext>
            </a:extLst>
          </p:cNvPr>
          <p:cNvPicPr>
            <a:picLocks noChangeAspect="1"/>
          </p:cNvPicPr>
          <p:nvPr/>
        </p:nvPicPr>
        <p:blipFill>
          <a:blip r:embed="rId2"/>
          <a:stretch>
            <a:fillRect/>
          </a:stretch>
        </p:blipFill>
        <p:spPr>
          <a:xfrm>
            <a:off x="6811133" y="4720305"/>
            <a:ext cx="1463040" cy="1463040"/>
          </a:xfrm>
          <a:prstGeom prst="rect">
            <a:avLst/>
          </a:prstGeom>
        </p:spPr>
      </p:pic>
      <p:sp>
        <p:nvSpPr>
          <p:cNvPr id="2" name="Title 1">
            <a:extLst>
              <a:ext uri="{FF2B5EF4-FFF2-40B4-BE49-F238E27FC236}">
                <a16:creationId xmlns:a16="http://schemas.microsoft.com/office/drawing/2014/main" id="{5FC12563-88E0-37A9-0317-36801221D493}"/>
              </a:ext>
            </a:extLst>
          </p:cNvPr>
          <p:cNvSpPr>
            <a:spLocks noGrp="1"/>
          </p:cNvSpPr>
          <p:nvPr>
            <p:ph type="title"/>
          </p:nvPr>
        </p:nvSpPr>
        <p:spPr>
          <a:xfrm>
            <a:off x="609600" y="156636"/>
            <a:ext cx="10972800" cy="1005840"/>
          </a:xfrm>
        </p:spPr>
        <p:txBody>
          <a:bodyPr/>
          <a:lstStyle/>
          <a:p>
            <a:r>
              <a:rPr lang="en-US" dirty="0"/>
              <a:t>How well can E3SM simulate renewable energy production?</a:t>
            </a:r>
            <a:br>
              <a:rPr lang="en-US" dirty="0"/>
            </a:br>
            <a:r>
              <a:rPr lang="en-US" dirty="0"/>
              <a:t>Methodology</a:t>
            </a:r>
          </a:p>
        </p:txBody>
      </p:sp>
      <p:sp>
        <p:nvSpPr>
          <p:cNvPr id="6" name="Notched Right Arrow 5">
            <a:extLst>
              <a:ext uri="{FF2B5EF4-FFF2-40B4-BE49-F238E27FC236}">
                <a16:creationId xmlns:a16="http://schemas.microsoft.com/office/drawing/2014/main" id="{61CDB11B-6A59-E3B9-9027-10CE2DDC169A}"/>
              </a:ext>
            </a:extLst>
          </p:cNvPr>
          <p:cNvSpPr>
            <a:spLocks/>
          </p:cNvSpPr>
          <p:nvPr/>
        </p:nvSpPr>
        <p:spPr bwMode="auto">
          <a:xfrm>
            <a:off x="3052446" y="2990732"/>
            <a:ext cx="1777999" cy="800100"/>
          </a:xfrm>
          <a:prstGeom prst="notchedRightArrow">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2000" dirty="0">
                <a:solidFill>
                  <a:srgbClr val="000000"/>
                </a:solidFill>
              </a:rPr>
              <a:t>Pipeline</a:t>
            </a:r>
          </a:p>
        </p:txBody>
      </p:sp>
      <p:grpSp>
        <p:nvGrpSpPr>
          <p:cNvPr id="16" name="Group 15">
            <a:extLst>
              <a:ext uri="{FF2B5EF4-FFF2-40B4-BE49-F238E27FC236}">
                <a16:creationId xmlns:a16="http://schemas.microsoft.com/office/drawing/2014/main" id="{82068A09-F745-D4AA-BAB9-424D8A7F8EB2}"/>
              </a:ext>
            </a:extLst>
          </p:cNvPr>
          <p:cNvGrpSpPr/>
          <p:nvPr/>
        </p:nvGrpSpPr>
        <p:grpSpPr>
          <a:xfrm>
            <a:off x="878676" y="1951738"/>
            <a:ext cx="2080424" cy="4100252"/>
            <a:chOff x="1056476" y="1951738"/>
            <a:chExt cx="2080424" cy="4100252"/>
          </a:xfrm>
        </p:grpSpPr>
        <p:pic>
          <p:nvPicPr>
            <p:cNvPr id="4" name="Picture 3">
              <a:extLst>
                <a:ext uri="{FF2B5EF4-FFF2-40B4-BE49-F238E27FC236}">
                  <a16:creationId xmlns:a16="http://schemas.microsoft.com/office/drawing/2014/main" id="{777A471C-7F24-D55D-62D3-ECBD8655B070}"/>
                </a:ext>
              </a:extLst>
            </p:cNvPr>
            <p:cNvPicPr>
              <a:picLocks noChangeAspect="1"/>
            </p:cNvPicPr>
            <p:nvPr/>
          </p:nvPicPr>
          <p:blipFill>
            <a:blip r:embed="rId3"/>
            <a:stretch>
              <a:fillRect/>
            </a:stretch>
          </p:blipFill>
          <p:spPr>
            <a:xfrm>
              <a:off x="1100926" y="1951738"/>
              <a:ext cx="1778000" cy="1778000"/>
            </a:xfrm>
            <a:prstGeom prst="rect">
              <a:avLst/>
            </a:prstGeom>
          </p:spPr>
        </p:pic>
        <p:pic>
          <p:nvPicPr>
            <p:cNvPr id="5" name="Picture 4">
              <a:extLst>
                <a:ext uri="{FF2B5EF4-FFF2-40B4-BE49-F238E27FC236}">
                  <a16:creationId xmlns:a16="http://schemas.microsoft.com/office/drawing/2014/main" id="{B122BA28-AE27-FBAF-5A78-0C3ECAF89132}"/>
                </a:ext>
              </a:extLst>
            </p:cNvPr>
            <p:cNvPicPr>
              <a:picLocks noChangeAspect="1"/>
            </p:cNvPicPr>
            <p:nvPr/>
          </p:nvPicPr>
          <p:blipFill>
            <a:blip r:embed="rId4"/>
            <a:stretch>
              <a:fillRect/>
            </a:stretch>
          </p:blipFill>
          <p:spPr>
            <a:xfrm>
              <a:off x="1056476" y="3773442"/>
              <a:ext cx="1866900" cy="1000125"/>
            </a:xfrm>
            <a:prstGeom prst="rect">
              <a:avLst/>
            </a:prstGeom>
          </p:spPr>
        </p:pic>
        <p:sp>
          <p:nvSpPr>
            <p:cNvPr id="7" name="TextBox 6">
              <a:extLst>
                <a:ext uri="{FF2B5EF4-FFF2-40B4-BE49-F238E27FC236}">
                  <a16:creationId xmlns:a16="http://schemas.microsoft.com/office/drawing/2014/main" id="{00A43500-F1A3-FD7C-D43F-FC5199858FED}"/>
                </a:ext>
              </a:extLst>
            </p:cNvPr>
            <p:cNvSpPr txBox="1"/>
            <p:nvPr/>
          </p:nvSpPr>
          <p:spPr>
            <a:xfrm>
              <a:off x="1056477" y="4851661"/>
              <a:ext cx="2080423" cy="1200329"/>
            </a:xfrm>
            <a:prstGeom prst="rect">
              <a:avLst/>
            </a:prstGeom>
            <a:noFill/>
          </p:spPr>
          <p:txBody>
            <a:bodyPr wrap="square" rtlCol="0">
              <a:spAutoFit/>
            </a:bodyPr>
            <a:lstStyle/>
            <a:p>
              <a:pPr algn="ctr"/>
              <a:r>
                <a:rPr lang="en-US" b="1" dirty="0"/>
                <a:t>Hourly output</a:t>
              </a:r>
            </a:p>
            <a:p>
              <a:pPr algn="ctr"/>
              <a:r>
                <a:rPr lang="en-US" dirty="0"/>
                <a:t>of relevant variables</a:t>
              </a:r>
            </a:p>
            <a:p>
              <a:pPr algn="ctr"/>
              <a:r>
                <a:rPr lang="en-US" dirty="0"/>
                <a:t>300 GB per year</a:t>
              </a:r>
            </a:p>
            <a:p>
              <a:pPr algn="ctr"/>
              <a:r>
                <a:rPr lang="en-US" b="1" dirty="0"/>
                <a:t>2010-2014</a:t>
              </a:r>
            </a:p>
          </p:txBody>
        </p:sp>
      </p:grpSp>
      <p:grpSp>
        <p:nvGrpSpPr>
          <p:cNvPr id="15" name="Group 14">
            <a:extLst>
              <a:ext uri="{FF2B5EF4-FFF2-40B4-BE49-F238E27FC236}">
                <a16:creationId xmlns:a16="http://schemas.microsoft.com/office/drawing/2014/main" id="{093B01A4-6ECE-B3AC-A525-7827D1C51191}"/>
              </a:ext>
            </a:extLst>
          </p:cNvPr>
          <p:cNvGrpSpPr/>
          <p:nvPr/>
        </p:nvGrpSpPr>
        <p:grpSpPr>
          <a:xfrm>
            <a:off x="5145435" y="1750994"/>
            <a:ext cx="2057400" cy="3713940"/>
            <a:chOff x="5145435" y="1750994"/>
            <a:chExt cx="2057400" cy="3713940"/>
          </a:xfrm>
        </p:grpSpPr>
        <p:pic>
          <p:nvPicPr>
            <p:cNvPr id="8" name="Picture 7">
              <a:extLst>
                <a:ext uri="{FF2B5EF4-FFF2-40B4-BE49-F238E27FC236}">
                  <a16:creationId xmlns:a16="http://schemas.microsoft.com/office/drawing/2014/main" id="{A48C2833-7887-571A-3802-DAE9E4BAE1F2}"/>
                </a:ext>
              </a:extLst>
            </p:cNvPr>
            <p:cNvPicPr>
              <a:picLocks noChangeAspect="1"/>
            </p:cNvPicPr>
            <p:nvPr/>
          </p:nvPicPr>
          <p:blipFill>
            <a:blip r:embed="rId5"/>
            <a:stretch>
              <a:fillRect/>
            </a:stretch>
          </p:blipFill>
          <p:spPr>
            <a:xfrm>
              <a:off x="5145435" y="3024812"/>
              <a:ext cx="2057400" cy="914400"/>
            </a:xfrm>
            <a:prstGeom prst="rect">
              <a:avLst/>
            </a:prstGeom>
          </p:spPr>
        </p:pic>
        <p:sp>
          <p:nvSpPr>
            <p:cNvPr id="11" name="TextBox 10">
              <a:extLst>
                <a:ext uri="{FF2B5EF4-FFF2-40B4-BE49-F238E27FC236}">
                  <a16:creationId xmlns:a16="http://schemas.microsoft.com/office/drawing/2014/main" id="{406D772B-C78D-428C-920E-DBDE904B85C0}"/>
                </a:ext>
              </a:extLst>
            </p:cNvPr>
            <p:cNvSpPr txBox="1"/>
            <p:nvPr/>
          </p:nvSpPr>
          <p:spPr>
            <a:xfrm>
              <a:off x="5200459" y="4079939"/>
              <a:ext cx="1947353" cy="1384995"/>
            </a:xfrm>
            <a:prstGeom prst="rect">
              <a:avLst/>
            </a:prstGeom>
            <a:noFill/>
          </p:spPr>
          <p:txBody>
            <a:bodyPr wrap="square" rtlCol="0">
              <a:spAutoFit/>
            </a:bodyPr>
            <a:lstStyle/>
            <a:p>
              <a:pPr algn="ctr"/>
              <a:r>
                <a:rPr lang="en-US" sz="2400" b="1" dirty="0" err="1"/>
                <a:t>pySAM</a:t>
              </a:r>
              <a:endParaRPr lang="en-US" sz="2400" b="1" dirty="0"/>
            </a:p>
            <a:p>
              <a:pPr algn="ctr"/>
              <a:r>
                <a:rPr lang="en-US" sz="2000" dirty="0"/>
                <a:t>wind</a:t>
              </a:r>
            </a:p>
            <a:p>
              <a:pPr algn="ctr"/>
              <a:r>
                <a:rPr lang="en-US" sz="2000" dirty="0"/>
                <a:t>solar</a:t>
              </a:r>
            </a:p>
            <a:p>
              <a:pPr algn="ctr"/>
              <a:r>
                <a:rPr lang="en-US" sz="2000" dirty="0"/>
                <a:t>Default settings</a:t>
              </a:r>
            </a:p>
          </p:txBody>
        </p:sp>
        <p:pic>
          <p:nvPicPr>
            <p:cNvPr id="12" name="Picture 11">
              <a:extLst>
                <a:ext uri="{FF2B5EF4-FFF2-40B4-BE49-F238E27FC236}">
                  <a16:creationId xmlns:a16="http://schemas.microsoft.com/office/drawing/2014/main" id="{C3C10078-8574-651B-3EAC-BD8CB0B5D473}"/>
                </a:ext>
              </a:extLst>
            </p:cNvPr>
            <p:cNvPicPr>
              <a:picLocks noChangeAspect="1"/>
            </p:cNvPicPr>
            <p:nvPr/>
          </p:nvPicPr>
          <p:blipFill>
            <a:blip r:embed="rId6"/>
            <a:stretch>
              <a:fillRect/>
            </a:stretch>
          </p:blipFill>
          <p:spPr>
            <a:xfrm>
              <a:off x="5206395" y="1750994"/>
              <a:ext cx="1935480" cy="910590"/>
            </a:xfrm>
            <a:prstGeom prst="rect">
              <a:avLst/>
            </a:prstGeom>
          </p:spPr>
        </p:pic>
      </p:grpSp>
      <p:grpSp>
        <p:nvGrpSpPr>
          <p:cNvPr id="14" name="Group 13">
            <a:extLst>
              <a:ext uri="{FF2B5EF4-FFF2-40B4-BE49-F238E27FC236}">
                <a16:creationId xmlns:a16="http://schemas.microsoft.com/office/drawing/2014/main" id="{74FF5CE2-82D8-F95F-C9A5-0578B834E18C}"/>
              </a:ext>
            </a:extLst>
          </p:cNvPr>
          <p:cNvGrpSpPr/>
          <p:nvPr/>
        </p:nvGrpSpPr>
        <p:grpSpPr>
          <a:xfrm>
            <a:off x="9389171" y="1973247"/>
            <a:ext cx="2435081" cy="3729444"/>
            <a:chOff x="8486391" y="2553377"/>
            <a:chExt cx="2435081" cy="3729444"/>
          </a:xfrm>
        </p:grpSpPr>
        <p:pic>
          <p:nvPicPr>
            <p:cNvPr id="10" name="Picture 9">
              <a:extLst>
                <a:ext uri="{FF2B5EF4-FFF2-40B4-BE49-F238E27FC236}">
                  <a16:creationId xmlns:a16="http://schemas.microsoft.com/office/drawing/2014/main" id="{544A0FD7-6C82-23C7-D03C-296C7A97AFEA}"/>
                </a:ext>
              </a:extLst>
            </p:cNvPr>
            <p:cNvPicPr>
              <a:picLocks noChangeAspect="1"/>
            </p:cNvPicPr>
            <p:nvPr/>
          </p:nvPicPr>
          <p:blipFill rotWithShape="1">
            <a:blip r:embed="rId7"/>
            <a:srcRect l="12016" r="15257"/>
            <a:stretch/>
          </p:blipFill>
          <p:spPr>
            <a:xfrm>
              <a:off x="8941931" y="2553377"/>
              <a:ext cx="1524000" cy="1397000"/>
            </a:xfrm>
            <a:prstGeom prst="rect">
              <a:avLst/>
            </a:prstGeom>
          </p:spPr>
        </p:pic>
        <p:sp>
          <p:nvSpPr>
            <p:cNvPr id="13" name="TextBox 12">
              <a:extLst>
                <a:ext uri="{FF2B5EF4-FFF2-40B4-BE49-F238E27FC236}">
                  <a16:creationId xmlns:a16="http://schemas.microsoft.com/office/drawing/2014/main" id="{7A4EDF09-CE17-F407-E155-12B8E3E41B77}"/>
                </a:ext>
              </a:extLst>
            </p:cNvPr>
            <p:cNvSpPr txBox="1"/>
            <p:nvPr/>
          </p:nvSpPr>
          <p:spPr>
            <a:xfrm>
              <a:off x="8486391" y="4036052"/>
              <a:ext cx="2435081" cy="2246769"/>
            </a:xfrm>
            <a:prstGeom prst="rect">
              <a:avLst/>
            </a:prstGeom>
            <a:noFill/>
          </p:spPr>
          <p:txBody>
            <a:bodyPr wrap="square" rtlCol="0">
              <a:spAutoFit/>
            </a:bodyPr>
            <a:lstStyle/>
            <a:p>
              <a:pPr algn="ctr"/>
              <a:r>
                <a:rPr lang="en-US" sz="2000" b="1" dirty="0"/>
                <a:t>Energy Information Administration </a:t>
              </a:r>
              <a:r>
                <a:rPr lang="en-US" sz="2000" dirty="0"/>
                <a:t>(EIA) plant data forms 860/923</a:t>
              </a:r>
            </a:p>
            <a:p>
              <a:pPr algn="ctr"/>
              <a:endParaRPr lang="en-US" sz="2000" dirty="0"/>
            </a:p>
            <a:p>
              <a:pPr algn="ctr"/>
              <a:r>
                <a:rPr lang="en-US" sz="2000" b="1" dirty="0"/>
                <a:t>Monthly data</a:t>
              </a:r>
            </a:p>
            <a:p>
              <a:pPr algn="ctr"/>
              <a:r>
                <a:rPr lang="en-US" sz="2000" b="1" dirty="0"/>
                <a:t>2013-2022</a:t>
              </a:r>
            </a:p>
          </p:txBody>
        </p:sp>
      </p:grpSp>
      <p:sp>
        <p:nvSpPr>
          <p:cNvPr id="17" name="Notched Right Arrow 16">
            <a:extLst>
              <a:ext uri="{FF2B5EF4-FFF2-40B4-BE49-F238E27FC236}">
                <a16:creationId xmlns:a16="http://schemas.microsoft.com/office/drawing/2014/main" id="{1897915C-C142-B7E4-F712-075600B21702}"/>
              </a:ext>
            </a:extLst>
          </p:cNvPr>
          <p:cNvSpPr>
            <a:spLocks/>
          </p:cNvSpPr>
          <p:nvPr/>
        </p:nvSpPr>
        <p:spPr bwMode="auto">
          <a:xfrm>
            <a:off x="7568054" y="3028950"/>
            <a:ext cx="1777999" cy="800100"/>
          </a:xfrm>
          <a:prstGeom prst="notchedRightArrow">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2000" dirty="0">
                <a:solidFill>
                  <a:srgbClr val="000000"/>
                </a:solidFill>
              </a:rPr>
              <a:t>Evaluation</a:t>
            </a:r>
          </a:p>
        </p:txBody>
      </p:sp>
      <p:sp>
        <p:nvSpPr>
          <p:cNvPr id="18" name="Rectangle 17">
            <a:extLst>
              <a:ext uri="{FF2B5EF4-FFF2-40B4-BE49-F238E27FC236}">
                <a16:creationId xmlns:a16="http://schemas.microsoft.com/office/drawing/2014/main" id="{6BF1DA60-69A9-D403-A040-601DBBB43CCB}"/>
              </a:ext>
            </a:extLst>
          </p:cNvPr>
          <p:cNvSpPr/>
          <p:nvPr/>
        </p:nvSpPr>
        <p:spPr bwMode="auto">
          <a:xfrm>
            <a:off x="1024931" y="1999236"/>
            <a:ext cx="261258" cy="195775"/>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9" name="Picture 8">
            <a:extLst>
              <a:ext uri="{FF2B5EF4-FFF2-40B4-BE49-F238E27FC236}">
                <a16:creationId xmlns:a16="http://schemas.microsoft.com/office/drawing/2014/main" id="{7DA5C538-9682-3E0D-0E97-C7744AA6C58B}"/>
              </a:ext>
            </a:extLst>
          </p:cNvPr>
          <p:cNvPicPr>
            <a:picLocks noChangeAspect="1"/>
          </p:cNvPicPr>
          <p:nvPr/>
        </p:nvPicPr>
        <p:blipFill>
          <a:blip r:embed="rId8"/>
          <a:stretch>
            <a:fillRect/>
          </a:stretch>
        </p:blipFill>
        <p:spPr>
          <a:xfrm>
            <a:off x="4027327" y="4866990"/>
            <a:ext cx="1219200" cy="1169670"/>
          </a:xfrm>
          <a:prstGeom prst="rect">
            <a:avLst/>
          </a:prstGeom>
        </p:spPr>
      </p:pic>
      <p:sp>
        <p:nvSpPr>
          <p:cNvPr id="22" name="TextBox 21">
            <a:extLst>
              <a:ext uri="{FF2B5EF4-FFF2-40B4-BE49-F238E27FC236}">
                <a16:creationId xmlns:a16="http://schemas.microsoft.com/office/drawing/2014/main" id="{628349E3-C9EA-5451-3ADC-0D3ED67C7E1E}"/>
              </a:ext>
            </a:extLst>
          </p:cNvPr>
          <p:cNvSpPr txBox="1"/>
          <p:nvPr/>
        </p:nvSpPr>
        <p:spPr>
          <a:xfrm>
            <a:off x="7032147" y="6060234"/>
            <a:ext cx="998335" cy="246221"/>
          </a:xfrm>
          <a:prstGeom prst="rect">
            <a:avLst/>
          </a:prstGeom>
          <a:noFill/>
        </p:spPr>
        <p:txBody>
          <a:bodyPr wrap="square">
            <a:spAutoFit/>
          </a:bodyPr>
          <a:lstStyle/>
          <a:p>
            <a:r>
              <a:rPr lang="en-US" sz="1000" b="0" i="0" dirty="0" err="1">
                <a:effectLst/>
                <a:latin typeface="Open Sans" panose="020B0606030504020204" pitchFamily="34" charset="0"/>
              </a:rPr>
              <a:t>vecteezy.com</a:t>
            </a:r>
            <a:endParaRPr lang="en-US" sz="1000" dirty="0"/>
          </a:p>
        </p:txBody>
      </p:sp>
      <p:sp>
        <p:nvSpPr>
          <p:cNvPr id="23" name="TextBox 22">
            <a:extLst>
              <a:ext uri="{FF2B5EF4-FFF2-40B4-BE49-F238E27FC236}">
                <a16:creationId xmlns:a16="http://schemas.microsoft.com/office/drawing/2014/main" id="{97F397D4-2D00-73D0-7751-C60A0633121A}"/>
              </a:ext>
            </a:extLst>
          </p:cNvPr>
          <p:cNvSpPr txBox="1"/>
          <p:nvPr/>
        </p:nvSpPr>
        <p:spPr>
          <a:xfrm>
            <a:off x="4208060" y="6060234"/>
            <a:ext cx="998335" cy="246221"/>
          </a:xfrm>
          <a:prstGeom prst="rect">
            <a:avLst/>
          </a:prstGeom>
          <a:noFill/>
        </p:spPr>
        <p:txBody>
          <a:bodyPr wrap="square">
            <a:spAutoFit/>
          </a:bodyPr>
          <a:lstStyle/>
          <a:p>
            <a:r>
              <a:rPr lang="en-US" sz="1000" b="0" i="0" dirty="0" err="1">
                <a:effectLst/>
                <a:latin typeface="Open Sans" panose="020B0606030504020204" pitchFamily="34" charset="0"/>
              </a:rPr>
              <a:t>vecteezy.com</a:t>
            </a:r>
            <a:endParaRPr lang="en-US" sz="1000" dirty="0"/>
          </a:p>
        </p:txBody>
      </p:sp>
    </p:spTree>
    <p:extLst>
      <p:ext uri="{BB962C8B-B14F-4D97-AF65-F5344CB8AC3E}">
        <p14:creationId xmlns:p14="http://schemas.microsoft.com/office/powerpoint/2010/main" val="2425849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0F08-8A70-CE33-5D0E-0BF02AB430FE}"/>
              </a:ext>
            </a:extLst>
          </p:cNvPr>
          <p:cNvSpPr>
            <a:spLocks noGrp="1"/>
          </p:cNvSpPr>
          <p:nvPr>
            <p:ph type="title"/>
          </p:nvPr>
        </p:nvSpPr>
        <p:spPr/>
        <p:txBody>
          <a:bodyPr/>
          <a:lstStyle/>
          <a:p>
            <a:r>
              <a:rPr lang="en-US" dirty="0"/>
              <a:t>EIA site selection - Wind</a:t>
            </a:r>
          </a:p>
        </p:txBody>
      </p:sp>
      <p:pic>
        <p:nvPicPr>
          <p:cNvPr id="4" name="Picture 3">
            <a:extLst>
              <a:ext uri="{FF2B5EF4-FFF2-40B4-BE49-F238E27FC236}">
                <a16:creationId xmlns:a16="http://schemas.microsoft.com/office/drawing/2014/main" id="{D80431B7-7E57-86F5-CDCB-4E5B6DC1DE3C}"/>
              </a:ext>
            </a:extLst>
          </p:cNvPr>
          <p:cNvPicPr>
            <a:picLocks noChangeAspect="1"/>
          </p:cNvPicPr>
          <p:nvPr/>
        </p:nvPicPr>
        <p:blipFill>
          <a:blip r:embed="rId2"/>
          <a:stretch>
            <a:fillRect/>
          </a:stretch>
        </p:blipFill>
        <p:spPr>
          <a:xfrm>
            <a:off x="2438400" y="1320800"/>
            <a:ext cx="9398000" cy="4490720"/>
          </a:xfrm>
          <a:prstGeom prst="rect">
            <a:avLst/>
          </a:prstGeom>
        </p:spPr>
      </p:pic>
      <p:sp>
        <p:nvSpPr>
          <p:cNvPr id="5" name="TextBox 4">
            <a:extLst>
              <a:ext uri="{FF2B5EF4-FFF2-40B4-BE49-F238E27FC236}">
                <a16:creationId xmlns:a16="http://schemas.microsoft.com/office/drawing/2014/main" id="{C163CFAE-E443-6246-DE59-E9AAE2F32AD6}"/>
              </a:ext>
            </a:extLst>
          </p:cNvPr>
          <p:cNvSpPr txBox="1"/>
          <p:nvPr/>
        </p:nvSpPr>
        <p:spPr>
          <a:xfrm>
            <a:off x="2791968" y="5243744"/>
            <a:ext cx="8107680" cy="1015663"/>
          </a:xfrm>
          <a:prstGeom prst="rect">
            <a:avLst/>
          </a:prstGeom>
          <a:solidFill>
            <a:srgbClr val="FFFFBC"/>
          </a:solidFill>
        </p:spPr>
        <p:txBody>
          <a:bodyPr wrap="square" rtlCol="0">
            <a:spAutoFit/>
          </a:bodyPr>
          <a:lstStyle/>
          <a:p>
            <a:pPr marL="285750" indent="-285750">
              <a:buFont typeface="Arial" panose="020B0604020202020204" pitchFamily="34" charset="0"/>
              <a:buChar char="•"/>
            </a:pPr>
            <a:r>
              <a:rPr lang="en-US" sz="2000" dirty="0"/>
              <a:t>Aggregate EIA plants on E3SM NARRM grid points.</a:t>
            </a:r>
          </a:p>
          <a:p>
            <a:pPr marL="285750" indent="-285750">
              <a:buFont typeface="Arial" panose="020B0604020202020204" pitchFamily="34" charset="0"/>
              <a:buChar char="•"/>
            </a:pPr>
            <a:r>
              <a:rPr lang="en-US" sz="2000" dirty="0"/>
              <a:t>Retain grid points with &gt; 25 MW nameplate capacity (2022).</a:t>
            </a:r>
          </a:p>
          <a:p>
            <a:pPr marL="285750" indent="-285750">
              <a:buFont typeface="Arial" panose="020B0604020202020204" pitchFamily="34" charset="0"/>
              <a:buChar char="•"/>
            </a:pPr>
            <a:r>
              <a:rPr lang="en-US" sz="2000" dirty="0"/>
              <a:t>488 grid points, ~1260 EIA plants, 141.0 GW (99.4% of installed capacity).</a:t>
            </a:r>
          </a:p>
        </p:txBody>
      </p:sp>
      <p:sp>
        <p:nvSpPr>
          <p:cNvPr id="6" name="TextBox 5">
            <a:extLst>
              <a:ext uri="{FF2B5EF4-FFF2-40B4-BE49-F238E27FC236}">
                <a16:creationId xmlns:a16="http://schemas.microsoft.com/office/drawing/2014/main" id="{C06C13BC-609F-E267-B30C-78F9731B87C5}"/>
              </a:ext>
            </a:extLst>
          </p:cNvPr>
          <p:cNvSpPr txBox="1"/>
          <p:nvPr/>
        </p:nvSpPr>
        <p:spPr>
          <a:xfrm>
            <a:off x="165100" y="3134236"/>
            <a:ext cx="2197102" cy="2893100"/>
          </a:xfrm>
          <a:prstGeom prst="rect">
            <a:avLst/>
          </a:prstGeom>
          <a:solidFill>
            <a:schemeClr val="bg1">
              <a:lumMod val="85000"/>
            </a:schemeClr>
          </a:solidFill>
        </p:spPr>
        <p:txBody>
          <a:bodyPr wrap="square" rtlCol="0">
            <a:spAutoFit/>
          </a:bodyPr>
          <a:lstStyle/>
          <a:p>
            <a:pPr algn="ctr"/>
            <a:r>
              <a:rPr lang="en-US" sz="1400" b="1" dirty="0"/>
              <a:t>Legend</a:t>
            </a:r>
          </a:p>
          <a:p>
            <a:pPr algn="ctr"/>
            <a:endParaRPr lang="en-US" sz="800" b="1" dirty="0"/>
          </a:p>
          <a:p>
            <a:pPr marL="285750" indent="-285750">
              <a:buFont typeface="Arial" panose="020B0604020202020204" pitchFamily="34" charset="0"/>
              <a:buChar char="•"/>
            </a:pPr>
            <a:r>
              <a:rPr lang="en-US" sz="1400" b="1" dirty="0"/>
              <a:t>Colored dots</a:t>
            </a:r>
            <a:r>
              <a:rPr lang="en-US" sz="1400" dirty="0"/>
              <a:t>: EIA plants aggregated to nearest NARRM grid point. Colored by total 2022 installed capacity.</a:t>
            </a:r>
          </a:p>
          <a:p>
            <a:pPr marL="285750" indent="-285750">
              <a:buFont typeface="Arial" panose="020B0604020202020204" pitchFamily="34" charset="0"/>
              <a:buChar char="•"/>
            </a:pPr>
            <a:r>
              <a:rPr lang="en-US" sz="1400" b="1" dirty="0"/>
              <a:t>Small gray dots</a:t>
            </a:r>
            <a:r>
              <a:rPr lang="en-US" sz="1400" dirty="0"/>
              <a:t>: E3SM NARRM grid points.</a:t>
            </a:r>
          </a:p>
          <a:p>
            <a:pPr marL="285750" indent="-285750">
              <a:buFont typeface="Arial" panose="020B0604020202020204" pitchFamily="34" charset="0"/>
              <a:buChar char="•"/>
            </a:pPr>
            <a:r>
              <a:rPr lang="en-US" sz="1400" b="1" dirty="0"/>
              <a:t>Background colors</a:t>
            </a:r>
            <a:r>
              <a:rPr lang="en-US" sz="1400" dirty="0"/>
              <a:t>: NERC (North American Electric Reliability Council) regions.</a:t>
            </a:r>
          </a:p>
        </p:txBody>
      </p:sp>
      <p:pic>
        <p:nvPicPr>
          <p:cNvPr id="3" name="Picture 2">
            <a:extLst>
              <a:ext uri="{FF2B5EF4-FFF2-40B4-BE49-F238E27FC236}">
                <a16:creationId xmlns:a16="http://schemas.microsoft.com/office/drawing/2014/main" id="{99677B12-EB7D-D366-3848-2741EC7CE501}"/>
              </a:ext>
            </a:extLst>
          </p:cNvPr>
          <p:cNvPicPr>
            <a:picLocks noChangeAspect="1"/>
          </p:cNvPicPr>
          <p:nvPr/>
        </p:nvPicPr>
        <p:blipFill>
          <a:blip r:embed="rId3"/>
          <a:stretch>
            <a:fillRect/>
          </a:stretch>
        </p:blipFill>
        <p:spPr>
          <a:xfrm>
            <a:off x="532131" y="1448586"/>
            <a:ext cx="1463040" cy="1463040"/>
          </a:xfrm>
          <a:prstGeom prst="rect">
            <a:avLst/>
          </a:prstGeom>
        </p:spPr>
      </p:pic>
      <p:sp>
        <p:nvSpPr>
          <p:cNvPr id="7" name="TextBox 6">
            <a:extLst>
              <a:ext uri="{FF2B5EF4-FFF2-40B4-BE49-F238E27FC236}">
                <a16:creationId xmlns:a16="http://schemas.microsoft.com/office/drawing/2014/main" id="{6752E7C6-92AA-B23E-E71D-4EB78DC8ED92}"/>
              </a:ext>
            </a:extLst>
          </p:cNvPr>
          <p:cNvSpPr txBox="1"/>
          <p:nvPr/>
        </p:nvSpPr>
        <p:spPr>
          <a:xfrm>
            <a:off x="11334724" y="5812535"/>
            <a:ext cx="498855" cy="307777"/>
          </a:xfrm>
          <a:prstGeom prst="rect">
            <a:avLst/>
          </a:prstGeom>
          <a:noFill/>
        </p:spPr>
        <p:txBody>
          <a:bodyPr wrap="none" rtlCol="0">
            <a:spAutoFit/>
          </a:bodyPr>
          <a:lstStyle/>
          <a:p>
            <a:r>
              <a:rPr lang="en-US" sz="1400" dirty="0"/>
              <a:t>MW</a:t>
            </a:r>
          </a:p>
        </p:txBody>
      </p:sp>
    </p:spTree>
    <p:extLst>
      <p:ext uri="{BB962C8B-B14F-4D97-AF65-F5344CB8AC3E}">
        <p14:creationId xmlns:p14="http://schemas.microsoft.com/office/powerpoint/2010/main" val="2047141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9ADA2-6169-3AC4-9CAE-F4508191C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84B3F-066D-B56A-C621-D55AF392AEAE}"/>
              </a:ext>
            </a:extLst>
          </p:cNvPr>
          <p:cNvSpPr>
            <a:spLocks noGrp="1"/>
          </p:cNvSpPr>
          <p:nvPr>
            <p:ph type="title"/>
          </p:nvPr>
        </p:nvSpPr>
        <p:spPr/>
        <p:txBody>
          <a:bodyPr/>
          <a:lstStyle/>
          <a:p>
            <a:r>
              <a:rPr lang="en-US" dirty="0"/>
              <a:t>EIA site selection – Utility-scale solar</a:t>
            </a:r>
          </a:p>
        </p:txBody>
      </p:sp>
      <p:pic>
        <p:nvPicPr>
          <p:cNvPr id="4" name="Picture 3">
            <a:extLst>
              <a:ext uri="{FF2B5EF4-FFF2-40B4-BE49-F238E27FC236}">
                <a16:creationId xmlns:a16="http://schemas.microsoft.com/office/drawing/2014/main" id="{3A41F833-9EAF-9E33-073D-25F53132207A}"/>
              </a:ext>
            </a:extLst>
          </p:cNvPr>
          <p:cNvPicPr>
            <a:picLocks noChangeAspect="1"/>
          </p:cNvPicPr>
          <p:nvPr/>
        </p:nvPicPr>
        <p:blipFill>
          <a:blip r:embed="rId2"/>
          <a:srcRect/>
          <a:stretch/>
        </p:blipFill>
        <p:spPr>
          <a:xfrm>
            <a:off x="2438400" y="1320800"/>
            <a:ext cx="9398000" cy="4490720"/>
          </a:xfrm>
          <a:prstGeom prst="rect">
            <a:avLst/>
          </a:prstGeom>
        </p:spPr>
      </p:pic>
      <p:sp>
        <p:nvSpPr>
          <p:cNvPr id="6" name="TextBox 5">
            <a:extLst>
              <a:ext uri="{FF2B5EF4-FFF2-40B4-BE49-F238E27FC236}">
                <a16:creationId xmlns:a16="http://schemas.microsoft.com/office/drawing/2014/main" id="{FBB80168-0EA9-019D-A734-8B0D456FE7A3}"/>
              </a:ext>
            </a:extLst>
          </p:cNvPr>
          <p:cNvSpPr txBox="1"/>
          <p:nvPr/>
        </p:nvSpPr>
        <p:spPr>
          <a:xfrm>
            <a:off x="165100" y="3134236"/>
            <a:ext cx="2197102" cy="2893100"/>
          </a:xfrm>
          <a:prstGeom prst="rect">
            <a:avLst/>
          </a:prstGeom>
          <a:solidFill>
            <a:schemeClr val="bg1">
              <a:lumMod val="85000"/>
            </a:schemeClr>
          </a:solidFill>
        </p:spPr>
        <p:txBody>
          <a:bodyPr wrap="square" rtlCol="0">
            <a:spAutoFit/>
          </a:bodyPr>
          <a:lstStyle/>
          <a:p>
            <a:pPr algn="ctr"/>
            <a:r>
              <a:rPr lang="en-US" sz="1400" b="1" dirty="0"/>
              <a:t>Legend</a:t>
            </a:r>
          </a:p>
          <a:p>
            <a:pPr algn="ctr"/>
            <a:endParaRPr lang="en-US" sz="800" b="1" dirty="0"/>
          </a:p>
          <a:p>
            <a:pPr marL="285750" indent="-285750">
              <a:buFont typeface="Arial" panose="020B0604020202020204" pitchFamily="34" charset="0"/>
              <a:buChar char="•"/>
            </a:pPr>
            <a:r>
              <a:rPr lang="en-US" sz="1400" b="1" dirty="0"/>
              <a:t>Colored dots</a:t>
            </a:r>
            <a:r>
              <a:rPr lang="en-US" sz="1400" dirty="0"/>
              <a:t>: EIA plants aggregated to nearest NARRM grid point. Colored by total 2022 installed capacity.</a:t>
            </a:r>
          </a:p>
          <a:p>
            <a:pPr marL="285750" indent="-285750">
              <a:buFont typeface="Arial" panose="020B0604020202020204" pitchFamily="34" charset="0"/>
              <a:buChar char="•"/>
            </a:pPr>
            <a:r>
              <a:rPr lang="en-US" sz="1400" b="1" dirty="0"/>
              <a:t>Small gray dots</a:t>
            </a:r>
            <a:r>
              <a:rPr lang="en-US" sz="1400" dirty="0"/>
              <a:t>: E3SM NARRM grid points</a:t>
            </a:r>
          </a:p>
          <a:p>
            <a:pPr marL="285750" indent="-285750">
              <a:buFont typeface="Arial" panose="020B0604020202020204" pitchFamily="34" charset="0"/>
              <a:buChar char="•"/>
            </a:pPr>
            <a:r>
              <a:rPr lang="en-US" sz="1400" b="1" dirty="0"/>
              <a:t>Background colors</a:t>
            </a:r>
            <a:r>
              <a:rPr lang="en-US" sz="1400" dirty="0"/>
              <a:t>: NERC (North American Electric Reliability Council) regions.</a:t>
            </a:r>
          </a:p>
        </p:txBody>
      </p:sp>
      <p:sp>
        <p:nvSpPr>
          <p:cNvPr id="3" name="TextBox 2">
            <a:extLst>
              <a:ext uri="{FF2B5EF4-FFF2-40B4-BE49-F238E27FC236}">
                <a16:creationId xmlns:a16="http://schemas.microsoft.com/office/drawing/2014/main" id="{FBB14299-5BF0-04BD-576B-4FC3D1B3A0D5}"/>
              </a:ext>
            </a:extLst>
          </p:cNvPr>
          <p:cNvSpPr txBox="1"/>
          <p:nvPr/>
        </p:nvSpPr>
        <p:spPr>
          <a:xfrm>
            <a:off x="2816352" y="5537200"/>
            <a:ext cx="7973568" cy="400110"/>
          </a:xfrm>
          <a:prstGeom prst="rect">
            <a:avLst/>
          </a:prstGeom>
          <a:solidFill>
            <a:srgbClr val="FFFFBC"/>
          </a:solidFill>
        </p:spPr>
        <p:txBody>
          <a:bodyPr wrap="square" rtlCol="0">
            <a:spAutoFit/>
          </a:bodyPr>
          <a:lstStyle/>
          <a:p>
            <a:pPr marL="285750" indent="-285750">
              <a:buFont typeface="Arial" panose="020B0604020202020204" pitchFamily="34" charset="0"/>
              <a:buChar char="•"/>
            </a:pPr>
            <a:r>
              <a:rPr lang="en-US" sz="2000" dirty="0"/>
              <a:t>460 grid points, ~3894 EIA plants, 67.4 GW (92.0 % of installed capacity).</a:t>
            </a:r>
          </a:p>
        </p:txBody>
      </p:sp>
      <p:pic>
        <p:nvPicPr>
          <p:cNvPr id="5" name="Picture 4">
            <a:extLst>
              <a:ext uri="{FF2B5EF4-FFF2-40B4-BE49-F238E27FC236}">
                <a16:creationId xmlns:a16="http://schemas.microsoft.com/office/drawing/2014/main" id="{DE61B65B-B301-E7EF-D042-9832FFA72A11}"/>
              </a:ext>
            </a:extLst>
          </p:cNvPr>
          <p:cNvPicPr>
            <a:picLocks noChangeAspect="1"/>
          </p:cNvPicPr>
          <p:nvPr/>
        </p:nvPicPr>
        <p:blipFill>
          <a:blip r:embed="rId3"/>
          <a:stretch>
            <a:fillRect/>
          </a:stretch>
        </p:blipFill>
        <p:spPr>
          <a:xfrm>
            <a:off x="654051" y="1595271"/>
            <a:ext cx="1219200" cy="1169670"/>
          </a:xfrm>
          <a:prstGeom prst="rect">
            <a:avLst/>
          </a:prstGeom>
        </p:spPr>
      </p:pic>
      <p:sp>
        <p:nvSpPr>
          <p:cNvPr id="7" name="TextBox 6">
            <a:extLst>
              <a:ext uri="{FF2B5EF4-FFF2-40B4-BE49-F238E27FC236}">
                <a16:creationId xmlns:a16="http://schemas.microsoft.com/office/drawing/2014/main" id="{7FAF44F8-EA95-9038-026C-3EA8C9449845}"/>
              </a:ext>
            </a:extLst>
          </p:cNvPr>
          <p:cNvSpPr txBox="1"/>
          <p:nvPr/>
        </p:nvSpPr>
        <p:spPr>
          <a:xfrm>
            <a:off x="11334724" y="5812535"/>
            <a:ext cx="498855" cy="307777"/>
          </a:xfrm>
          <a:prstGeom prst="rect">
            <a:avLst/>
          </a:prstGeom>
          <a:noFill/>
        </p:spPr>
        <p:txBody>
          <a:bodyPr wrap="none" rtlCol="0">
            <a:spAutoFit/>
          </a:bodyPr>
          <a:lstStyle/>
          <a:p>
            <a:r>
              <a:rPr lang="en-US" sz="1400" dirty="0"/>
              <a:t>MW</a:t>
            </a:r>
          </a:p>
        </p:txBody>
      </p:sp>
    </p:spTree>
    <p:extLst>
      <p:ext uri="{BB962C8B-B14F-4D97-AF65-F5344CB8AC3E}">
        <p14:creationId xmlns:p14="http://schemas.microsoft.com/office/powerpoint/2010/main" val="2707647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46BC-2632-976B-4659-399035715501}"/>
              </a:ext>
            </a:extLst>
          </p:cNvPr>
          <p:cNvSpPr>
            <a:spLocks noGrp="1"/>
          </p:cNvSpPr>
          <p:nvPr>
            <p:ph type="title"/>
          </p:nvPr>
        </p:nvSpPr>
        <p:spPr/>
        <p:txBody>
          <a:bodyPr/>
          <a:lstStyle/>
          <a:p>
            <a:r>
              <a:rPr lang="en-US" dirty="0"/>
              <a:t>Capacity factor for wind: E3SM vs EIA (multi-year averages)</a:t>
            </a:r>
          </a:p>
        </p:txBody>
      </p:sp>
      <p:pic>
        <p:nvPicPr>
          <p:cNvPr id="4" name="Picture 3">
            <a:extLst>
              <a:ext uri="{FF2B5EF4-FFF2-40B4-BE49-F238E27FC236}">
                <a16:creationId xmlns:a16="http://schemas.microsoft.com/office/drawing/2014/main" id="{263904BB-038C-A7C6-E4C4-F6F18F478F37}"/>
              </a:ext>
            </a:extLst>
          </p:cNvPr>
          <p:cNvPicPr>
            <a:picLocks noChangeAspect="1"/>
          </p:cNvPicPr>
          <p:nvPr/>
        </p:nvPicPr>
        <p:blipFill>
          <a:blip r:embed="rId2"/>
          <a:stretch>
            <a:fillRect/>
          </a:stretch>
        </p:blipFill>
        <p:spPr>
          <a:xfrm>
            <a:off x="171451" y="1371600"/>
            <a:ext cx="6652641" cy="3199638"/>
          </a:xfrm>
          <a:prstGeom prst="rect">
            <a:avLst/>
          </a:prstGeom>
        </p:spPr>
      </p:pic>
      <p:pic>
        <p:nvPicPr>
          <p:cNvPr id="6" name="Picture 5">
            <a:extLst>
              <a:ext uri="{FF2B5EF4-FFF2-40B4-BE49-F238E27FC236}">
                <a16:creationId xmlns:a16="http://schemas.microsoft.com/office/drawing/2014/main" id="{DE7EAF5E-027D-796B-FC2F-46681BCF893E}"/>
              </a:ext>
            </a:extLst>
          </p:cNvPr>
          <p:cNvPicPr>
            <a:picLocks noChangeAspect="1"/>
          </p:cNvPicPr>
          <p:nvPr/>
        </p:nvPicPr>
        <p:blipFill>
          <a:blip r:embed="rId3"/>
          <a:stretch>
            <a:fillRect/>
          </a:stretch>
        </p:blipFill>
        <p:spPr>
          <a:xfrm>
            <a:off x="5367908" y="2976581"/>
            <a:ext cx="6652641" cy="3199638"/>
          </a:xfrm>
          <a:prstGeom prst="rect">
            <a:avLst/>
          </a:prstGeom>
        </p:spPr>
      </p:pic>
      <p:sp>
        <p:nvSpPr>
          <p:cNvPr id="7" name="TextBox 6">
            <a:extLst>
              <a:ext uri="{FF2B5EF4-FFF2-40B4-BE49-F238E27FC236}">
                <a16:creationId xmlns:a16="http://schemas.microsoft.com/office/drawing/2014/main" id="{02556B30-7045-FC79-C04D-95B4A8731931}"/>
              </a:ext>
            </a:extLst>
          </p:cNvPr>
          <p:cNvSpPr txBox="1"/>
          <p:nvPr/>
        </p:nvSpPr>
        <p:spPr>
          <a:xfrm>
            <a:off x="6967859" y="1573926"/>
            <a:ext cx="4748519" cy="1200329"/>
          </a:xfrm>
          <a:prstGeom prst="rect">
            <a:avLst/>
          </a:prstGeom>
          <a:solidFill>
            <a:schemeClr val="bg1">
              <a:lumMod val="85000"/>
            </a:schemeClr>
          </a:solidFill>
        </p:spPr>
        <p:txBody>
          <a:bodyPr wrap="square" rtlCol="0">
            <a:spAutoFit/>
          </a:bodyPr>
          <a:lstStyle/>
          <a:p>
            <a:r>
              <a:rPr lang="en-US" sz="2000" dirty="0"/>
              <a:t>Grid point average EIA capacity factor weighted by plant nameplate capacity.</a:t>
            </a:r>
          </a:p>
          <a:p>
            <a:endParaRPr lang="en-US" sz="1600" dirty="0"/>
          </a:p>
          <a:p>
            <a:r>
              <a:rPr lang="en-US" sz="1600" dirty="0"/>
              <a:t>Note apparent outliers in EIA data; to be investigated.</a:t>
            </a:r>
          </a:p>
        </p:txBody>
      </p:sp>
      <p:sp>
        <p:nvSpPr>
          <p:cNvPr id="8" name="TextBox 7">
            <a:extLst>
              <a:ext uri="{FF2B5EF4-FFF2-40B4-BE49-F238E27FC236}">
                <a16:creationId xmlns:a16="http://schemas.microsoft.com/office/drawing/2014/main" id="{84B6E8C8-8CBF-9794-BC97-96DDB95E4EAE}"/>
              </a:ext>
            </a:extLst>
          </p:cNvPr>
          <p:cNvSpPr txBox="1"/>
          <p:nvPr/>
        </p:nvSpPr>
        <p:spPr>
          <a:xfrm>
            <a:off x="1740916" y="4912063"/>
            <a:ext cx="3467100" cy="1015663"/>
          </a:xfrm>
          <a:prstGeom prst="rect">
            <a:avLst/>
          </a:prstGeom>
          <a:solidFill>
            <a:schemeClr val="bg1">
              <a:lumMod val="85000"/>
            </a:schemeClr>
          </a:solidFill>
        </p:spPr>
        <p:txBody>
          <a:bodyPr wrap="square" rtlCol="0">
            <a:spAutoFit/>
          </a:bodyPr>
          <a:lstStyle/>
          <a:p>
            <a:r>
              <a:rPr lang="en-US" sz="2000" dirty="0"/>
              <a:t>E3SM captures overall regional distribution with largest values in the Midwest.</a:t>
            </a:r>
          </a:p>
        </p:txBody>
      </p:sp>
      <p:pic>
        <p:nvPicPr>
          <p:cNvPr id="3" name="Picture 2">
            <a:extLst>
              <a:ext uri="{FF2B5EF4-FFF2-40B4-BE49-F238E27FC236}">
                <a16:creationId xmlns:a16="http://schemas.microsoft.com/office/drawing/2014/main" id="{285B882A-E609-3A13-84FC-B2675520ADA7}"/>
              </a:ext>
            </a:extLst>
          </p:cNvPr>
          <p:cNvPicPr>
            <a:picLocks noChangeAspect="1"/>
          </p:cNvPicPr>
          <p:nvPr/>
        </p:nvPicPr>
        <p:blipFill>
          <a:blip r:embed="rId4"/>
          <a:stretch>
            <a:fillRect/>
          </a:stretch>
        </p:blipFill>
        <p:spPr>
          <a:xfrm>
            <a:off x="117984" y="4688374"/>
            <a:ext cx="1463040" cy="1463040"/>
          </a:xfrm>
          <a:prstGeom prst="rect">
            <a:avLst/>
          </a:prstGeom>
        </p:spPr>
      </p:pic>
    </p:spTree>
    <p:extLst>
      <p:ext uri="{BB962C8B-B14F-4D97-AF65-F5344CB8AC3E}">
        <p14:creationId xmlns:p14="http://schemas.microsoft.com/office/powerpoint/2010/main" val="1723677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207C-3CF6-F98A-7FDA-B9A02FE8E9F1}"/>
              </a:ext>
            </a:extLst>
          </p:cNvPr>
          <p:cNvSpPr>
            <a:spLocks noGrp="1"/>
          </p:cNvSpPr>
          <p:nvPr>
            <p:ph type="title"/>
          </p:nvPr>
        </p:nvSpPr>
        <p:spPr/>
        <p:txBody>
          <a:bodyPr/>
          <a:lstStyle/>
          <a:p>
            <a:r>
              <a:rPr lang="en-US" dirty="0"/>
              <a:t>Capacity factor for wind: E3SM vs EIA (cont’d)</a:t>
            </a:r>
          </a:p>
        </p:txBody>
      </p:sp>
      <p:pic>
        <p:nvPicPr>
          <p:cNvPr id="4" name="Picture 3">
            <a:extLst>
              <a:ext uri="{FF2B5EF4-FFF2-40B4-BE49-F238E27FC236}">
                <a16:creationId xmlns:a16="http://schemas.microsoft.com/office/drawing/2014/main" id="{1D027B9A-AE5A-7B32-AAC2-331C12A86F1F}"/>
              </a:ext>
            </a:extLst>
          </p:cNvPr>
          <p:cNvPicPr>
            <a:picLocks noChangeAspect="1"/>
          </p:cNvPicPr>
          <p:nvPr/>
        </p:nvPicPr>
        <p:blipFill>
          <a:blip r:embed="rId2"/>
          <a:stretch>
            <a:fillRect/>
          </a:stretch>
        </p:blipFill>
        <p:spPr>
          <a:xfrm>
            <a:off x="374650" y="1526332"/>
            <a:ext cx="9296400" cy="4490720"/>
          </a:xfrm>
          <a:prstGeom prst="rect">
            <a:avLst/>
          </a:prstGeom>
        </p:spPr>
      </p:pic>
      <p:sp>
        <p:nvSpPr>
          <p:cNvPr id="5" name="TextBox 4">
            <a:extLst>
              <a:ext uri="{FF2B5EF4-FFF2-40B4-BE49-F238E27FC236}">
                <a16:creationId xmlns:a16="http://schemas.microsoft.com/office/drawing/2014/main" id="{DBBBDF99-5347-50EB-2394-6E4242966F18}"/>
              </a:ext>
            </a:extLst>
          </p:cNvPr>
          <p:cNvSpPr txBox="1"/>
          <p:nvPr/>
        </p:nvSpPr>
        <p:spPr>
          <a:xfrm>
            <a:off x="9880600" y="3530392"/>
            <a:ext cx="2159000" cy="2308324"/>
          </a:xfrm>
          <a:prstGeom prst="rect">
            <a:avLst/>
          </a:prstGeom>
          <a:solidFill>
            <a:schemeClr val="bg1">
              <a:lumMod val="85000"/>
            </a:schemeClr>
          </a:solidFill>
        </p:spPr>
        <p:txBody>
          <a:bodyPr wrap="square" rtlCol="0">
            <a:spAutoFit/>
          </a:bodyPr>
          <a:lstStyle/>
          <a:p>
            <a:r>
              <a:rPr lang="en-US" b="1" dirty="0"/>
              <a:t>E3SM / EIA capacity factor</a:t>
            </a:r>
          </a:p>
          <a:p>
            <a:endParaRPr lang="en-US" b="1" dirty="0"/>
          </a:p>
          <a:p>
            <a:r>
              <a:rPr lang="en-US" dirty="0"/>
              <a:t>Many grid points within ±20%, but E3SM more likely  to underestimate wind capacity factor.</a:t>
            </a:r>
          </a:p>
        </p:txBody>
      </p:sp>
      <p:pic>
        <p:nvPicPr>
          <p:cNvPr id="3" name="Picture 2">
            <a:extLst>
              <a:ext uri="{FF2B5EF4-FFF2-40B4-BE49-F238E27FC236}">
                <a16:creationId xmlns:a16="http://schemas.microsoft.com/office/drawing/2014/main" id="{93A3A4ED-57E8-B7F4-0544-685F70701CE3}"/>
              </a:ext>
            </a:extLst>
          </p:cNvPr>
          <p:cNvPicPr>
            <a:picLocks noChangeAspect="1"/>
          </p:cNvPicPr>
          <p:nvPr/>
        </p:nvPicPr>
        <p:blipFill>
          <a:blip r:embed="rId3"/>
          <a:stretch>
            <a:fillRect/>
          </a:stretch>
        </p:blipFill>
        <p:spPr>
          <a:xfrm>
            <a:off x="10119360" y="1646664"/>
            <a:ext cx="1463040" cy="1463040"/>
          </a:xfrm>
          <a:prstGeom prst="rect">
            <a:avLst/>
          </a:prstGeom>
        </p:spPr>
      </p:pic>
    </p:spTree>
    <p:extLst>
      <p:ext uri="{BB962C8B-B14F-4D97-AF65-F5344CB8AC3E}">
        <p14:creationId xmlns:p14="http://schemas.microsoft.com/office/powerpoint/2010/main" val="3806565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B38939-8BC8-E000-75A0-F3B16F9A1BF1}"/>
              </a:ext>
            </a:extLst>
          </p:cNvPr>
          <p:cNvSpPr/>
          <p:nvPr/>
        </p:nvSpPr>
        <p:spPr bwMode="auto">
          <a:xfrm>
            <a:off x="0" y="1088716"/>
            <a:ext cx="582804" cy="391886"/>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 name="Title 1">
            <a:extLst>
              <a:ext uri="{FF2B5EF4-FFF2-40B4-BE49-F238E27FC236}">
                <a16:creationId xmlns:a16="http://schemas.microsoft.com/office/drawing/2014/main" id="{3ACEB0EF-DEE4-8D53-5C70-E621EDEE4FA0}"/>
              </a:ext>
            </a:extLst>
          </p:cNvPr>
          <p:cNvSpPr>
            <a:spLocks noGrp="1"/>
          </p:cNvSpPr>
          <p:nvPr>
            <p:ph type="title"/>
          </p:nvPr>
        </p:nvSpPr>
        <p:spPr>
          <a:xfrm>
            <a:off x="6216576" y="131236"/>
            <a:ext cx="5829300" cy="1005840"/>
          </a:xfrm>
        </p:spPr>
        <p:txBody>
          <a:bodyPr/>
          <a:lstStyle/>
          <a:p>
            <a:pPr algn="r"/>
            <a:r>
              <a:rPr lang="en-US" dirty="0"/>
              <a:t>Capacity factor for solar: </a:t>
            </a:r>
            <a:br>
              <a:rPr lang="en-US" dirty="0"/>
            </a:br>
            <a:r>
              <a:rPr lang="en-US" dirty="0"/>
              <a:t>E3SM vs EIA (multi-year averages)</a:t>
            </a:r>
          </a:p>
        </p:txBody>
      </p:sp>
      <p:pic>
        <p:nvPicPr>
          <p:cNvPr id="4" name="Picture 3">
            <a:extLst>
              <a:ext uri="{FF2B5EF4-FFF2-40B4-BE49-F238E27FC236}">
                <a16:creationId xmlns:a16="http://schemas.microsoft.com/office/drawing/2014/main" id="{ADA97743-DD6E-817C-2EAD-3C7C747DC04F}"/>
              </a:ext>
            </a:extLst>
          </p:cNvPr>
          <p:cNvPicPr>
            <a:picLocks noChangeAspect="1"/>
          </p:cNvPicPr>
          <p:nvPr/>
        </p:nvPicPr>
        <p:blipFill>
          <a:blip r:embed="rId2"/>
          <a:stretch>
            <a:fillRect/>
          </a:stretch>
        </p:blipFill>
        <p:spPr>
          <a:xfrm>
            <a:off x="134470" y="228600"/>
            <a:ext cx="6069076" cy="2918968"/>
          </a:xfrm>
          <a:prstGeom prst="rect">
            <a:avLst/>
          </a:prstGeom>
        </p:spPr>
      </p:pic>
      <p:pic>
        <p:nvPicPr>
          <p:cNvPr id="6" name="Picture 5">
            <a:extLst>
              <a:ext uri="{FF2B5EF4-FFF2-40B4-BE49-F238E27FC236}">
                <a16:creationId xmlns:a16="http://schemas.microsoft.com/office/drawing/2014/main" id="{6197ADD6-1EB1-0292-7177-D8A4790DB2B3}"/>
              </a:ext>
            </a:extLst>
          </p:cNvPr>
          <p:cNvPicPr>
            <a:picLocks noChangeAspect="1"/>
          </p:cNvPicPr>
          <p:nvPr/>
        </p:nvPicPr>
        <p:blipFill>
          <a:blip r:embed="rId3"/>
          <a:stretch>
            <a:fillRect/>
          </a:stretch>
        </p:blipFill>
        <p:spPr>
          <a:xfrm>
            <a:off x="147678" y="3187700"/>
            <a:ext cx="6042660" cy="2918968"/>
          </a:xfrm>
          <a:prstGeom prst="rect">
            <a:avLst/>
          </a:prstGeom>
        </p:spPr>
      </p:pic>
      <p:sp>
        <p:nvSpPr>
          <p:cNvPr id="7" name="TextBox 6">
            <a:extLst>
              <a:ext uri="{FF2B5EF4-FFF2-40B4-BE49-F238E27FC236}">
                <a16:creationId xmlns:a16="http://schemas.microsoft.com/office/drawing/2014/main" id="{E2BE70AA-E83B-3827-80DA-7DC4574A9CAA}"/>
              </a:ext>
            </a:extLst>
          </p:cNvPr>
          <p:cNvSpPr txBox="1"/>
          <p:nvPr/>
        </p:nvSpPr>
        <p:spPr>
          <a:xfrm>
            <a:off x="6676610" y="1480602"/>
            <a:ext cx="3371021" cy="1323439"/>
          </a:xfrm>
          <a:prstGeom prst="rect">
            <a:avLst/>
          </a:prstGeom>
          <a:noFill/>
        </p:spPr>
        <p:txBody>
          <a:bodyPr wrap="square" rtlCol="0">
            <a:spAutoFit/>
          </a:bodyPr>
          <a:lstStyle/>
          <a:p>
            <a:r>
              <a:rPr lang="en-US" sz="2000" b="1" dirty="0"/>
              <a:t>EIA solar capacity factor</a:t>
            </a:r>
          </a:p>
          <a:p>
            <a:endParaRPr lang="en-US" sz="2000" b="1" dirty="0"/>
          </a:p>
          <a:p>
            <a:r>
              <a:rPr lang="en-US" sz="2000" dirty="0"/>
              <a:t>Some apparent outliers in EIA data. To be investigated.</a:t>
            </a:r>
          </a:p>
        </p:txBody>
      </p:sp>
      <p:sp>
        <p:nvSpPr>
          <p:cNvPr id="8" name="TextBox 7">
            <a:extLst>
              <a:ext uri="{FF2B5EF4-FFF2-40B4-BE49-F238E27FC236}">
                <a16:creationId xmlns:a16="http://schemas.microsoft.com/office/drawing/2014/main" id="{B235D915-7BE5-0302-69B9-3C9B87C7DD7B}"/>
              </a:ext>
            </a:extLst>
          </p:cNvPr>
          <p:cNvSpPr txBox="1"/>
          <p:nvPr/>
        </p:nvSpPr>
        <p:spPr>
          <a:xfrm>
            <a:off x="6676610" y="3831576"/>
            <a:ext cx="4383708" cy="1631216"/>
          </a:xfrm>
          <a:prstGeom prst="rect">
            <a:avLst/>
          </a:prstGeom>
          <a:noFill/>
        </p:spPr>
        <p:txBody>
          <a:bodyPr wrap="square" rtlCol="0">
            <a:spAutoFit/>
          </a:bodyPr>
          <a:lstStyle/>
          <a:p>
            <a:r>
              <a:rPr lang="en-US" sz="2000" b="1" dirty="0"/>
              <a:t>E3SM / EIA capacity factor</a:t>
            </a:r>
          </a:p>
          <a:p>
            <a:endParaRPr lang="en-US" sz="2000" b="1" dirty="0"/>
          </a:p>
          <a:p>
            <a:r>
              <a:rPr lang="en-US" sz="2000" dirty="0"/>
              <a:t>- Large number of points within ±20% </a:t>
            </a:r>
          </a:p>
          <a:p>
            <a:r>
              <a:rPr lang="en-US" sz="2000" dirty="0"/>
              <a:t>- Under-estimation in the West</a:t>
            </a:r>
          </a:p>
          <a:p>
            <a:r>
              <a:rPr lang="en-US" sz="2000" dirty="0"/>
              <a:t>- Over-estimation in the East</a:t>
            </a:r>
          </a:p>
        </p:txBody>
      </p:sp>
      <p:pic>
        <p:nvPicPr>
          <p:cNvPr id="3" name="Picture 2">
            <a:extLst>
              <a:ext uri="{FF2B5EF4-FFF2-40B4-BE49-F238E27FC236}">
                <a16:creationId xmlns:a16="http://schemas.microsoft.com/office/drawing/2014/main" id="{7FFB386C-6BFA-9EC6-24FE-24F0E6A3BED5}"/>
              </a:ext>
            </a:extLst>
          </p:cNvPr>
          <p:cNvPicPr>
            <a:picLocks noChangeAspect="1"/>
          </p:cNvPicPr>
          <p:nvPr/>
        </p:nvPicPr>
        <p:blipFill>
          <a:blip r:embed="rId4"/>
          <a:stretch>
            <a:fillRect/>
          </a:stretch>
        </p:blipFill>
        <p:spPr>
          <a:xfrm>
            <a:off x="10533903" y="2661906"/>
            <a:ext cx="1219200" cy="1169670"/>
          </a:xfrm>
          <a:prstGeom prst="rect">
            <a:avLst/>
          </a:prstGeom>
        </p:spPr>
      </p:pic>
    </p:spTree>
    <p:extLst>
      <p:ext uri="{BB962C8B-B14F-4D97-AF65-F5344CB8AC3E}">
        <p14:creationId xmlns:p14="http://schemas.microsoft.com/office/powerpoint/2010/main" val="540688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2655-7B1C-AFE5-6070-4DFEC825B017}"/>
              </a:ext>
            </a:extLst>
          </p:cNvPr>
          <p:cNvSpPr>
            <a:spLocks noGrp="1"/>
          </p:cNvSpPr>
          <p:nvPr>
            <p:ph type="title"/>
          </p:nvPr>
        </p:nvSpPr>
        <p:spPr/>
        <p:txBody>
          <a:bodyPr/>
          <a:lstStyle/>
          <a:p>
            <a:r>
              <a:rPr lang="en-US" dirty="0"/>
              <a:t>Quantitative comparison</a:t>
            </a:r>
          </a:p>
        </p:txBody>
      </p:sp>
      <p:grpSp>
        <p:nvGrpSpPr>
          <p:cNvPr id="11" name="Group 10">
            <a:extLst>
              <a:ext uri="{FF2B5EF4-FFF2-40B4-BE49-F238E27FC236}">
                <a16:creationId xmlns:a16="http://schemas.microsoft.com/office/drawing/2014/main" id="{F533FD2E-E96C-6C9A-90E7-C96C96474BA4}"/>
              </a:ext>
            </a:extLst>
          </p:cNvPr>
          <p:cNvGrpSpPr/>
          <p:nvPr/>
        </p:nvGrpSpPr>
        <p:grpSpPr>
          <a:xfrm>
            <a:off x="1185716" y="1273597"/>
            <a:ext cx="4528740" cy="4934341"/>
            <a:chOff x="1587641" y="1273597"/>
            <a:chExt cx="4528740" cy="4934341"/>
          </a:xfrm>
        </p:grpSpPr>
        <p:pic>
          <p:nvPicPr>
            <p:cNvPr id="4" name="Picture 3">
              <a:extLst>
                <a:ext uri="{FF2B5EF4-FFF2-40B4-BE49-F238E27FC236}">
                  <a16:creationId xmlns:a16="http://schemas.microsoft.com/office/drawing/2014/main" id="{56993454-81DF-1058-70AD-4E511FD0E5F0}"/>
                </a:ext>
              </a:extLst>
            </p:cNvPr>
            <p:cNvPicPr>
              <a:picLocks noChangeAspect="1"/>
            </p:cNvPicPr>
            <p:nvPr/>
          </p:nvPicPr>
          <p:blipFill>
            <a:blip r:embed="rId2"/>
            <a:stretch>
              <a:fillRect/>
            </a:stretch>
          </p:blipFill>
          <p:spPr>
            <a:xfrm>
              <a:off x="1855571" y="1699473"/>
              <a:ext cx="3992880" cy="399288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581B606-8AF3-BE52-0BE9-8B3D17CC157D}"/>
                </a:ext>
              </a:extLst>
            </p:cNvPr>
            <p:cNvSpPr txBox="1"/>
            <p:nvPr/>
          </p:nvSpPr>
          <p:spPr>
            <a:xfrm>
              <a:off x="3370149" y="1273597"/>
              <a:ext cx="963725" cy="523220"/>
            </a:xfrm>
            <a:prstGeom prst="rect">
              <a:avLst/>
            </a:prstGeom>
            <a:noFill/>
          </p:spPr>
          <p:txBody>
            <a:bodyPr wrap="none" rtlCol="0">
              <a:spAutoFit/>
            </a:bodyPr>
            <a:lstStyle/>
            <a:p>
              <a:r>
                <a:rPr lang="en-US" sz="2800" dirty="0"/>
                <a:t>Wind</a:t>
              </a:r>
            </a:p>
          </p:txBody>
        </p:sp>
        <p:sp>
          <p:nvSpPr>
            <p:cNvPr id="9" name="TextBox 8">
              <a:extLst>
                <a:ext uri="{FF2B5EF4-FFF2-40B4-BE49-F238E27FC236}">
                  <a16:creationId xmlns:a16="http://schemas.microsoft.com/office/drawing/2014/main" id="{E81B95E3-8CD4-AFA7-CA84-139359DFABF2}"/>
                </a:ext>
              </a:extLst>
            </p:cNvPr>
            <p:cNvSpPr txBox="1"/>
            <p:nvPr/>
          </p:nvSpPr>
          <p:spPr>
            <a:xfrm>
              <a:off x="1587641" y="5807828"/>
              <a:ext cx="4528740" cy="400110"/>
            </a:xfrm>
            <a:prstGeom prst="rect">
              <a:avLst/>
            </a:prstGeom>
            <a:solidFill>
              <a:srgbClr val="FFFBCA"/>
            </a:solidFill>
          </p:spPr>
          <p:txBody>
            <a:bodyPr wrap="none" rtlCol="0">
              <a:spAutoFit/>
            </a:bodyPr>
            <a:lstStyle/>
            <a:p>
              <a:r>
                <a:rPr lang="en-US" sz="2000" dirty="0"/>
                <a:t>80% of locations between </a:t>
              </a:r>
              <a:r>
                <a:rPr lang="en-US" sz="2000" b="1" dirty="0"/>
                <a:t>-25% and +32%</a:t>
              </a:r>
            </a:p>
          </p:txBody>
        </p:sp>
      </p:grpSp>
      <p:grpSp>
        <p:nvGrpSpPr>
          <p:cNvPr id="12" name="Group 11">
            <a:extLst>
              <a:ext uri="{FF2B5EF4-FFF2-40B4-BE49-F238E27FC236}">
                <a16:creationId xmlns:a16="http://schemas.microsoft.com/office/drawing/2014/main" id="{B807C492-F291-DFE6-D396-FDF5777E0D99}"/>
              </a:ext>
            </a:extLst>
          </p:cNvPr>
          <p:cNvGrpSpPr/>
          <p:nvPr/>
        </p:nvGrpSpPr>
        <p:grpSpPr>
          <a:xfrm>
            <a:off x="6485800" y="1273597"/>
            <a:ext cx="4528740" cy="4934341"/>
            <a:chOff x="6807341" y="1273597"/>
            <a:chExt cx="4528740" cy="4934341"/>
          </a:xfrm>
        </p:grpSpPr>
        <p:pic>
          <p:nvPicPr>
            <p:cNvPr id="6" name="Picture 5">
              <a:extLst>
                <a:ext uri="{FF2B5EF4-FFF2-40B4-BE49-F238E27FC236}">
                  <a16:creationId xmlns:a16="http://schemas.microsoft.com/office/drawing/2014/main" id="{EC137526-2DAA-6E0B-B04A-357A7F21CB44}"/>
                </a:ext>
              </a:extLst>
            </p:cNvPr>
            <p:cNvPicPr>
              <a:picLocks noChangeAspect="1"/>
            </p:cNvPicPr>
            <p:nvPr/>
          </p:nvPicPr>
          <p:blipFill>
            <a:blip r:embed="rId3"/>
            <a:stretch>
              <a:fillRect/>
            </a:stretch>
          </p:blipFill>
          <p:spPr>
            <a:xfrm>
              <a:off x="7075271" y="1699473"/>
              <a:ext cx="3992880" cy="399288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AE80D4B1-8FA1-B9CB-ECDA-C6BC440BDDEB}"/>
                </a:ext>
              </a:extLst>
            </p:cNvPr>
            <p:cNvSpPr txBox="1"/>
            <p:nvPr/>
          </p:nvSpPr>
          <p:spPr>
            <a:xfrm>
              <a:off x="8613092" y="1273597"/>
              <a:ext cx="917239" cy="523220"/>
            </a:xfrm>
            <a:prstGeom prst="rect">
              <a:avLst/>
            </a:prstGeom>
            <a:noFill/>
          </p:spPr>
          <p:txBody>
            <a:bodyPr wrap="none" rtlCol="0">
              <a:spAutoFit/>
            </a:bodyPr>
            <a:lstStyle/>
            <a:p>
              <a:r>
                <a:rPr lang="en-US" sz="2800" dirty="0"/>
                <a:t>Solar</a:t>
              </a:r>
            </a:p>
          </p:txBody>
        </p:sp>
        <p:sp>
          <p:nvSpPr>
            <p:cNvPr id="10" name="TextBox 9">
              <a:extLst>
                <a:ext uri="{FF2B5EF4-FFF2-40B4-BE49-F238E27FC236}">
                  <a16:creationId xmlns:a16="http://schemas.microsoft.com/office/drawing/2014/main" id="{35E76C4A-C2AB-7373-6139-A900E6EAC787}"/>
                </a:ext>
              </a:extLst>
            </p:cNvPr>
            <p:cNvSpPr txBox="1"/>
            <p:nvPr/>
          </p:nvSpPr>
          <p:spPr>
            <a:xfrm>
              <a:off x="6807341" y="5807828"/>
              <a:ext cx="4528740" cy="400110"/>
            </a:xfrm>
            <a:prstGeom prst="rect">
              <a:avLst/>
            </a:prstGeom>
            <a:solidFill>
              <a:srgbClr val="FFFBCA"/>
            </a:solidFill>
          </p:spPr>
          <p:txBody>
            <a:bodyPr wrap="none" rtlCol="0">
              <a:spAutoFit/>
            </a:bodyPr>
            <a:lstStyle/>
            <a:p>
              <a:r>
                <a:rPr lang="en-US" sz="2000" dirty="0"/>
                <a:t>80% of locations between </a:t>
              </a:r>
              <a:r>
                <a:rPr lang="en-US" sz="2000" b="1" dirty="0"/>
                <a:t>-15% and +29%</a:t>
              </a:r>
            </a:p>
          </p:txBody>
        </p:sp>
      </p:grpSp>
      <p:pic>
        <p:nvPicPr>
          <p:cNvPr id="3" name="Picture 2">
            <a:extLst>
              <a:ext uri="{FF2B5EF4-FFF2-40B4-BE49-F238E27FC236}">
                <a16:creationId xmlns:a16="http://schemas.microsoft.com/office/drawing/2014/main" id="{8341E746-5415-9E53-7941-C873D2D061DE}"/>
              </a:ext>
            </a:extLst>
          </p:cNvPr>
          <p:cNvPicPr>
            <a:picLocks noChangeAspect="1"/>
          </p:cNvPicPr>
          <p:nvPr/>
        </p:nvPicPr>
        <p:blipFill>
          <a:blip r:embed="rId4"/>
          <a:stretch>
            <a:fillRect/>
          </a:stretch>
        </p:blipFill>
        <p:spPr>
          <a:xfrm>
            <a:off x="10917298" y="4756617"/>
            <a:ext cx="975360" cy="935736"/>
          </a:xfrm>
          <a:prstGeom prst="rect">
            <a:avLst/>
          </a:prstGeom>
        </p:spPr>
      </p:pic>
      <p:pic>
        <p:nvPicPr>
          <p:cNvPr id="5" name="Picture 4">
            <a:extLst>
              <a:ext uri="{FF2B5EF4-FFF2-40B4-BE49-F238E27FC236}">
                <a16:creationId xmlns:a16="http://schemas.microsoft.com/office/drawing/2014/main" id="{DE34D8AC-D771-5603-BF0D-C816EE032E88}"/>
              </a:ext>
            </a:extLst>
          </p:cNvPr>
          <p:cNvPicPr>
            <a:picLocks noChangeAspect="1"/>
          </p:cNvPicPr>
          <p:nvPr/>
        </p:nvPicPr>
        <p:blipFill>
          <a:blip r:embed="rId5"/>
          <a:stretch>
            <a:fillRect/>
          </a:stretch>
        </p:blipFill>
        <p:spPr>
          <a:xfrm>
            <a:off x="33778" y="4614885"/>
            <a:ext cx="1219200" cy="1219200"/>
          </a:xfrm>
          <a:prstGeom prst="rect">
            <a:avLst/>
          </a:prstGeom>
        </p:spPr>
      </p:pic>
    </p:spTree>
    <p:extLst>
      <p:ext uri="{BB962C8B-B14F-4D97-AF65-F5344CB8AC3E}">
        <p14:creationId xmlns:p14="http://schemas.microsoft.com/office/powerpoint/2010/main" val="14830355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PPT_UNC_V5.23_wide-16x9.potx" id="{83130911-C7AB-48B9-8C29-C9D32ACF0083}" vid="{243C0807-7D1A-4674-975A-BB624B1044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25ad9919-f0e0-487b-8f52-43d473122cfe">HR3XNR2C5VZH-447583921-74</_dlc_DocId>
    <_dlc_DocIdUrl xmlns="25ad9919-f0e0-487b-8f52-43d473122cfe">
      <Url>https://doellnl.sharepoint.com/sites/projects/tidwebteam/_layouts/15/DocIdRedir.aspx?ID=HR3XNR2C5VZH-447583921-74</Url>
      <Description>HR3XNR2C5VZH-447583921-74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E1EC974603AE042831710773229F9AA" ma:contentTypeVersion="11" ma:contentTypeDescription="Create a new document." ma:contentTypeScope="" ma:versionID="4a72a15672438bf624091b66f8c6ea7d">
  <xsd:schema xmlns:xsd="http://www.w3.org/2001/XMLSchema" xmlns:xs="http://www.w3.org/2001/XMLSchema" xmlns:p="http://schemas.microsoft.com/office/2006/metadata/properties" xmlns:ns2="25ad9919-f0e0-487b-8f52-43d473122cfe" xmlns:ns3="d8cf642f-ef23-44d3-9ecc-868cfc1706e1" targetNamespace="http://schemas.microsoft.com/office/2006/metadata/properties" ma:root="true" ma:fieldsID="97451f6a2f6c1f61c7ca6862a77e194a" ns2:_="" ns3:_="">
    <xsd:import namespace="25ad9919-f0e0-487b-8f52-43d473122cfe"/>
    <xsd:import namespace="d8cf642f-ef23-44d3-9ecc-868cfc1706e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2:SharedWithUsers" minOccurs="0"/>
                <xsd:element ref="ns2:SharedWithDetail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d9919-f0e0-487b-8f52-43d473122c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cf642f-ef23-44d3-9ecc-868cfc1706e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145BE8-6CDC-4728-B357-E29891223D8C}">
  <ds:schemaRefs>
    <ds:schemaRef ds:uri="http://schemas.microsoft.com/sharepoint/events"/>
  </ds:schemaRefs>
</ds:datastoreItem>
</file>

<file path=customXml/itemProps2.xml><?xml version="1.0" encoding="utf-8"?>
<ds:datastoreItem xmlns:ds="http://schemas.openxmlformats.org/officeDocument/2006/customXml" ds:itemID="{44B00EBF-E6EB-4FBA-83B2-9385B31FFB49}">
  <ds:schemaRefs>
    <ds:schemaRef ds:uri="http://schemas.microsoft.com/sharepoint/v3/contenttype/forms"/>
  </ds:schemaRefs>
</ds:datastoreItem>
</file>

<file path=customXml/itemProps3.xml><?xml version="1.0" encoding="utf-8"?>
<ds:datastoreItem xmlns:ds="http://schemas.openxmlformats.org/officeDocument/2006/customXml" ds:itemID="{14238AED-5D62-4F0C-AFB7-4A41EAFF4EC2}">
  <ds:schemaRefs>
    <ds:schemaRef ds:uri="http://schemas.microsoft.com/office/2006/metadata/properties"/>
    <ds:schemaRef ds:uri="http://schemas.microsoft.com/office/infopath/2007/PartnerControls"/>
    <ds:schemaRef ds:uri="25ad9919-f0e0-487b-8f52-43d473122cfe"/>
  </ds:schemaRefs>
</ds:datastoreItem>
</file>

<file path=customXml/itemProps4.xml><?xml version="1.0" encoding="utf-8"?>
<ds:datastoreItem xmlns:ds="http://schemas.openxmlformats.org/officeDocument/2006/customXml" ds:itemID="{3F9DC69A-EAF2-4118-A68D-9E9FCBA064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ad9919-f0e0-487b-8f52-43d473122cfe"/>
    <ds:schemaRef ds:uri="d8cf642f-ef23-44d3-9ecc-868cfc1706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2015_PPT_UNC_V7</Template>
  <TotalTime>142</TotalTime>
  <Words>852</Words>
  <Application>Microsoft Macintosh PowerPoint</Application>
  <PresentationFormat>Widescreen</PresentationFormat>
  <Paragraphs>106</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Lucida Grande</vt:lpstr>
      <vt:lpstr>Lucida Handwriting</vt:lpstr>
      <vt:lpstr>Open Sans</vt:lpstr>
      <vt:lpstr>Wingdings</vt:lpstr>
      <vt:lpstr>Wingdings 2</vt:lpstr>
      <vt:lpstr>2015_PPT_UNC_V7.06 (1)</vt:lpstr>
      <vt:lpstr>Evaluating DOE’s Energy Exascale Earth System Model (E3SM) for renewable wind and solar energy production</vt:lpstr>
      <vt:lpstr>Energy Exascale Earth System Model (E3SM)</vt:lpstr>
      <vt:lpstr>How well can E3SM simulate renewable energy production? Methodology</vt:lpstr>
      <vt:lpstr>EIA site selection - Wind</vt:lpstr>
      <vt:lpstr>EIA site selection – Utility-scale solar</vt:lpstr>
      <vt:lpstr>Capacity factor for wind: E3SM vs EIA (multi-year averages)</vt:lpstr>
      <vt:lpstr>Capacity factor for wind: E3SM vs EIA (cont’d)</vt:lpstr>
      <vt:lpstr>Capacity factor for solar:  E3SM vs EIA (multi-year averages)</vt:lpstr>
      <vt:lpstr>Quantitative comparison</vt:lpstr>
      <vt:lpstr>Seasonal comparison for selected locations - Wind</vt:lpstr>
      <vt:lpstr>Seasonal comparison for selected locations - Solar</vt:lpstr>
      <vt:lpstr>Summary and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Golaz, Chris</dc:creator>
  <cp:lastModifiedBy>Golaz, Chris</cp:lastModifiedBy>
  <cp:revision>18</cp:revision>
  <cp:lastPrinted>2018-03-02T18:21:35Z</cp:lastPrinted>
  <dcterms:created xsi:type="dcterms:W3CDTF">2024-01-27T18:24:58Z</dcterms:created>
  <dcterms:modified xsi:type="dcterms:W3CDTF">2024-01-28T17:58:09Z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0x0101008E1EC974603AE042831710773229F9AA</vt:lpwstr>
  </property>
  <property fmtid="{D5CDD505-2E9C-101B-9397-08002B2CF9AE}" pid="3" name="_dlc_DocIdItemGuid">
    <vt:lpwstr>a389ad51-dc3d-40b7-ab2d-568333e832fe</vt:lpwstr>
  </property>
</Properties>
</file>