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handoutMasterIdLst>
    <p:handoutMasterId r:id="rId17"/>
  </p:handoutMasterIdLst>
  <p:sldIdLst>
    <p:sldId id="399" r:id="rId2"/>
    <p:sldId id="673" r:id="rId3"/>
    <p:sldId id="1061" r:id="rId4"/>
    <p:sldId id="259" r:id="rId5"/>
    <p:sldId id="276" r:id="rId6"/>
    <p:sldId id="260" r:id="rId7"/>
    <p:sldId id="1062" r:id="rId8"/>
    <p:sldId id="1063" r:id="rId9"/>
    <p:sldId id="674" r:id="rId10"/>
    <p:sldId id="675" r:id="rId11"/>
    <p:sldId id="398" r:id="rId12"/>
    <p:sldId id="678" r:id="rId13"/>
    <p:sldId id="1064" r:id="rId14"/>
    <p:sldId id="10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1D9BFF-9F56-7B4B-8B10-057FF9874475}" v="1" dt="2024-03-05T05:10:21.4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24"/>
    <p:restoredTop sz="87677"/>
  </p:normalViewPr>
  <p:slideViewPr>
    <p:cSldViewPr snapToGrid="0" snapToObjects="1">
      <p:cViewPr varScale="1">
        <p:scale>
          <a:sx n="153" d="100"/>
          <a:sy n="153" d="100"/>
        </p:scale>
        <p:origin x="10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g, Qi" userId="3249c3f8-e1b7-4594-b38a-bbe7472bcd60" providerId="ADAL" clId="{871D9BFF-9F56-7B4B-8B10-057FF9874475}"/>
    <pc:docChg chg="modSld">
      <pc:chgData name="Tang, Qi" userId="3249c3f8-e1b7-4594-b38a-bbe7472bcd60" providerId="ADAL" clId="{871D9BFF-9F56-7B4B-8B10-057FF9874475}" dt="2024-03-05T05:10:39.859" v="34" actId="20577"/>
      <pc:docMkLst>
        <pc:docMk/>
      </pc:docMkLst>
      <pc:sldChg chg="addSp modSp mod">
        <pc:chgData name="Tang, Qi" userId="3249c3f8-e1b7-4594-b38a-bbe7472bcd60" providerId="ADAL" clId="{871D9BFF-9F56-7B4B-8B10-057FF9874475}" dt="2024-03-05T05:10:39.859" v="34" actId="20577"/>
        <pc:sldMkLst>
          <pc:docMk/>
          <pc:sldMk cId="1228266849" sldId="1060"/>
        </pc:sldMkLst>
        <pc:spChg chg="add mod">
          <ac:chgData name="Tang, Qi" userId="3249c3f8-e1b7-4594-b38a-bbe7472bcd60" providerId="ADAL" clId="{871D9BFF-9F56-7B4B-8B10-057FF9874475}" dt="2024-03-05T05:10:39.859" v="34" actId="20577"/>
          <ac:spMkLst>
            <pc:docMk/>
            <pc:sldMk cId="1228266849" sldId="1060"/>
            <ac:spMk id="6" creationId="{1333DA8D-DEBE-6407-B139-751AA074239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A8B763-8437-BC4D-AA7E-814CFE3F6C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DB580D-D962-7644-B025-5A92B8565B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D31B13-F076-6A4F-9120-68772A10F658}" type="datetimeFigureOut">
              <a:rPr lang="en-US" smtClean="0"/>
              <a:t>10/12/25</a:t>
            </a:fld>
            <a:endParaRPr lang="en-US"/>
          </a:p>
        </p:txBody>
      </p:sp>
      <p:sp>
        <p:nvSpPr>
          <p:cNvPr id="4" name="Footer Placeholder 3">
            <a:extLst>
              <a:ext uri="{FF2B5EF4-FFF2-40B4-BE49-F238E27FC236}">
                <a16:creationId xmlns:a16="http://schemas.microsoft.com/office/drawing/2014/main" id="{6B071416-ADC6-2448-A6B4-31DCD979F4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4C858A-50BA-BE49-AA5C-9227C905B4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9AA4B3-4A69-6E44-8D91-EC270BBDDCAD}" type="slidenum">
              <a:rPr lang="en-US" smtClean="0"/>
              <a:t>‹#›</a:t>
            </a:fld>
            <a:endParaRPr lang="en-US"/>
          </a:p>
        </p:txBody>
      </p:sp>
    </p:spTree>
    <p:extLst>
      <p:ext uri="{BB962C8B-B14F-4D97-AF65-F5344CB8AC3E}">
        <p14:creationId xmlns:p14="http://schemas.microsoft.com/office/powerpoint/2010/main" val="26360651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364EA0-6669-3442-B6A0-E2C278A1CA41}" type="datetimeFigureOut">
              <a:rPr lang="en-US" smtClean="0"/>
              <a:t>10/12/25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D2B8DA-DE2A-DA47-B250-1D225FCB18CF}" type="slidenum">
              <a:rPr lang="en-US" smtClean="0"/>
              <a:t>‹#›</a:t>
            </a:fld>
            <a:endParaRPr lang="en-US"/>
          </a:p>
        </p:txBody>
      </p:sp>
    </p:spTree>
    <p:extLst>
      <p:ext uri="{BB962C8B-B14F-4D97-AF65-F5344CB8AC3E}">
        <p14:creationId xmlns:p14="http://schemas.microsoft.com/office/powerpoint/2010/main" val="77820054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D2B8DA-DE2A-DA47-B250-1D225FCB18CF}" type="slidenum">
              <a:rPr lang="en-US" smtClean="0"/>
              <a:t>1</a:t>
            </a:fld>
            <a:endParaRPr lang="en-US"/>
          </a:p>
        </p:txBody>
      </p:sp>
    </p:spTree>
    <p:extLst>
      <p:ext uri="{BB962C8B-B14F-4D97-AF65-F5344CB8AC3E}">
        <p14:creationId xmlns:p14="http://schemas.microsoft.com/office/powerpoint/2010/main" val="2752174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B8F80-E75F-F46A-A9D6-C4C06542C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1A0F4-BD5A-8FBB-7138-353AD3708AB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137BF4C-F62A-C4D2-9825-0D5266534FAB}"/>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3D51783-58FA-8C20-3604-87029E92C67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001946-D4E1-BE47-B73A-D6705C1481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007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D45BD-3256-2573-245F-AFEF55DF7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744D4-5A44-FC08-A4B7-A3800059AAE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4D74598-786C-1E5F-3D76-C8699BA448F4}"/>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6D3BB69-68E4-A8D9-3330-3069C51859D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001946-D4E1-BE47-B73A-D6705C1481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78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D2B8DA-DE2A-DA47-B250-1D225FCB18CF}" type="slidenum">
              <a:rPr lang="en-US" smtClean="0"/>
              <a:t>2</a:t>
            </a:fld>
            <a:endParaRPr lang="en-US"/>
          </a:p>
        </p:txBody>
      </p:sp>
    </p:spTree>
    <p:extLst>
      <p:ext uri="{BB962C8B-B14F-4D97-AF65-F5344CB8AC3E}">
        <p14:creationId xmlns:p14="http://schemas.microsoft.com/office/powerpoint/2010/main" val="1095659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53A7F-0FE7-982F-7BCE-F37229B60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3779C-63F1-8C72-DA2F-04C7270250F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11631E7-CD3C-A090-F1D9-CFD28DECD1C2}"/>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0A08A1C-743B-BB1E-BB2D-9C69C9BECC0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001946-D4E1-BE47-B73A-D6705C1481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2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33E7877-070C-944F-955D-D4F7CA746F70}" type="slidenum">
              <a:rPr lang="en-US" smtClean="0"/>
              <a:t>5</a:t>
            </a:fld>
            <a:endParaRPr lang="en-US"/>
          </a:p>
        </p:txBody>
      </p:sp>
    </p:spTree>
    <p:extLst>
      <p:ext uri="{BB962C8B-B14F-4D97-AF65-F5344CB8AC3E}">
        <p14:creationId xmlns:p14="http://schemas.microsoft.com/office/powerpoint/2010/main" val="3797357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E7877-070C-944F-955D-D4F7CA746F70}" type="slidenum">
              <a:rPr lang="en-US" smtClean="0"/>
              <a:t>6</a:t>
            </a:fld>
            <a:endParaRPr lang="en-US"/>
          </a:p>
        </p:txBody>
      </p:sp>
    </p:spTree>
    <p:extLst>
      <p:ext uri="{BB962C8B-B14F-4D97-AF65-F5344CB8AC3E}">
        <p14:creationId xmlns:p14="http://schemas.microsoft.com/office/powerpoint/2010/main" val="90346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A7D10-90B7-89D2-C6B3-95EFA5167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C4DD4-E5EB-3F2F-5098-1D14D91DB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488D3-EFD3-C43B-301A-6258AED4B0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C6C540-DDE7-642C-E856-DA36E12FC96D}"/>
              </a:ext>
            </a:extLst>
          </p:cNvPr>
          <p:cNvSpPr>
            <a:spLocks noGrp="1"/>
          </p:cNvSpPr>
          <p:nvPr>
            <p:ph type="sldNum" sz="quarter" idx="5"/>
          </p:nvPr>
        </p:nvSpPr>
        <p:spPr/>
        <p:txBody>
          <a:bodyPr/>
          <a:lstStyle/>
          <a:p>
            <a:fld id="{133E7877-070C-944F-955D-D4F7CA746F70}" type="slidenum">
              <a:rPr lang="en-US" smtClean="0"/>
              <a:t>7</a:t>
            </a:fld>
            <a:endParaRPr lang="en-US"/>
          </a:p>
        </p:txBody>
      </p:sp>
    </p:spTree>
    <p:extLst>
      <p:ext uri="{BB962C8B-B14F-4D97-AF65-F5344CB8AC3E}">
        <p14:creationId xmlns:p14="http://schemas.microsoft.com/office/powerpoint/2010/main" val="3227642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A749D-5CA3-A933-8E85-2583C454C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1998B-B7D0-F3A4-96D3-9CB2394E2B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C69A1-9D03-C88B-2FF8-FE2B3DB722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EF871A-D0D0-F7F6-8B23-262E106C1CB2}"/>
              </a:ext>
            </a:extLst>
          </p:cNvPr>
          <p:cNvSpPr>
            <a:spLocks noGrp="1"/>
          </p:cNvSpPr>
          <p:nvPr>
            <p:ph type="sldNum" sz="quarter" idx="5"/>
          </p:nvPr>
        </p:nvSpPr>
        <p:spPr/>
        <p:txBody>
          <a:bodyPr/>
          <a:lstStyle/>
          <a:p>
            <a:fld id="{133E7877-070C-944F-955D-D4F7CA746F70}" type="slidenum">
              <a:rPr lang="en-US" smtClean="0"/>
              <a:t>8</a:t>
            </a:fld>
            <a:endParaRPr lang="en-US"/>
          </a:p>
        </p:txBody>
      </p:sp>
    </p:spTree>
    <p:extLst>
      <p:ext uri="{BB962C8B-B14F-4D97-AF65-F5344CB8AC3E}">
        <p14:creationId xmlns:p14="http://schemas.microsoft.com/office/powerpoint/2010/main" val="3305518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E911B-5D6E-73B1-853C-2BF6EC6914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0FDAE-04E2-9BAD-6ACE-3033A8B62EB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C914D11-46E2-82F7-25E9-70773914D4EA}"/>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4C20F7F-9802-500E-CA85-C9FA91FCBC6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001946-D4E1-BE47-B73A-D6705C1481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892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1ADE0-023A-08CD-9C5D-DAEB7500C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E3F12-4F1A-6B07-A34F-9D31B74BF2C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67755C9-F690-9418-B8E5-EE29837707E5}"/>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62FB020-143F-05E2-7B7A-CEFD451703D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001946-D4E1-BE47-B73A-D6705C1481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532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43200"/>
            <a:ext cx="10363200" cy="1371600"/>
          </a:xfrm>
        </p:spPr>
        <p:txBody>
          <a:bodyPr anchor="b" anchorCtr="0"/>
          <a:lstStyle/>
          <a:p>
            <a:r>
              <a:rPr lang="en-US" dirty="0"/>
              <a:t>Click to edit Master title style</a:t>
            </a:r>
          </a:p>
        </p:txBody>
      </p:sp>
      <p:sp>
        <p:nvSpPr>
          <p:cNvPr id="3" name="Subtitle 2"/>
          <p:cNvSpPr>
            <a:spLocks noGrp="1"/>
          </p:cNvSpPr>
          <p:nvPr>
            <p:ph type="subTitle" idx="1"/>
          </p:nvPr>
        </p:nvSpPr>
        <p:spPr>
          <a:xfrm>
            <a:off x="914400" y="4343400"/>
            <a:ext cx="10363200" cy="1752600"/>
          </a:xfrm>
        </p:spPr>
        <p:txBody>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7D80A79-F23A-264A-8BB6-5B3F02FFD81B}" type="datetime1">
              <a:rPr lang="en-US" smtClean="0"/>
              <a:t>10/12/25</a:t>
            </a:fld>
            <a:endParaRPr lang="en-US" dirty="0"/>
          </a:p>
        </p:txBody>
      </p:sp>
      <p:sp>
        <p:nvSpPr>
          <p:cNvPr id="6" name="Slide Number Placeholder 5"/>
          <p:cNvSpPr>
            <a:spLocks noGrp="1"/>
          </p:cNvSpPr>
          <p:nvPr>
            <p:ph type="sldNum" sz="quarter" idx="12"/>
          </p:nvPr>
        </p:nvSpPr>
        <p:spPr>
          <a:xfrm>
            <a:off x="11439938" y="6504907"/>
            <a:ext cx="699041" cy="204005"/>
          </a:xfrm>
        </p:spPr>
        <p:txBody>
          <a:bodyPr/>
          <a:lstStyle>
            <a:lvl1pPr>
              <a:defRPr sz="1200" baseline="0"/>
            </a:lvl1pPr>
          </a:lstStyle>
          <a:p>
            <a:fld id="{06896CD2-FB3A-5340-99F8-A4C5A2774A87}" type="slidenum">
              <a:rPr lang="en-US" smtClean="0"/>
              <a:pPr/>
              <a:t>‹#›</a:t>
            </a:fld>
            <a:endParaRPr lang="en-US" dirty="0"/>
          </a:p>
        </p:txBody>
      </p:sp>
    </p:spTree>
    <p:extLst>
      <p:ext uri="{BB962C8B-B14F-4D97-AF65-F5344CB8AC3E}">
        <p14:creationId xmlns:p14="http://schemas.microsoft.com/office/powerpoint/2010/main" val="346340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85EF316-CAEA-B64A-8BF5-257D99BCE8F6}" type="datetime1">
              <a:rPr lang="en-US" smtClean="0"/>
              <a:t>10/12/25</a:t>
            </a:fld>
            <a:endParaRPr lang="en-US" dirty="0"/>
          </a:p>
        </p:txBody>
      </p:sp>
      <p:sp>
        <p:nvSpPr>
          <p:cNvPr id="8" name="Slide Number Placeholder 5">
            <a:extLst>
              <a:ext uri="{FF2B5EF4-FFF2-40B4-BE49-F238E27FC236}">
                <a16:creationId xmlns:a16="http://schemas.microsoft.com/office/drawing/2014/main" id="{3036760E-7C8A-1F41-97B6-58160053FB27}"/>
              </a:ext>
            </a:extLst>
          </p:cNvPr>
          <p:cNvSpPr>
            <a:spLocks noGrp="1"/>
          </p:cNvSpPr>
          <p:nvPr>
            <p:ph type="sldNum" sz="quarter" idx="12"/>
          </p:nvPr>
        </p:nvSpPr>
        <p:spPr>
          <a:xfrm>
            <a:off x="11439938" y="6504907"/>
            <a:ext cx="699041" cy="204005"/>
          </a:xfrm>
        </p:spPr>
        <p:txBody>
          <a:bodyPr/>
          <a:lstStyle>
            <a:lvl1pPr>
              <a:defRPr sz="1200" baseline="0"/>
            </a:lvl1pPr>
          </a:lstStyle>
          <a:p>
            <a:fld id="{06896CD2-FB3A-5340-99F8-A4C5A2774A87}" type="slidenum">
              <a:rPr lang="en-US" smtClean="0"/>
              <a:pPr/>
              <a:t>‹#›</a:t>
            </a:fld>
            <a:endParaRPr lang="en-US" dirty="0"/>
          </a:p>
        </p:txBody>
      </p:sp>
    </p:spTree>
    <p:extLst>
      <p:ext uri="{BB962C8B-B14F-4D97-AF65-F5344CB8AC3E}">
        <p14:creationId xmlns:p14="http://schemas.microsoft.com/office/powerpoint/2010/main" val="2903611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45920"/>
            <a:ext cx="5181600"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0800" y="1645920"/>
            <a:ext cx="5181600" cy="4114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DF9C92A-58F1-ED49-8009-299A592A409A}" type="datetime1">
              <a:rPr lang="en-US" smtClean="0"/>
              <a:t>10/12/25</a:t>
            </a:fld>
            <a:endParaRPr lang="en-US" dirty="0"/>
          </a:p>
        </p:txBody>
      </p:sp>
      <p:sp>
        <p:nvSpPr>
          <p:cNvPr id="9" name="Slide Number Placeholder 5">
            <a:extLst>
              <a:ext uri="{FF2B5EF4-FFF2-40B4-BE49-F238E27FC236}">
                <a16:creationId xmlns:a16="http://schemas.microsoft.com/office/drawing/2014/main" id="{0CDD1784-9C47-C64A-9D55-9657CEA8F649}"/>
              </a:ext>
            </a:extLst>
          </p:cNvPr>
          <p:cNvSpPr>
            <a:spLocks noGrp="1"/>
          </p:cNvSpPr>
          <p:nvPr>
            <p:ph type="sldNum" sz="quarter" idx="12"/>
          </p:nvPr>
        </p:nvSpPr>
        <p:spPr>
          <a:xfrm>
            <a:off x="11439938" y="6504907"/>
            <a:ext cx="699041" cy="204005"/>
          </a:xfrm>
        </p:spPr>
        <p:txBody>
          <a:bodyPr/>
          <a:lstStyle>
            <a:lvl1pPr>
              <a:defRPr sz="1200" baseline="0"/>
            </a:lvl1pPr>
          </a:lstStyle>
          <a:p>
            <a:fld id="{06896CD2-FB3A-5340-99F8-A4C5A2774A87}" type="slidenum">
              <a:rPr lang="en-US" smtClean="0"/>
              <a:pPr/>
              <a:t>‹#›</a:t>
            </a:fld>
            <a:endParaRPr lang="en-US" dirty="0"/>
          </a:p>
        </p:txBody>
      </p:sp>
    </p:spTree>
    <p:extLst>
      <p:ext uri="{BB962C8B-B14F-4D97-AF65-F5344CB8AC3E}">
        <p14:creationId xmlns:p14="http://schemas.microsoft.com/office/powerpoint/2010/main" val="305319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645920"/>
            <a:ext cx="5181600" cy="4572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331720"/>
            <a:ext cx="5181600" cy="342900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00800" y="1645920"/>
            <a:ext cx="5181600" cy="4572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00800" y="2331720"/>
            <a:ext cx="5181600" cy="342900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46B7CD5-C0D7-564E-9513-BC2D3F406535}" type="datetime1">
              <a:rPr lang="en-US" smtClean="0"/>
              <a:t>10/12/25</a:t>
            </a:fld>
            <a:endParaRPr lang="en-US" dirty="0"/>
          </a:p>
        </p:txBody>
      </p:sp>
      <p:sp>
        <p:nvSpPr>
          <p:cNvPr id="11" name="Slide Number Placeholder 5">
            <a:extLst>
              <a:ext uri="{FF2B5EF4-FFF2-40B4-BE49-F238E27FC236}">
                <a16:creationId xmlns:a16="http://schemas.microsoft.com/office/drawing/2014/main" id="{798A6153-6EAE-934D-9B80-B86774E5B9F7}"/>
              </a:ext>
            </a:extLst>
          </p:cNvPr>
          <p:cNvSpPr>
            <a:spLocks noGrp="1"/>
          </p:cNvSpPr>
          <p:nvPr>
            <p:ph type="sldNum" sz="quarter" idx="12"/>
          </p:nvPr>
        </p:nvSpPr>
        <p:spPr>
          <a:xfrm>
            <a:off x="11439938" y="6504907"/>
            <a:ext cx="699041" cy="204005"/>
          </a:xfrm>
        </p:spPr>
        <p:txBody>
          <a:bodyPr/>
          <a:lstStyle>
            <a:lvl1pPr>
              <a:defRPr sz="1200" baseline="0"/>
            </a:lvl1pPr>
          </a:lstStyle>
          <a:p>
            <a:fld id="{06896CD2-FB3A-5340-99F8-A4C5A2774A87}" type="slidenum">
              <a:rPr lang="en-US" smtClean="0"/>
              <a:pPr/>
              <a:t>‹#›</a:t>
            </a:fld>
            <a:endParaRPr lang="en-US" dirty="0"/>
          </a:p>
        </p:txBody>
      </p:sp>
    </p:spTree>
    <p:extLst>
      <p:ext uri="{BB962C8B-B14F-4D97-AF65-F5344CB8AC3E}">
        <p14:creationId xmlns:p14="http://schemas.microsoft.com/office/powerpoint/2010/main" val="136639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6AB66E5-1803-CB40-93F1-0D3F91635BD9}" type="datetime1">
              <a:rPr lang="en-US" smtClean="0"/>
              <a:t>10/12/25</a:t>
            </a:fld>
            <a:endParaRPr lang="en-US" dirty="0"/>
          </a:p>
        </p:txBody>
      </p:sp>
      <p:sp>
        <p:nvSpPr>
          <p:cNvPr id="7" name="Slide Number Placeholder 5">
            <a:extLst>
              <a:ext uri="{FF2B5EF4-FFF2-40B4-BE49-F238E27FC236}">
                <a16:creationId xmlns:a16="http://schemas.microsoft.com/office/drawing/2014/main" id="{DAF84A8B-1F2F-F34C-8B09-C08717505E5B}"/>
              </a:ext>
            </a:extLst>
          </p:cNvPr>
          <p:cNvSpPr>
            <a:spLocks noGrp="1"/>
          </p:cNvSpPr>
          <p:nvPr>
            <p:ph type="sldNum" sz="quarter" idx="12"/>
          </p:nvPr>
        </p:nvSpPr>
        <p:spPr>
          <a:xfrm>
            <a:off x="11439938" y="6504907"/>
            <a:ext cx="699041" cy="204005"/>
          </a:xfrm>
        </p:spPr>
        <p:txBody>
          <a:bodyPr/>
          <a:lstStyle>
            <a:lvl1pPr>
              <a:defRPr sz="1200" baseline="0"/>
            </a:lvl1pPr>
          </a:lstStyle>
          <a:p>
            <a:fld id="{06896CD2-FB3A-5340-99F8-A4C5A2774A87}" type="slidenum">
              <a:rPr lang="en-US" smtClean="0"/>
              <a:pPr/>
              <a:t>‹#›</a:t>
            </a:fld>
            <a:endParaRPr lang="en-US" dirty="0"/>
          </a:p>
        </p:txBody>
      </p:sp>
    </p:spTree>
    <p:extLst>
      <p:ext uri="{BB962C8B-B14F-4D97-AF65-F5344CB8AC3E}">
        <p14:creationId xmlns:p14="http://schemas.microsoft.com/office/powerpoint/2010/main" val="71839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72398E-9CAD-5741-B27B-98BBABD0E375}" type="datetime1">
              <a:rPr lang="en-US" smtClean="0"/>
              <a:t>10/12/25</a:t>
            </a:fld>
            <a:endParaRPr lang="en-US" dirty="0"/>
          </a:p>
        </p:txBody>
      </p:sp>
      <p:sp>
        <p:nvSpPr>
          <p:cNvPr id="6" name="Slide Number Placeholder 5">
            <a:extLst>
              <a:ext uri="{FF2B5EF4-FFF2-40B4-BE49-F238E27FC236}">
                <a16:creationId xmlns:a16="http://schemas.microsoft.com/office/drawing/2014/main" id="{AE8FCECF-9EB0-F54D-8CB8-EDFDBD2319A5}"/>
              </a:ext>
            </a:extLst>
          </p:cNvPr>
          <p:cNvSpPr>
            <a:spLocks noGrp="1"/>
          </p:cNvSpPr>
          <p:nvPr>
            <p:ph type="sldNum" sz="quarter" idx="12"/>
          </p:nvPr>
        </p:nvSpPr>
        <p:spPr>
          <a:xfrm>
            <a:off x="11439938" y="6504907"/>
            <a:ext cx="699041" cy="204005"/>
          </a:xfrm>
        </p:spPr>
        <p:txBody>
          <a:bodyPr/>
          <a:lstStyle>
            <a:lvl1pPr>
              <a:defRPr sz="1200" baseline="0"/>
            </a:lvl1pPr>
          </a:lstStyle>
          <a:p>
            <a:fld id="{06896CD2-FB3A-5340-99F8-A4C5A2774A87}" type="slidenum">
              <a:rPr lang="en-US" smtClean="0"/>
              <a:pPr/>
              <a:t>‹#›</a:t>
            </a:fld>
            <a:endParaRPr lang="en-US" dirty="0"/>
          </a:p>
        </p:txBody>
      </p:sp>
    </p:spTree>
    <p:extLst>
      <p:ext uri="{BB962C8B-B14F-4D97-AF65-F5344CB8AC3E}">
        <p14:creationId xmlns:p14="http://schemas.microsoft.com/office/powerpoint/2010/main" val="47563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822960"/>
            <a:ext cx="4267200" cy="1828800"/>
          </a:xfrm>
        </p:spPr>
        <p:txBody>
          <a:bodyPr anchor="t" anchorCtr="0"/>
          <a:lstStyle>
            <a:lvl1pPr algn="l">
              <a:defRPr sz="3600" b="1"/>
            </a:lvl1pPr>
          </a:lstStyle>
          <a:p>
            <a:r>
              <a:rPr lang="en-US" dirty="0"/>
              <a:t>Click to edit Master title style</a:t>
            </a:r>
          </a:p>
        </p:txBody>
      </p:sp>
      <p:sp>
        <p:nvSpPr>
          <p:cNvPr id="3" name="Content Placeholder 2"/>
          <p:cNvSpPr>
            <a:spLocks noGrp="1"/>
          </p:cNvSpPr>
          <p:nvPr>
            <p:ph idx="1"/>
          </p:nvPr>
        </p:nvSpPr>
        <p:spPr>
          <a:xfrm>
            <a:off x="5181600" y="822960"/>
            <a:ext cx="6400800" cy="493776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2834640"/>
            <a:ext cx="4267200" cy="29260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42AEC35-533B-C94D-A06A-27F7EA96DE90}" type="datetime1">
              <a:rPr lang="en-US" smtClean="0"/>
              <a:t>10/12/25</a:t>
            </a:fld>
            <a:endParaRPr lang="en-US" dirty="0"/>
          </a:p>
        </p:txBody>
      </p:sp>
      <p:sp>
        <p:nvSpPr>
          <p:cNvPr id="9" name="Slide Number Placeholder 5">
            <a:extLst>
              <a:ext uri="{FF2B5EF4-FFF2-40B4-BE49-F238E27FC236}">
                <a16:creationId xmlns:a16="http://schemas.microsoft.com/office/drawing/2014/main" id="{E0BCA4B4-57BE-744C-A837-45BB39E440E8}"/>
              </a:ext>
            </a:extLst>
          </p:cNvPr>
          <p:cNvSpPr>
            <a:spLocks noGrp="1"/>
          </p:cNvSpPr>
          <p:nvPr>
            <p:ph type="sldNum" sz="quarter" idx="12"/>
          </p:nvPr>
        </p:nvSpPr>
        <p:spPr>
          <a:xfrm>
            <a:off x="11439938" y="6504907"/>
            <a:ext cx="699041" cy="204005"/>
          </a:xfrm>
        </p:spPr>
        <p:txBody>
          <a:bodyPr/>
          <a:lstStyle>
            <a:lvl1pPr>
              <a:defRPr sz="1200" baseline="0"/>
            </a:lvl1pPr>
          </a:lstStyle>
          <a:p>
            <a:fld id="{06896CD2-FB3A-5340-99F8-A4C5A2774A87}" type="slidenum">
              <a:rPr lang="en-US" smtClean="0"/>
              <a:pPr/>
              <a:t>‹#›</a:t>
            </a:fld>
            <a:endParaRPr lang="en-US" dirty="0"/>
          </a:p>
        </p:txBody>
      </p:sp>
    </p:spTree>
    <p:extLst>
      <p:ext uri="{BB962C8B-B14F-4D97-AF65-F5344CB8AC3E}">
        <p14:creationId xmlns:p14="http://schemas.microsoft.com/office/powerpoint/2010/main" val="210935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0"/>
            <a:ext cx="10972800" cy="594360"/>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609600" y="685800"/>
            <a:ext cx="109728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09600" y="5212080"/>
            <a:ext cx="109728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13D52F3-1B3C-5C4E-BECD-302BD6408232}" type="datetime1">
              <a:rPr lang="en-US" smtClean="0"/>
              <a:t>10/12/25</a:t>
            </a:fld>
            <a:endParaRPr lang="en-US" dirty="0"/>
          </a:p>
        </p:txBody>
      </p:sp>
      <p:sp>
        <p:nvSpPr>
          <p:cNvPr id="9" name="Slide Number Placeholder 5">
            <a:extLst>
              <a:ext uri="{FF2B5EF4-FFF2-40B4-BE49-F238E27FC236}">
                <a16:creationId xmlns:a16="http://schemas.microsoft.com/office/drawing/2014/main" id="{96EA00C2-AD34-4C40-ADA6-CA1AB1B57549}"/>
              </a:ext>
            </a:extLst>
          </p:cNvPr>
          <p:cNvSpPr>
            <a:spLocks noGrp="1"/>
          </p:cNvSpPr>
          <p:nvPr>
            <p:ph type="sldNum" sz="quarter" idx="12"/>
          </p:nvPr>
        </p:nvSpPr>
        <p:spPr>
          <a:xfrm>
            <a:off x="11439938" y="6504907"/>
            <a:ext cx="699041" cy="204005"/>
          </a:xfrm>
        </p:spPr>
        <p:txBody>
          <a:bodyPr/>
          <a:lstStyle>
            <a:lvl1pPr>
              <a:defRPr sz="1200" baseline="0"/>
            </a:lvl1pPr>
          </a:lstStyle>
          <a:p>
            <a:fld id="{06896CD2-FB3A-5340-99F8-A4C5A2774A87}" type="slidenum">
              <a:rPr lang="en-US" smtClean="0"/>
              <a:pPr/>
              <a:t>‹#›</a:t>
            </a:fld>
            <a:endParaRPr lang="en-US" dirty="0"/>
          </a:p>
        </p:txBody>
      </p:sp>
    </p:spTree>
    <p:extLst>
      <p:ext uri="{BB962C8B-B14F-4D97-AF65-F5344CB8AC3E}">
        <p14:creationId xmlns:p14="http://schemas.microsoft.com/office/powerpoint/2010/main" val="404907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320"/>
            <a:ext cx="10972800" cy="109728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609600" y="1645920"/>
            <a:ext cx="10972800" cy="41148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181600" y="6357008"/>
            <a:ext cx="1828800" cy="137160"/>
          </a:xfrm>
          <a:prstGeom prst="rect">
            <a:avLst/>
          </a:prstGeom>
        </p:spPr>
        <p:txBody>
          <a:bodyPr vert="horz" lIns="0" tIns="0" rIns="0" bIns="0" rtlCol="0" anchor="t" anchorCtr="0"/>
          <a:lstStyle>
            <a:lvl1pPr algn="ctr">
              <a:defRPr sz="700">
                <a:solidFill>
                  <a:schemeClr val="tx1">
                    <a:tint val="75000"/>
                  </a:schemeClr>
                </a:solidFill>
                <a:latin typeface="Arial"/>
                <a:cs typeface="Arial"/>
              </a:defRPr>
            </a:lvl1pPr>
          </a:lstStyle>
          <a:p>
            <a:fld id="{E184957B-5226-CC45-B9CA-67C0C7FA8815}" type="datetime1">
              <a:rPr lang="en-US" smtClean="0"/>
              <a:t>10/12/25</a:t>
            </a:fld>
            <a:endParaRPr lang="en-US" dirty="0"/>
          </a:p>
        </p:txBody>
      </p:sp>
      <p:sp>
        <p:nvSpPr>
          <p:cNvPr id="6" name="Slide Number Placeholder 5"/>
          <p:cNvSpPr>
            <a:spLocks noGrp="1"/>
          </p:cNvSpPr>
          <p:nvPr>
            <p:ph type="sldNum" sz="quarter" idx="4"/>
          </p:nvPr>
        </p:nvSpPr>
        <p:spPr>
          <a:xfrm>
            <a:off x="5181600" y="6504908"/>
            <a:ext cx="1828800" cy="137160"/>
          </a:xfrm>
          <a:prstGeom prst="rect">
            <a:avLst/>
          </a:prstGeom>
        </p:spPr>
        <p:txBody>
          <a:bodyPr vert="horz" lIns="0" tIns="0" rIns="0" bIns="0" rtlCol="0" anchor="b" anchorCtr="0"/>
          <a:lstStyle>
            <a:lvl1pPr algn="ctr">
              <a:defRPr sz="800">
                <a:solidFill>
                  <a:schemeClr val="tx1">
                    <a:tint val="75000"/>
                  </a:schemeClr>
                </a:solidFill>
                <a:latin typeface="Arial"/>
                <a:cs typeface="Arial"/>
              </a:defRPr>
            </a:lvl1pPr>
          </a:lstStyle>
          <a:p>
            <a:fld id="{06896CD2-FB3A-5340-99F8-A4C5A2774A87}" type="slidenum">
              <a:rPr lang="en-US" smtClean="0"/>
              <a:pPr/>
              <a:t>‹#›</a:t>
            </a:fld>
            <a:endParaRPr lang="en-US" dirty="0"/>
          </a:p>
        </p:txBody>
      </p:sp>
      <p:pic>
        <p:nvPicPr>
          <p:cNvPr id="7" name="Picture 6">
            <a:extLst>
              <a:ext uri="{FF2B5EF4-FFF2-40B4-BE49-F238E27FC236}">
                <a16:creationId xmlns:a16="http://schemas.microsoft.com/office/drawing/2014/main" id="{EC73BB62-E7BD-394F-AF02-0A171ED3ACC6}"/>
              </a:ext>
            </a:extLst>
          </p:cNvPr>
          <p:cNvPicPr>
            <a:picLocks noChangeAspect="1"/>
          </p:cNvPicPr>
          <p:nvPr userDrawn="1"/>
        </p:nvPicPr>
        <p:blipFill rotWithShape="1">
          <a:blip r:embed="rId10">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104293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p:titleStyle>
    <p:body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e3sm.org/" TargetMode="External"/><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11001-7DFB-664C-95D9-43393D24BEAD}"/>
              </a:ext>
            </a:extLst>
          </p:cNvPr>
          <p:cNvSpPr>
            <a:spLocks noGrp="1"/>
          </p:cNvSpPr>
          <p:nvPr>
            <p:ph type="ctrTitle"/>
          </p:nvPr>
        </p:nvSpPr>
        <p:spPr>
          <a:xfrm>
            <a:off x="497738" y="1570066"/>
            <a:ext cx="11013905" cy="1253865"/>
          </a:xfrm>
        </p:spPr>
        <p:txBody>
          <a:bodyPr/>
          <a:lstStyle/>
          <a:p>
            <a:pPr algn="ctr"/>
            <a:br>
              <a:rPr lang="en-US" dirty="0"/>
            </a:br>
            <a:r>
              <a:rPr lang="en-US" dirty="0"/>
              <a:t>Modeling Fire-Driven Pyrocumulonimbus:</a:t>
            </a:r>
            <a:br>
              <a:rPr lang="en-US" dirty="0"/>
            </a:br>
            <a:r>
              <a:rPr lang="en-US" dirty="0"/>
              <a:t>New Uncertainty Quantification Opportunities </a:t>
            </a:r>
          </a:p>
        </p:txBody>
      </p:sp>
      <p:sp>
        <p:nvSpPr>
          <p:cNvPr id="3" name="TextBox 2">
            <a:extLst>
              <a:ext uri="{FF2B5EF4-FFF2-40B4-BE49-F238E27FC236}">
                <a16:creationId xmlns:a16="http://schemas.microsoft.com/office/drawing/2014/main" id="{446E095A-A631-B443-8E86-D0333C559CDB}"/>
              </a:ext>
            </a:extLst>
          </p:cNvPr>
          <p:cNvSpPr txBox="1"/>
          <p:nvPr/>
        </p:nvSpPr>
        <p:spPr>
          <a:xfrm>
            <a:off x="263695" y="6305354"/>
            <a:ext cx="11647713" cy="461665"/>
          </a:xfrm>
          <a:prstGeom prst="rect">
            <a:avLst/>
          </a:prstGeom>
          <a:noFill/>
        </p:spPr>
        <p:txBody>
          <a:bodyPr wrap="square" rtlCol="0">
            <a:spAutoFit/>
          </a:bodyPr>
          <a:lstStyle/>
          <a:p>
            <a:r>
              <a:rPr lang="en-US" sz="1200" dirty="0">
                <a:solidFill>
                  <a:prstClr val="black"/>
                </a:solidFill>
              </a:rPr>
              <a:t>Funded by the U.S. Department of Energy, Office of Science, Office of Biological and Environmental Research.  Performed under the auspices of the U.S. Department of Energy by Lawrence Livermore National Laboratory under Contract DE-AC52-07NA27344. LLNL-PRES-XXXXXX</a:t>
            </a:r>
          </a:p>
        </p:txBody>
      </p:sp>
      <p:sp>
        <p:nvSpPr>
          <p:cNvPr id="6" name="Rectangle 5">
            <a:extLst>
              <a:ext uri="{FF2B5EF4-FFF2-40B4-BE49-F238E27FC236}">
                <a16:creationId xmlns:a16="http://schemas.microsoft.com/office/drawing/2014/main" id="{B13F81BB-4AD6-0544-B7FD-43367455CD13}"/>
              </a:ext>
            </a:extLst>
          </p:cNvPr>
          <p:cNvSpPr/>
          <p:nvPr/>
        </p:nvSpPr>
        <p:spPr>
          <a:xfrm>
            <a:off x="3131820" y="5182132"/>
            <a:ext cx="5250180" cy="707886"/>
          </a:xfrm>
          <a:prstGeom prst="rect">
            <a:avLst/>
          </a:prstGeom>
        </p:spPr>
        <p:txBody>
          <a:bodyPr wrap="square">
            <a:spAutoFit/>
          </a:bodyPr>
          <a:lstStyle/>
          <a:p>
            <a:pPr algn="ctr"/>
            <a:r>
              <a:rPr lang="en-US" sz="2000" dirty="0"/>
              <a:t>SIAM GS25, Baton Rouge, Louisiana</a:t>
            </a:r>
          </a:p>
          <a:p>
            <a:pPr algn="ctr"/>
            <a:r>
              <a:rPr lang="en-US" sz="2000" dirty="0"/>
              <a:t>October 14-17, 2025</a:t>
            </a:r>
          </a:p>
        </p:txBody>
      </p:sp>
      <p:sp>
        <p:nvSpPr>
          <p:cNvPr id="11" name="Slide Number Placeholder 10">
            <a:extLst>
              <a:ext uri="{FF2B5EF4-FFF2-40B4-BE49-F238E27FC236}">
                <a16:creationId xmlns:a16="http://schemas.microsoft.com/office/drawing/2014/main" id="{61732839-294E-0848-81AC-F36A5BB2B676}"/>
              </a:ext>
            </a:extLst>
          </p:cNvPr>
          <p:cNvSpPr>
            <a:spLocks noGrp="1"/>
          </p:cNvSpPr>
          <p:nvPr>
            <p:ph type="sldNum" sz="quarter" idx="12"/>
          </p:nvPr>
        </p:nvSpPr>
        <p:spPr/>
        <p:txBody>
          <a:bodyPr/>
          <a:lstStyle/>
          <a:p>
            <a:fld id="{06896CD2-FB3A-5340-99F8-A4C5A2774A87}" type="slidenum">
              <a:rPr lang="en-US" sz="1200" smtClean="0"/>
              <a:t>1</a:t>
            </a:fld>
            <a:endParaRPr lang="en-US" sz="1200" dirty="0"/>
          </a:p>
        </p:txBody>
      </p:sp>
      <p:sp>
        <p:nvSpPr>
          <p:cNvPr id="5" name="Text Placeholder 2">
            <a:extLst>
              <a:ext uri="{FF2B5EF4-FFF2-40B4-BE49-F238E27FC236}">
                <a16:creationId xmlns:a16="http://schemas.microsoft.com/office/drawing/2014/main" id="{AD6781CD-825B-DC3A-EBEF-97717B65B3C0}"/>
              </a:ext>
            </a:extLst>
          </p:cNvPr>
          <p:cNvSpPr txBox="1">
            <a:spLocks/>
          </p:cNvSpPr>
          <p:nvPr/>
        </p:nvSpPr>
        <p:spPr>
          <a:xfrm>
            <a:off x="1793641" y="3241850"/>
            <a:ext cx="8587819" cy="748396"/>
          </a:xfrm>
          <a:prstGeom prst="rect">
            <a:avLst/>
          </a:prstGeom>
        </p:spPr>
        <p:txBody>
          <a:bodyPr vert="horz" lIns="0" tIns="0" rIns="0" bIns="0" rtlCol="0">
            <a:noAutofit/>
          </a:bodyPr>
          <a:lstStyle>
            <a:lvl1pPr marL="0" indent="0" algn="l" defTabSz="457200" rtl="0" eaLnBrk="1" latinLnBrk="0" hangingPunct="1">
              <a:spcBef>
                <a:spcPct val="20000"/>
              </a:spcBef>
              <a:buClr>
                <a:schemeClr val="accent1">
                  <a:lumMod val="75000"/>
                </a:schemeClr>
              </a:buClr>
              <a:buFont typeface="Arial"/>
              <a:buNone/>
              <a:defRPr sz="2000" kern="1200">
                <a:solidFill>
                  <a:schemeClr val="tx1">
                    <a:tint val="75000"/>
                  </a:schemeClr>
                </a:solidFill>
                <a:latin typeface="Arial"/>
                <a:ea typeface="+mn-ea"/>
                <a:cs typeface="Arial"/>
              </a:defRPr>
            </a:lvl1pPr>
            <a:lvl2pPr marL="457200" indent="0" algn="ctr" defTabSz="457200" rtl="0" eaLnBrk="1" latinLnBrk="0" hangingPunct="1">
              <a:spcBef>
                <a:spcPct val="20000"/>
              </a:spcBef>
              <a:buClr>
                <a:schemeClr val="accent1">
                  <a:lumMod val="75000"/>
                </a:schemeClr>
              </a:buClr>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chemeClr val="accent1">
                  <a:lumMod val="75000"/>
                </a:schemeClr>
              </a:buClr>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chemeClr val="accent1">
                  <a:lumMod val="75000"/>
                </a:schemeClr>
              </a:buClr>
              <a:buFont typeface="Arial"/>
              <a:buNone/>
              <a:defRPr sz="16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chemeClr val="accent1">
                  <a:lumMod val="75000"/>
                </a:schemeClr>
              </a:buClr>
              <a:buFont typeface="Arial"/>
              <a:buNone/>
              <a:defRPr sz="16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lnSpc>
                <a:spcPct val="120000"/>
              </a:lnSpc>
            </a:pPr>
            <a:r>
              <a:rPr lang="en-US" sz="2400" dirty="0">
                <a:solidFill>
                  <a:schemeClr val="tx1"/>
                </a:solidFill>
              </a:rPr>
              <a:t>Qi Tang</a:t>
            </a:r>
            <a:r>
              <a:rPr lang="en-US" sz="2400" baseline="30000" dirty="0">
                <a:solidFill>
                  <a:schemeClr val="tx1"/>
                </a:solidFill>
              </a:rPr>
              <a:t>1</a:t>
            </a:r>
            <a:r>
              <a:rPr lang="en-US" sz="2400" dirty="0">
                <a:solidFill>
                  <a:schemeClr val="tx1"/>
                </a:solidFill>
              </a:rPr>
              <a:t> (tang30@llnl.gov), Zhiheng Wang</a:t>
            </a:r>
            <a:r>
              <a:rPr lang="en-US" sz="2400" baseline="30000" dirty="0">
                <a:solidFill>
                  <a:schemeClr val="tx1"/>
                </a:solidFill>
              </a:rPr>
              <a:t>2</a:t>
            </a:r>
            <a:r>
              <a:rPr lang="en-US" sz="2400" dirty="0">
                <a:solidFill>
                  <a:schemeClr val="tx1"/>
                </a:solidFill>
              </a:rPr>
              <a:t>, Roger Ghanem</a:t>
            </a:r>
            <a:r>
              <a:rPr lang="en-US" sz="2400" baseline="30000" dirty="0">
                <a:solidFill>
                  <a:schemeClr val="tx1"/>
                </a:solidFill>
              </a:rPr>
              <a:t>3</a:t>
            </a:r>
          </a:p>
        </p:txBody>
      </p:sp>
      <p:sp>
        <p:nvSpPr>
          <p:cNvPr id="12" name="Text Placeholder 2">
            <a:extLst>
              <a:ext uri="{FF2B5EF4-FFF2-40B4-BE49-F238E27FC236}">
                <a16:creationId xmlns:a16="http://schemas.microsoft.com/office/drawing/2014/main" id="{DF98DCA2-208D-C062-A009-59DAB0E69C12}"/>
              </a:ext>
            </a:extLst>
          </p:cNvPr>
          <p:cNvSpPr txBox="1">
            <a:spLocks/>
          </p:cNvSpPr>
          <p:nvPr/>
        </p:nvSpPr>
        <p:spPr>
          <a:xfrm>
            <a:off x="1217271" y="4338507"/>
            <a:ext cx="9757457" cy="7456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0000"/>
              </a:lnSpc>
            </a:pPr>
            <a:r>
              <a:rPr lang="en-US" sz="1800" baseline="30000" dirty="0">
                <a:solidFill>
                  <a:schemeClr val="tx1"/>
                </a:solidFill>
              </a:rPr>
              <a:t>1</a:t>
            </a:r>
            <a:r>
              <a:rPr lang="en-US" sz="1800" dirty="0">
                <a:solidFill>
                  <a:schemeClr val="tx1"/>
                </a:solidFill>
              </a:rPr>
              <a:t>Lawrence Livermore National Laboratory, </a:t>
            </a:r>
            <a:r>
              <a:rPr lang="en-US" sz="1800" baseline="30000" dirty="0">
                <a:solidFill>
                  <a:schemeClr val="tx1"/>
                </a:solidFill>
              </a:rPr>
              <a:t>2</a:t>
            </a:r>
            <a:r>
              <a:rPr lang="en-US" sz="1800" dirty="0">
                <a:solidFill>
                  <a:schemeClr val="tx1"/>
                </a:solidFill>
              </a:rPr>
              <a:t>Texas Tech University, </a:t>
            </a:r>
            <a:r>
              <a:rPr lang="en-US" sz="1800" baseline="30000" dirty="0">
                <a:solidFill>
                  <a:schemeClr val="tx1"/>
                </a:solidFill>
              </a:rPr>
              <a:t>3</a:t>
            </a:r>
            <a:r>
              <a:rPr lang="en-US" sz="1800" dirty="0">
                <a:solidFill>
                  <a:schemeClr val="tx1"/>
                </a:solidFill>
              </a:rPr>
              <a:t>University of Southern California</a:t>
            </a:r>
          </a:p>
        </p:txBody>
      </p:sp>
      <p:pic>
        <p:nvPicPr>
          <p:cNvPr id="4" name="Google Shape;44;p4" title="US-DOE-Office-of-Science_Logo_2025.png">
            <a:extLst>
              <a:ext uri="{FF2B5EF4-FFF2-40B4-BE49-F238E27FC236}">
                <a16:creationId xmlns:a16="http://schemas.microsoft.com/office/drawing/2014/main" id="{6E0B34DB-C6D0-7A37-34FE-C347A60D9A30}"/>
              </a:ext>
            </a:extLst>
          </p:cNvPr>
          <p:cNvPicPr preferRelativeResize="0"/>
          <p:nvPr/>
        </p:nvPicPr>
        <p:blipFill>
          <a:blip r:embed="rId3">
            <a:alphaModFix/>
          </a:blip>
          <a:stretch>
            <a:fillRect/>
          </a:stretch>
        </p:blipFill>
        <p:spPr>
          <a:xfrm>
            <a:off x="153774" y="318167"/>
            <a:ext cx="2363930" cy="419000"/>
          </a:xfrm>
          <a:prstGeom prst="rect">
            <a:avLst/>
          </a:prstGeom>
          <a:noFill/>
          <a:ln>
            <a:noFill/>
          </a:ln>
        </p:spPr>
      </p:pic>
      <p:pic>
        <p:nvPicPr>
          <p:cNvPr id="13" name="Picture 12">
            <a:extLst>
              <a:ext uri="{FF2B5EF4-FFF2-40B4-BE49-F238E27FC236}">
                <a16:creationId xmlns:a16="http://schemas.microsoft.com/office/drawing/2014/main" id="{F382380A-75CF-ED55-F30C-456BF4731866}"/>
              </a:ext>
            </a:extLst>
          </p:cNvPr>
          <p:cNvPicPr>
            <a:picLocks noChangeAspect="1"/>
          </p:cNvPicPr>
          <p:nvPr/>
        </p:nvPicPr>
        <p:blipFill>
          <a:blip r:embed="rId4">
            <a:extLst>
              <a:ext uri="{28A0092B-C50C-407E-A947-70E740481C1C}">
                <a14:useLocalDpi xmlns:a14="http://schemas.microsoft.com/office/drawing/2010/main" val="0"/>
              </a:ext>
            </a:extLst>
          </a:blip>
          <a:srcRect l="4994" t="11610" r="5288" b="21429"/>
          <a:stretch/>
        </p:blipFill>
        <p:spPr>
          <a:xfrm>
            <a:off x="4420854" y="332116"/>
            <a:ext cx="2026896" cy="413776"/>
          </a:xfrm>
          <a:prstGeom prst="rect">
            <a:avLst/>
          </a:prstGeom>
        </p:spPr>
      </p:pic>
      <p:pic>
        <p:nvPicPr>
          <p:cNvPr id="14" name="Graphic 13">
            <a:hlinkClick r:id="rId5"/>
            <a:extLst>
              <a:ext uri="{FF2B5EF4-FFF2-40B4-BE49-F238E27FC236}">
                <a16:creationId xmlns:a16="http://schemas.microsoft.com/office/drawing/2014/main" id="{9291D07D-C0B6-7401-BD4F-2FFD54312B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70260" y="191655"/>
            <a:ext cx="1274647" cy="764788"/>
          </a:xfrm>
          <a:prstGeom prst="rect">
            <a:avLst/>
          </a:prstGeom>
          <a:effectLst>
            <a:glow rad="144933">
              <a:schemeClr val="bg1"/>
            </a:glow>
          </a:effectLst>
        </p:spPr>
      </p:pic>
      <p:pic>
        <p:nvPicPr>
          <p:cNvPr id="15" name="Picture 2">
            <a:extLst>
              <a:ext uri="{FF2B5EF4-FFF2-40B4-BE49-F238E27FC236}">
                <a16:creationId xmlns:a16="http://schemas.microsoft.com/office/drawing/2014/main" id="{48606BBE-6E05-A61A-6FB0-99765559AD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519" y="200275"/>
            <a:ext cx="1062301" cy="545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C Logo">
            <a:extLst>
              <a:ext uri="{FF2B5EF4-FFF2-40B4-BE49-F238E27FC236}">
                <a16:creationId xmlns:a16="http://schemas.microsoft.com/office/drawing/2014/main" id="{E182FA99-51F1-61C3-45C0-23128F2A01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6353" y="191655"/>
            <a:ext cx="1274647" cy="7174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sual Identity | The Texas Tech Brand | TTU">
            <a:extLst>
              <a:ext uri="{FF2B5EF4-FFF2-40B4-BE49-F238E27FC236}">
                <a16:creationId xmlns:a16="http://schemas.microsoft.com/office/drawing/2014/main" id="{E4242C3C-8986-7A11-DE35-A7858F2D82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91168" y="252356"/>
            <a:ext cx="2178749" cy="5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444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81D42-B875-8D09-632E-89C44A643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A4D077-5DC6-396E-535F-100822481C61}"/>
              </a:ext>
            </a:extLst>
          </p:cNvPr>
          <p:cNvSpPr>
            <a:spLocks noGrp="1"/>
          </p:cNvSpPr>
          <p:nvPr>
            <p:ph type="title"/>
          </p:nvPr>
        </p:nvSpPr>
        <p:spPr>
          <a:xfrm>
            <a:off x="515580" y="315430"/>
            <a:ext cx="7618604" cy="454896"/>
          </a:xfrm>
        </p:spPr>
        <p:txBody>
          <a:bodyPr/>
          <a:lstStyle/>
          <a:p>
            <a:r>
              <a:rPr lang="en-US" sz="3200" dirty="0">
                <a:latin typeface="Arial" panose="020B0604020202020204" pitchFamily="34" charset="0"/>
                <a:cs typeface="Arial" panose="020B0604020202020204" pitchFamily="34" charset="0"/>
              </a:rPr>
              <a:t>California (CA) RRM (3-&gt;100 km)</a:t>
            </a:r>
          </a:p>
        </p:txBody>
      </p:sp>
      <p:sp>
        <p:nvSpPr>
          <p:cNvPr id="6" name="Slide Number Placeholder 5">
            <a:extLst>
              <a:ext uri="{FF2B5EF4-FFF2-40B4-BE49-F238E27FC236}">
                <a16:creationId xmlns:a16="http://schemas.microsoft.com/office/drawing/2014/main" id="{8AB54BDF-9E14-EC2F-94EA-878262AEB44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896CD2-FB3A-5340-99F8-A4C5A2774A87}"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3" name="Content Placeholder 2">
            <a:extLst>
              <a:ext uri="{FF2B5EF4-FFF2-40B4-BE49-F238E27FC236}">
                <a16:creationId xmlns:a16="http://schemas.microsoft.com/office/drawing/2014/main" id="{71CEFC0B-6A25-C4CE-7135-178A1630D6DA}"/>
              </a:ext>
            </a:extLst>
          </p:cNvPr>
          <p:cNvSpPr>
            <a:spLocks noGrp="1"/>
          </p:cNvSpPr>
          <p:nvPr>
            <p:ph idx="1"/>
          </p:nvPr>
        </p:nvSpPr>
        <p:spPr>
          <a:xfrm>
            <a:off x="640122" y="4819195"/>
            <a:ext cx="11148604" cy="1504233"/>
          </a:xfrm>
        </p:spPr>
        <p:txBody>
          <a:bodyPr>
            <a:normAutofit/>
          </a:bodyPr>
          <a:lstStyle/>
          <a:p>
            <a:r>
              <a:rPr lang="en-US" dirty="0"/>
              <a:t>CARRM mesh (3-&gt;100 km) for atmosphere and land.</a:t>
            </a:r>
          </a:p>
          <a:p>
            <a:endParaRPr lang="en-US" sz="900" dirty="0"/>
          </a:p>
          <a:p>
            <a:r>
              <a:rPr lang="en-US" dirty="0"/>
              <a:t>Throughput is </a:t>
            </a:r>
            <a:r>
              <a:rPr lang="en-US" dirty="0">
                <a:solidFill>
                  <a:srgbClr val="0070C0"/>
                </a:solidFill>
              </a:rPr>
              <a:t>~1 simulation month per wall-clock day: </a:t>
            </a:r>
            <a:r>
              <a:rPr lang="en-US" dirty="0">
                <a:solidFill>
                  <a:srgbClr val="C00000"/>
                </a:solidFill>
              </a:rPr>
              <a:t>Multi-year &amp; ensemble </a:t>
            </a:r>
            <a:r>
              <a:rPr lang="en-US" dirty="0"/>
              <a:t>runs are affordable.</a:t>
            </a:r>
          </a:p>
        </p:txBody>
      </p:sp>
      <p:pic>
        <p:nvPicPr>
          <p:cNvPr id="4" name="Picture 3">
            <a:extLst>
              <a:ext uri="{FF2B5EF4-FFF2-40B4-BE49-F238E27FC236}">
                <a16:creationId xmlns:a16="http://schemas.microsoft.com/office/drawing/2014/main" id="{C925C375-6700-4D5B-83F6-B1334C4A1F8D}"/>
              </a:ext>
            </a:extLst>
          </p:cNvPr>
          <p:cNvPicPr>
            <a:picLocks noChangeAspect="1"/>
          </p:cNvPicPr>
          <p:nvPr/>
        </p:nvPicPr>
        <p:blipFill rotWithShape="1">
          <a:blip r:embed="rId3"/>
          <a:srcRect l="19955" t="20000" r="20019" b="19911"/>
          <a:stretch/>
        </p:blipFill>
        <p:spPr>
          <a:xfrm>
            <a:off x="640122" y="1105813"/>
            <a:ext cx="3238243" cy="3241647"/>
          </a:xfrm>
          <a:prstGeom prst="rect">
            <a:avLst/>
          </a:prstGeom>
        </p:spPr>
      </p:pic>
      <p:pic>
        <p:nvPicPr>
          <p:cNvPr id="5" name="Picture 4">
            <a:extLst>
              <a:ext uri="{FF2B5EF4-FFF2-40B4-BE49-F238E27FC236}">
                <a16:creationId xmlns:a16="http://schemas.microsoft.com/office/drawing/2014/main" id="{1B89BAF4-C64A-DD61-D4EF-DF2631D3C290}"/>
              </a:ext>
            </a:extLst>
          </p:cNvPr>
          <p:cNvPicPr>
            <a:picLocks noChangeAspect="1"/>
          </p:cNvPicPr>
          <p:nvPr/>
        </p:nvPicPr>
        <p:blipFill rotWithShape="1">
          <a:blip r:embed="rId4"/>
          <a:srcRect l="30717" t="12279" r="30576" b="12500"/>
          <a:stretch/>
        </p:blipFill>
        <p:spPr>
          <a:xfrm>
            <a:off x="4336887" y="1105813"/>
            <a:ext cx="3336121" cy="3241648"/>
          </a:xfrm>
          <a:prstGeom prst="rect">
            <a:avLst/>
          </a:prstGeom>
        </p:spPr>
      </p:pic>
      <p:pic>
        <p:nvPicPr>
          <p:cNvPr id="8" name="Picture 7">
            <a:extLst>
              <a:ext uri="{FF2B5EF4-FFF2-40B4-BE49-F238E27FC236}">
                <a16:creationId xmlns:a16="http://schemas.microsoft.com/office/drawing/2014/main" id="{308EAFAC-3674-7D26-269D-0366C208668E}"/>
              </a:ext>
            </a:extLst>
          </p:cNvPr>
          <p:cNvPicPr>
            <a:picLocks noChangeAspect="1"/>
          </p:cNvPicPr>
          <p:nvPr/>
        </p:nvPicPr>
        <p:blipFill rotWithShape="1">
          <a:blip r:embed="rId5"/>
          <a:srcRect l="68068" t="13842"/>
          <a:stretch/>
        </p:blipFill>
        <p:spPr>
          <a:xfrm>
            <a:off x="8131529" y="1013883"/>
            <a:ext cx="3238243" cy="3561756"/>
          </a:xfrm>
          <a:prstGeom prst="rect">
            <a:avLst/>
          </a:prstGeom>
        </p:spPr>
      </p:pic>
      <p:sp>
        <p:nvSpPr>
          <p:cNvPr id="9" name="TextBox 8">
            <a:extLst>
              <a:ext uri="{FF2B5EF4-FFF2-40B4-BE49-F238E27FC236}">
                <a16:creationId xmlns:a16="http://schemas.microsoft.com/office/drawing/2014/main" id="{232B9E70-C56A-C9DB-E61A-1F9F65E89858}"/>
              </a:ext>
            </a:extLst>
          </p:cNvPr>
          <p:cNvSpPr txBox="1"/>
          <p:nvPr/>
        </p:nvSpPr>
        <p:spPr>
          <a:xfrm>
            <a:off x="8131530" y="908182"/>
            <a:ext cx="2020295" cy="523220"/>
          </a:xfrm>
          <a:prstGeom prst="rect">
            <a:avLst/>
          </a:prstGeom>
          <a:solidFill>
            <a:schemeClr val="bg1"/>
          </a:solidFill>
        </p:spPr>
        <p:txBody>
          <a:bodyPr wrap="square" rtlCol="0">
            <a:spAutoFit/>
          </a:bodyPr>
          <a:lstStyle/>
          <a:p>
            <a:r>
              <a:rPr lang="en-US" sz="2800" b="1" dirty="0">
                <a:solidFill>
                  <a:srgbClr val="C00000"/>
                </a:solidFill>
              </a:rPr>
              <a:t>Topography</a:t>
            </a:r>
          </a:p>
        </p:txBody>
      </p:sp>
      <p:sp>
        <p:nvSpPr>
          <p:cNvPr id="7" name="TextBox 6">
            <a:extLst>
              <a:ext uri="{FF2B5EF4-FFF2-40B4-BE49-F238E27FC236}">
                <a16:creationId xmlns:a16="http://schemas.microsoft.com/office/drawing/2014/main" id="{13CA41B9-C600-491B-446B-1B3BA5932FC6}"/>
              </a:ext>
            </a:extLst>
          </p:cNvPr>
          <p:cNvSpPr txBox="1"/>
          <p:nvPr/>
        </p:nvSpPr>
        <p:spPr>
          <a:xfrm>
            <a:off x="1154736" y="3274125"/>
            <a:ext cx="804694" cy="461665"/>
          </a:xfrm>
          <a:prstGeom prst="rect">
            <a:avLst/>
          </a:prstGeom>
          <a:solidFill>
            <a:schemeClr val="bg1"/>
          </a:solidFill>
          <a:ln>
            <a:noFill/>
          </a:ln>
        </p:spPr>
        <p:txBody>
          <a:bodyPr wrap="square" rtlCol="0">
            <a:spAutoFit/>
          </a:bodyPr>
          <a:lstStyle/>
          <a:p>
            <a:r>
              <a:rPr lang="en-US" sz="2400" b="1" dirty="0">
                <a:solidFill>
                  <a:srgbClr val="C00000"/>
                </a:solidFill>
              </a:rPr>
              <a:t>3 km</a:t>
            </a:r>
          </a:p>
        </p:txBody>
      </p:sp>
      <p:cxnSp>
        <p:nvCxnSpPr>
          <p:cNvPr id="11" name="Straight Arrow Connector 10">
            <a:extLst>
              <a:ext uri="{FF2B5EF4-FFF2-40B4-BE49-F238E27FC236}">
                <a16:creationId xmlns:a16="http://schemas.microsoft.com/office/drawing/2014/main" id="{EEB4AEA8-22BF-2EAF-648C-1E45087D5126}"/>
              </a:ext>
            </a:extLst>
          </p:cNvPr>
          <p:cNvCxnSpPr>
            <a:cxnSpLocks/>
          </p:cNvCxnSpPr>
          <p:nvPr/>
        </p:nvCxnSpPr>
        <p:spPr>
          <a:xfrm flipV="1">
            <a:off x="1843504" y="2794761"/>
            <a:ext cx="415739" cy="459078"/>
          </a:xfrm>
          <a:prstGeom prst="straightConnector1">
            <a:avLst/>
          </a:prstGeom>
          <a:ln w="444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648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061AEA-9F68-3556-176E-59405F7D230F}"/>
              </a:ext>
            </a:extLst>
          </p:cNvPr>
          <p:cNvPicPr>
            <a:picLocks noChangeAspect="1"/>
          </p:cNvPicPr>
          <p:nvPr/>
        </p:nvPicPr>
        <p:blipFill rotWithShape="1">
          <a:blip r:embed="rId2"/>
          <a:srcRect l="71193" t="2682" r="2170" b="58782"/>
          <a:stretch/>
        </p:blipFill>
        <p:spPr>
          <a:xfrm>
            <a:off x="647952" y="940087"/>
            <a:ext cx="2307993" cy="2759925"/>
          </a:xfrm>
          <a:prstGeom prst="rect">
            <a:avLst/>
          </a:prstGeom>
        </p:spPr>
      </p:pic>
      <p:sp>
        <p:nvSpPr>
          <p:cNvPr id="5" name="TextBox 4">
            <a:extLst>
              <a:ext uri="{FF2B5EF4-FFF2-40B4-BE49-F238E27FC236}">
                <a16:creationId xmlns:a16="http://schemas.microsoft.com/office/drawing/2014/main" id="{AA86D51B-622D-3208-7322-18BFC9588D1D}"/>
              </a:ext>
            </a:extLst>
          </p:cNvPr>
          <p:cNvSpPr txBox="1"/>
          <p:nvPr/>
        </p:nvSpPr>
        <p:spPr>
          <a:xfrm>
            <a:off x="1839811" y="1006700"/>
            <a:ext cx="1038024" cy="276999"/>
          </a:xfrm>
          <a:prstGeom prst="rect">
            <a:avLst/>
          </a:prstGeom>
          <a:solidFill>
            <a:schemeClr val="bg1"/>
          </a:solidFill>
        </p:spPr>
        <p:txBody>
          <a:bodyPr wrap="square" rtlCol="0">
            <a:spAutoFit/>
          </a:bodyPr>
          <a:lstStyle/>
          <a:p>
            <a:pPr algn="ctr"/>
            <a:r>
              <a:rPr lang="en-US" sz="1200" dirty="0"/>
              <a:t>(Lareau 2022)</a:t>
            </a:r>
          </a:p>
        </p:txBody>
      </p:sp>
      <p:sp>
        <p:nvSpPr>
          <p:cNvPr id="6" name="TextBox 5">
            <a:extLst>
              <a:ext uri="{FF2B5EF4-FFF2-40B4-BE49-F238E27FC236}">
                <a16:creationId xmlns:a16="http://schemas.microsoft.com/office/drawing/2014/main" id="{A9C5F18A-AF42-E8ED-471B-27C5892F54BA}"/>
              </a:ext>
            </a:extLst>
          </p:cNvPr>
          <p:cNvSpPr txBox="1"/>
          <p:nvPr/>
        </p:nvSpPr>
        <p:spPr>
          <a:xfrm>
            <a:off x="311094" y="288787"/>
            <a:ext cx="4682692" cy="461665"/>
          </a:xfrm>
          <a:prstGeom prst="rect">
            <a:avLst/>
          </a:prstGeom>
          <a:noFill/>
        </p:spPr>
        <p:txBody>
          <a:bodyPr wrap="none" rtlCol="0">
            <a:spAutoFit/>
          </a:bodyPr>
          <a:lstStyle/>
          <a:p>
            <a:r>
              <a:rPr lang="en-US" sz="2400" b="1" dirty="0" err="1">
                <a:solidFill>
                  <a:schemeClr val="accent1">
                    <a:lumMod val="75000"/>
                  </a:schemeClr>
                </a:solidFill>
                <a:latin typeface="Arial"/>
                <a:ea typeface="+mj-ea"/>
                <a:cs typeface="Arial"/>
              </a:rPr>
              <a:t>PyroCb</a:t>
            </a:r>
            <a:r>
              <a:rPr lang="en-US" sz="2400" b="1" dirty="0">
                <a:solidFill>
                  <a:schemeClr val="accent1">
                    <a:lumMod val="75000"/>
                  </a:schemeClr>
                </a:solidFill>
                <a:latin typeface="Arial"/>
                <a:ea typeface="+mj-ea"/>
                <a:cs typeface="Arial"/>
              </a:rPr>
              <a:t> during 2020 Creek Fire</a:t>
            </a:r>
          </a:p>
        </p:txBody>
      </p:sp>
      <p:pic>
        <p:nvPicPr>
          <p:cNvPr id="13" name="Picture 2">
            <a:extLst>
              <a:ext uri="{FF2B5EF4-FFF2-40B4-BE49-F238E27FC236}">
                <a16:creationId xmlns:a16="http://schemas.microsoft.com/office/drawing/2014/main" id="{0111BD75-B0A4-42A2-124A-54EC9479F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77" y="3803887"/>
            <a:ext cx="2505568" cy="26194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1BCFE1C-16F4-0542-3230-AFF1EC197CE4}"/>
              </a:ext>
            </a:extLst>
          </p:cNvPr>
          <p:cNvSpPr txBox="1"/>
          <p:nvPr/>
        </p:nvSpPr>
        <p:spPr>
          <a:xfrm>
            <a:off x="177633" y="6401283"/>
            <a:ext cx="3168618" cy="261610"/>
          </a:xfrm>
          <a:prstGeom prst="rect">
            <a:avLst/>
          </a:prstGeom>
          <a:noFill/>
        </p:spPr>
        <p:txBody>
          <a:bodyPr wrap="square">
            <a:spAutoFit/>
          </a:bodyPr>
          <a:lstStyle/>
          <a:p>
            <a:r>
              <a:rPr lang="en-US" sz="1100" b="0" dirty="0">
                <a:solidFill>
                  <a:srgbClr val="0D405F"/>
                </a:solidFill>
                <a:effectLst/>
                <a:latin typeface="Inter"/>
              </a:rPr>
              <a:t>https://</a:t>
            </a:r>
            <a:r>
              <a:rPr lang="en-US" sz="1100" b="0" dirty="0" err="1">
                <a:solidFill>
                  <a:srgbClr val="0D405F"/>
                </a:solidFill>
                <a:effectLst/>
                <a:latin typeface="Inter"/>
              </a:rPr>
              <a:t>en.wikipedia.org</a:t>
            </a:r>
            <a:r>
              <a:rPr lang="en-US" sz="1100" b="0" dirty="0">
                <a:solidFill>
                  <a:srgbClr val="0D405F"/>
                </a:solidFill>
                <a:effectLst/>
                <a:latin typeface="Inter"/>
              </a:rPr>
              <a:t>/wiki/</a:t>
            </a:r>
            <a:r>
              <a:rPr lang="en-US" sz="1100" b="0" dirty="0" err="1">
                <a:solidFill>
                  <a:srgbClr val="0D405F"/>
                </a:solidFill>
                <a:effectLst/>
                <a:latin typeface="Inter"/>
              </a:rPr>
              <a:t>Creek_Fire</a:t>
            </a:r>
            <a:r>
              <a:rPr lang="en-US" sz="1100" b="0" dirty="0">
                <a:solidFill>
                  <a:srgbClr val="0D405F"/>
                </a:solidFill>
                <a:effectLst/>
                <a:latin typeface="Inter"/>
              </a:rPr>
              <a:t>_(2020)</a:t>
            </a:r>
            <a:endParaRPr lang="en-US" sz="1100" dirty="0"/>
          </a:p>
        </p:txBody>
      </p:sp>
      <p:sp>
        <p:nvSpPr>
          <p:cNvPr id="15" name="TextBox 14">
            <a:extLst>
              <a:ext uri="{FF2B5EF4-FFF2-40B4-BE49-F238E27FC236}">
                <a16:creationId xmlns:a16="http://schemas.microsoft.com/office/drawing/2014/main" id="{8376F1BF-1EE4-D54A-D633-4BB136D36B95}"/>
              </a:ext>
            </a:extLst>
          </p:cNvPr>
          <p:cNvSpPr txBox="1"/>
          <p:nvPr/>
        </p:nvSpPr>
        <p:spPr>
          <a:xfrm>
            <a:off x="5561359" y="334953"/>
            <a:ext cx="6308656" cy="369332"/>
          </a:xfrm>
          <a:prstGeom prst="rect">
            <a:avLst/>
          </a:prstGeom>
          <a:solidFill>
            <a:schemeClr val="bg1"/>
          </a:solidFill>
          <a:ln w="28575">
            <a:solidFill>
              <a:srgbClr val="C00000"/>
            </a:solidFill>
          </a:ln>
        </p:spPr>
        <p:txBody>
          <a:bodyPr wrap="square">
            <a:spAutoFit/>
          </a:bodyPr>
          <a:lstStyle/>
          <a:p>
            <a:r>
              <a:rPr lang="en-US" b="1" i="1">
                <a:solidFill>
                  <a:srgbClr val="C00000"/>
                </a:solidFill>
              </a:rPr>
              <a:t>T</a:t>
            </a:r>
            <a:r>
              <a:rPr lang="en-US" b="1" i="1">
                <a:solidFill>
                  <a:srgbClr val="C00000"/>
                </a:solidFill>
                <a:effectLst/>
              </a:rPr>
              <a:t>he largest single blaze in the history of California (until 2020)! </a:t>
            </a:r>
            <a:endParaRPr lang="en-US" b="1" i="1">
              <a:solidFill>
                <a:srgbClr val="C00000"/>
              </a:solidFill>
            </a:endParaRPr>
          </a:p>
        </p:txBody>
      </p:sp>
      <p:pic>
        <p:nvPicPr>
          <p:cNvPr id="5122" name="Picture 2" descr="Details are in the caption following the image">
            <a:extLst>
              <a:ext uri="{FF2B5EF4-FFF2-40B4-BE49-F238E27FC236}">
                <a16:creationId xmlns:a16="http://schemas.microsoft.com/office/drawing/2014/main" id="{532F4C25-A759-914E-FC8C-6BD1F1BF5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5360" y="1117229"/>
            <a:ext cx="8724655" cy="33944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59C58E-9C97-D0C0-24A2-EF58738C3689}"/>
              </a:ext>
            </a:extLst>
          </p:cNvPr>
          <p:cNvSpPr txBox="1"/>
          <p:nvPr/>
        </p:nvSpPr>
        <p:spPr>
          <a:xfrm>
            <a:off x="10226821" y="4478332"/>
            <a:ext cx="1965179" cy="400110"/>
          </a:xfrm>
          <a:prstGeom prst="rect">
            <a:avLst/>
          </a:prstGeom>
          <a:noFill/>
        </p:spPr>
        <p:txBody>
          <a:bodyPr wrap="square" rtlCol="0">
            <a:spAutoFit/>
          </a:bodyPr>
          <a:lstStyle/>
          <a:p>
            <a:r>
              <a:rPr lang="en-US" sz="2000" dirty="0"/>
              <a:t>Ke et al., 2025</a:t>
            </a:r>
          </a:p>
        </p:txBody>
      </p:sp>
      <p:sp>
        <p:nvSpPr>
          <p:cNvPr id="18" name="Content Placeholder 2">
            <a:extLst>
              <a:ext uri="{FF2B5EF4-FFF2-40B4-BE49-F238E27FC236}">
                <a16:creationId xmlns:a16="http://schemas.microsoft.com/office/drawing/2014/main" id="{9673C921-58C3-2D90-976A-D560F760E132}"/>
              </a:ext>
            </a:extLst>
          </p:cNvPr>
          <p:cNvSpPr>
            <a:spLocks noGrp="1"/>
          </p:cNvSpPr>
          <p:nvPr>
            <p:ph idx="1"/>
          </p:nvPr>
        </p:nvSpPr>
        <p:spPr>
          <a:xfrm>
            <a:off x="3346251" y="5113615"/>
            <a:ext cx="8512934" cy="1182118"/>
          </a:xfrm>
        </p:spPr>
        <p:txBody>
          <a:bodyPr>
            <a:normAutofit fontScale="77500" lnSpcReduction="20000"/>
          </a:bodyPr>
          <a:lstStyle/>
          <a:p>
            <a:r>
              <a:rPr lang="en-US" sz="2800" dirty="0"/>
              <a:t>Successfully reproduces many </a:t>
            </a:r>
            <a:r>
              <a:rPr lang="en-US" sz="2800" dirty="0" err="1"/>
              <a:t>pyroCb</a:t>
            </a:r>
            <a:r>
              <a:rPr lang="en-US" sz="2800" dirty="0"/>
              <a:t> features, including cloud height, spatiotemporal evolution, and convective intensity</a:t>
            </a:r>
          </a:p>
          <a:p>
            <a:r>
              <a:rPr lang="en-US" sz="2800" dirty="0"/>
              <a:t>Reveals vertical transport of ambient near-surface water vapor as a key factor.</a:t>
            </a:r>
          </a:p>
        </p:txBody>
      </p:sp>
    </p:spTree>
    <p:extLst>
      <p:ext uri="{BB962C8B-B14F-4D97-AF65-F5344CB8AC3E}">
        <p14:creationId xmlns:p14="http://schemas.microsoft.com/office/powerpoint/2010/main" val="1527990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6075E-DA5B-28BA-F8E2-A30746F33F6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7259003-50F8-A6DB-9DED-1B3602AA498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896CD2-FB3A-5340-99F8-A4C5A2774A87}"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pic>
        <p:nvPicPr>
          <p:cNvPr id="6146" name="Picture 2" descr="Details are in the caption following the image">
            <a:extLst>
              <a:ext uri="{FF2B5EF4-FFF2-40B4-BE49-F238E27FC236}">
                <a16:creationId xmlns:a16="http://schemas.microsoft.com/office/drawing/2014/main" id="{24326D92-E0F7-D21F-2F2F-0D14E7BBF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901" y="187035"/>
            <a:ext cx="10059245" cy="658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535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EBC83-3977-710E-9B47-51839289F53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F618C67-642C-0AA0-23CF-CA0FA867220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896CD2-FB3A-5340-99F8-A4C5A2774A87}"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pic>
        <p:nvPicPr>
          <p:cNvPr id="21" name="Firesmoke.Creek20.CTRL_vs_cir1week.fire.BURDENBC_Mass_bc">
            <a:hlinkClick r:id="" action="ppaction://media"/>
            <a:extLst>
              <a:ext uri="{FF2B5EF4-FFF2-40B4-BE49-F238E27FC236}">
                <a16:creationId xmlns:a16="http://schemas.microsoft.com/office/drawing/2014/main" id="{F9DC557C-DC08-B4AE-97BD-F47FAA5F63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7454" y="0"/>
            <a:ext cx="6858000" cy="6858000"/>
          </a:xfrm>
          <a:prstGeom prst="rect">
            <a:avLst/>
          </a:prstGeom>
        </p:spPr>
      </p:pic>
      <p:sp>
        <p:nvSpPr>
          <p:cNvPr id="2" name="TextBox 1">
            <a:extLst>
              <a:ext uri="{FF2B5EF4-FFF2-40B4-BE49-F238E27FC236}">
                <a16:creationId xmlns:a16="http://schemas.microsoft.com/office/drawing/2014/main" id="{C7B0A638-8265-D5C9-DAC4-D630338CFD4B}"/>
              </a:ext>
            </a:extLst>
          </p:cNvPr>
          <p:cNvSpPr txBox="1"/>
          <p:nvPr/>
        </p:nvSpPr>
        <p:spPr>
          <a:xfrm>
            <a:off x="9208324" y="6134517"/>
            <a:ext cx="2401786" cy="370390"/>
          </a:xfrm>
          <a:prstGeom prst="rect">
            <a:avLst/>
          </a:prstGeom>
          <a:noFill/>
        </p:spPr>
        <p:txBody>
          <a:bodyPr wrap="square" rtlCol="0">
            <a:spAutoFit/>
          </a:bodyPr>
          <a:lstStyle/>
          <a:p>
            <a:r>
              <a:rPr lang="en-US" i="1" dirty="0"/>
              <a:t>Courtesy of Jishi Zhang</a:t>
            </a:r>
          </a:p>
        </p:txBody>
      </p:sp>
    </p:spTree>
    <p:extLst>
      <p:ext uri="{BB962C8B-B14F-4D97-AF65-F5344CB8AC3E}">
        <p14:creationId xmlns:p14="http://schemas.microsoft.com/office/powerpoint/2010/main" val="20636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repeatCount="indefinite" fill="remove" display="0">
                  <p:stCondLst>
                    <p:cond delay="indefinite"/>
                  </p:stCondLst>
                </p:cTn>
                <p:tgtEl>
                  <p:spTgt spid="2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5B8C-A086-9732-3375-6A31E55BDF2F}"/>
              </a:ext>
            </a:extLst>
          </p:cNvPr>
          <p:cNvSpPr>
            <a:spLocks noGrp="1"/>
          </p:cNvSpPr>
          <p:nvPr>
            <p:ph type="title"/>
          </p:nvPr>
        </p:nvSpPr>
        <p:spPr>
          <a:xfrm>
            <a:off x="612818" y="297185"/>
            <a:ext cx="7888631" cy="575199"/>
          </a:xfrm>
        </p:spPr>
        <p:txBody>
          <a:bodyPr/>
          <a:lstStyle/>
          <a:p>
            <a:pPr defTabSz="457200"/>
            <a:r>
              <a:rPr lang="en-US" sz="3600" b="1" dirty="0">
                <a:solidFill>
                  <a:schemeClr val="accent1">
                    <a:lumMod val="75000"/>
                  </a:schemeClr>
                </a:solidFill>
                <a:latin typeface="Arial"/>
                <a:cs typeface="Arial"/>
              </a:rPr>
              <a:t>Summary</a:t>
            </a:r>
          </a:p>
        </p:txBody>
      </p:sp>
      <p:sp>
        <p:nvSpPr>
          <p:cNvPr id="3" name="Content Placeholder 2">
            <a:extLst>
              <a:ext uri="{FF2B5EF4-FFF2-40B4-BE49-F238E27FC236}">
                <a16:creationId xmlns:a16="http://schemas.microsoft.com/office/drawing/2014/main" id="{4C7175F8-B315-4AF0-DCFD-3A2FCAE9294D}"/>
              </a:ext>
            </a:extLst>
          </p:cNvPr>
          <p:cNvSpPr>
            <a:spLocks noGrp="1"/>
          </p:cNvSpPr>
          <p:nvPr>
            <p:ph idx="1"/>
          </p:nvPr>
        </p:nvSpPr>
        <p:spPr>
          <a:xfrm>
            <a:off x="612818" y="1165860"/>
            <a:ext cx="10972800" cy="4930140"/>
          </a:xfrm>
        </p:spPr>
        <p:txBody>
          <a:bodyPr>
            <a:normAutofit/>
          </a:bodyPr>
          <a:lstStyle/>
          <a:p>
            <a:r>
              <a:rPr lang="en-US" dirty="0"/>
              <a:t>Based on E3SM standard low-resolution (100 km) ensemble simulations:</a:t>
            </a:r>
          </a:p>
          <a:p>
            <a:pPr lvl="1"/>
            <a:r>
              <a:rPr lang="en-US" dirty="0"/>
              <a:t>Random forest regressor identified smoke injection height as the most important factor for the BC2017 simulations to mimic satellite observations.</a:t>
            </a:r>
          </a:p>
          <a:p>
            <a:pPr lvl="1"/>
            <a:r>
              <a:rPr lang="en-US" dirty="0"/>
              <a:t>Probabilistic learning on manifolds shows encouraging results on generating an emulator and calibrating the distribution of inputs given observations of output through conditional update.</a:t>
            </a:r>
          </a:p>
          <a:p>
            <a:r>
              <a:rPr lang="en-US" dirty="0"/>
              <a:t>A new emission-driven multiscale (</a:t>
            </a:r>
            <a:r>
              <a:rPr lang="en-US" dirty="0">
                <a:solidFill>
                  <a:srgbClr val="0070C0"/>
                </a:solidFill>
              </a:rPr>
              <a:t>3-&gt;100 km</a:t>
            </a:r>
            <a:r>
              <a:rPr lang="en-US" dirty="0"/>
              <a:t>) wildfire simulation framework was established.</a:t>
            </a:r>
          </a:p>
          <a:p>
            <a:r>
              <a:rPr lang="en-US" dirty="0"/>
              <a:t>Opens door for future UQ opportunities to study wildfire.</a:t>
            </a:r>
          </a:p>
        </p:txBody>
      </p:sp>
    </p:spTree>
    <p:extLst>
      <p:ext uri="{BB962C8B-B14F-4D97-AF65-F5344CB8AC3E}">
        <p14:creationId xmlns:p14="http://schemas.microsoft.com/office/powerpoint/2010/main" val="911378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DCEB3073-8F1F-7E46-BC53-296096D47B43}"/>
              </a:ext>
            </a:extLst>
          </p:cNvPr>
          <p:cNvSpPr>
            <a:spLocks noGrp="1"/>
          </p:cNvSpPr>
          <p:nvPr>
            <p:ph type="title"/>
          </p:nvPr>
        </p:nvSpPr>
        <p:spPr>
          <a:xfrm>
            <a:off x="314218" y="268514"/>
            <a:ext cx="11858172" cy="457200"/>
          </a:xfrm>
        </p:spPr>
        <p:txBody>
          <a:bodyPr/>
          <a:lstStyle/>
          <a:p>
            <a:r>
              <a:rPr lang="en-US" sz="2800" dirty="0">
                <a:latin typeface="Arial" panose="020B0604020202020204" pitchFamily="34" charset="0"/>
                <a:cs typeface="Arial" panose="020B0604020202020204" pitchFamily="34" charset="0"/>
              </a:rPr>
              <a:t>Wildfire-driven thunderstorms pump smoke into the stratosphere</a:t>
            </a:r>
          </a:p>
        </p:txBody>
      </p:sp>
      <p:pic>
        <p:nvPicPr>
          <p:cNvPr id="2" name="Picture 1">
            <a:extLst>
              <a:ext uri="{FF2B5EF4-FFF2-40B4-BE49-F238E27FC236}">
                <a16:creationId xmlns:a16="http://schemas.microsoft.com/office/drawing/2014/main" id="{472104B6-A717-7F40-BDBE-E6E5A1B475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74975" y="1483972"/>
            <a:ext cx="4734107" cy="3748697"/>
          </a:xfrm>
          <a:prstGeom prst="rect">
            <a:avLst/>
          </a:prstGeom>
        </p:spPr>
      </p:pic>
      <p:sp>
        <p:nvSpPr>
          <p:cNvPr id="3" name="TextBox 2">
            <a:extLst>
              <a:ext uri="{FF2B5EF4-FFF2-40B4-BE49-F238E27FC236}">
                <a16:creationId xmlns:a16="http://schemas.microsoft.com/office/drawing/2014/main" id="{52EF1132-9107-3040-9B3F-A3FDDF98DC47}"/>
              </a:ext>
            </a:extLst>
          </p:cNvPr>
          <p:cNvSpPr txBox="1"/>
          <p:nvPr/>
        </p:nvSpPr>
        <p:spPr>
          <a:xfrm>
            <a:off x="9858513" y="3591619"/>
            <a:ext cx="1720800" cy="307777"/>
          </a:xfrm>
          <a:prstGeom prst="rect">
            <a:avLst/>
          </a:prstGeom>
          <a:noFill/>
        </p:spPr>
        <p:txBody>
          <a:bodyPr wrap="square" rtlCol="0">
            <a:spAutoFit/>
          </a:bodyPr>
          <a:lstStyle/>
          <a:p>
            <a:r>
              <a:rPr lang="en-US" sz="1400" dirty="0"/>
              <a:t>Peterson et al., 2018</a:t>
            </a:r>
          </a:p>
        </p:txBody>
      </p:sp>
      <p:sp>
        <p:nvSpPr>
          <p:cNvPr id="7" name="Rectangle 6">
            <a:extLst>
              <a:ext uri="{FF2B5EF4-FFF2-40B4-BE49-F238E27FC236}">
                <a16:creationId xmlns:a16="http://schemas.microsoft.com/office/drawing/2014/main" id="{F780B8C7-D979-3448-9407-2D4763DBD673}"/>
              </a:ext>
            </a:extLst>
          </p:cNvPr>
          <p:cNvSpPr/>
          <p:nvPr/>
        </p:nvSpPr>
        <p:spPr>
          <a:xfrm>
            <a:off x="1417065" y="970140"/>
            <a:ext cx="3448849" cy="400110"/>
          </a:xfrm>
          <a:prstGeom prst="rect">
            <a:avLst/>
          </a:prstGeom>
        </p:spPr>
        <p:txBody>
          <a:bodyPr wrap="square">
            <a:spAutoFit/>
          </a:bodyPr>
          <a:lstStyle/>
          <a:p>
            <a:r>
              <a:rPr lang="en-US" sz="2000" dirty="0" err="1"/>
              <a:t>Pyrocumulonimbus</a:t>
            </a:r>
            <a:r>
              <a:rPr lang="en-US" sz="2000" dirty="0"/>
              <a:t> (</a:t>
            </a:r>
            <a:r>
              <a:rPr lang="en-US" sz="2000" dirty="0" err="1"/>
              <a:t>PyroCb</a:t>
            </a:r>
            <a:r>
              <a:rPr lang="en-US" sz="2000" dirty="0"/>
              <a:t>)</a:t>
            </a:r>
          </a:p>
        </p:txBody>
      </p:sp>
      <p:pic>
        <p:nvPicPr>
          <p:cNvPr id="5" name="Picture 4">
            <a:extLst>
              <a:ext uri="{FF2B5EF4-FFF2-40B4-BE49-F238E27FC236}">
                <a16:creationId xmlns:a16="http://schemas.microsoft.com/office/drawing/2014/main" id="{02EEEAB3-2A18-9542-821B-9AA7F166EB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400" y="1339472"/>
            <a:ext cx="5027840" cy="3535200"/>
          </a:xfrm>
          <a:prstGeom prst="rect">
            <a:avLst/>
          </a:prstGeom>
        </p:spPr>
      </p:pic>
      <p:sp>
        <p:nvSpPr>
          <p:cNvPr id="10" name="TextBox 9">
            <a:extLst>
              <a:ext uri="{FF2B5EF4-FFF2-40B4-BE49-F238E27FC236}">
                <a16:creationId xmlns:a16="http://schemas.microsoft.com/office/drawing/2014/main" id="{199E5A51-F66C-444F-9279-CA6474B5D747}"/>
              </a:ext>
            </a:extLst>
          </p:cNvPr>
          <p:cNvSpPr txBox="1"/>
          <p:nvPr/>
        </p:nvSpPr>
        <p:spPr>
          <a:xfrm>
            <a:off x="4992909" y="1810979"/>
            <a:ext cx="1874147" cy="461665"/>
          </a:xfrm>
          <a:prstGeom prst="rect">
            <a:avLst/>
          </a:prstGeom>
          <a:solidFill>
            <a:schemeClr val="bg1"/>
          </a:solidFill>
        </p:spPr>
        <p:txBody>
          <a:bodyPr wrap="square" rtlCol="0">
            <a:spAutoFit/>
          </a:bodyPr>
          <a:lstStyle/>
          <a:p>
            <a:r>
              <a:rPr lang="en-US" sz="2400" b="1" dirty="0">
                <a:solidFill>
                  <a:srgbClr val="C00000"/>
                </a:solidFill>
              </a:rPr>
              <a:t>Stratosphere</a:t>
            </a:r>
          </a:p>
        </p:txBody>
      </p:sp>
      <p:sp>
        <p:nvSpPr>
          <p:cNvPr id="11" name="TextBox 10">
            <a:extLst>
              <a:ext uri="{FF2B5EF4-FFF2-40B4-BE49-F238E27FC236}">
                <a16:creationId xmlns:a16="http://schemas.microsoft.com/office/drawing/2014/main" id="{65F85A3B-EA8C-1D4C-941F-B25B236DA029}"/>
              </a:ext>
            </a:extLst>
          </p:cNvPr>
          <p:cNvSpPr txBox="1"/>
          <p:nvPr/>
        </p:nvSpPr>
        <p:spPr>
          <a:xfrm>
            <a:off x="5003142" y="3745508"/>
            <a:ext cx="1800428" cy="461665"/>
          </a:xfrm>
          <a:prstGeom prst="rect">
            <a:avLst/>
          </a:prstGeom>
          <a:solidFill>
            <a:schemeClr val="bg1"/>
          </a:solidFill>
        </p:spPr>
        <p:txBody>
          <a:bodyPr wrap="square" rtlCol="0">
            <a:spAutoFit/>
          </a:bodyPr>
          <a:lstStyle/>
          <a:p>
            <a:r>
              <a:rPr lang="en-US" sz="2400" b="1" dirty="0">
                <a:solidFill>
                  <a:srgbClr val="C00000"/>
                </a:solidFill>
              </a:rPr>
              <a:t>Troposphere</a:t>
            </a:r>
          </a:p>
        </p:txBody>
      </p:sp>
      <p:cxnSp>
        <p:nvCxnSpPr>
          <p:cNvPr id="8" name="Straight Connector 7">
            <a:extLst>
              <a:ext uri="{FF2B5EF4-FFF2-40B4-BE49-F238E27FC236}">
                <a16:creationId xmlns:a16="http://schemas.microsoft.com/office/drawing/2014/main" id="{D80A5308-CD19-4745-B5BE-8D46A94B73FA}"/>
              </a:ext>
            </a:extLst>
          </p:cNvPr>
          <p:cNvCxnSpPr>
            <a:cxnSpLocks/>
          </p:cNvCxnSpPr>
          <p:nvPr/>
        </p:nvCxnSpPr>
        <p:spPr>
          <a:xfrm>
            <a:off x="1572986" y="2450482"/>
            <a:ext cx="4964749" cy="0"/>
          </a:xfrm>
          <a:prstGeom prst="line">
            <a:avLst/>
          </a:prstGeom>
          <a:ln w="50800">
            <a:solidFill>
              <a:srgbClr val="C00000"/>
            </a:solidFill>
          </a:ln>
        </p:spPr>
        <p:style>
          <a:lnRef idx="2">
            <a:schemeClr val="accent1"/>
          </a:lnRef>
          <a:fillRef idx="0">
            <a:schemeClr val="accent1"/>
          </a:fillRef>
          <a:effectRef idx="1">
            <a:schemeClr val="accent1"/>
          </a:effectRef>
          <a:fontRef idx="minor">
            <a:schemeClr val="tx1"/>
          </a:fontRef>
        </p:style>
      </p:cxnSp>
      <p:sp>
        <p:nvSpPr>
          <p:cNvPr id="18" name="Title 1">
            <a:extLst>
              <a:ext uri="{FF2B5EF4-FFF2-40B4-BE49-F238E27FC236}">
                <a16:creationId xmlns:a16="http://schemas.microsoft.com/office/drawing/2014/main" id="{93F9A23C-5105-034C-B1F7-9CBCC3A353C6}"/>
              </a:ext>
            </a:extLst>
          </p:cNvPr>
          <p:cNvSpPr txBox="1">
            <a:spLocks/>
          </p:cNvSpPr>
          <p:nvPr/>
        </p:nvSpPr>
        <p:spPr>
          <a:xfrm>
            <a:off x="210458" y="4873553"/>
            <a:ext cx="11829600" cy="1631519"/>
          </a:xfrm>
          <a:prstGeom prst="rect">
            <a:avLst/>
          </a:prstGeom>
        </p:spPr>
        <p:txBody>
          <a:bodyPr vert="horz" lIns="0" tIns="0" rIns="0" bIns="0" rtlCol="0" anchor="b" anchorCtr="0">
            <a:noAutofit/>
          </a:bodyPr>
          <a:lstStyle>
            <a:lvl1pPr algn="l" defTabSz="457200" rtl="0" eaLnBrk="1" latinLnBrk="0" hangingPunct="1">
              <a:spcBef>
                <a:spcPct val="0"/>
              </a:spcBef>
              <a:buNone/>
              <a:defRPr sz="3600" b="1" kern="1200">
                <a:solidFill>
                  <a:schemeClr val="accent1">
                    <a:lumMod val="75000"/>
                  </a:schemeClr>
                </a:solidFill>
                <a:latin typeface="Arial"/>
                <a:ea typeface="+mj-ea"/>
                <a:cs typeface="Arial"/>
              </a:defRPr>
            </a:lvl1pPr>
          </a:lstStyle>
          <a:p>
            <a:pPr marL="342900" indent="-342900">
              <a:spcBef>
                <a:spcPts val="600"/>
              </a:spcBef>
              <a:buFont typeface="Arial" panose="020B0604020202020204" pitchFamily="34" charset="0"/>
              <a:buChar char="•"/>
            </a:pPr>
            <a:r>
              <a:rPr lang="en-US" sz="2400" b="0" dirty="0">
                <a:solidFill>
                  <a:schemeClr val="tx1"/>
                </a:solidFill>
              </a:rPr>
              <a:t>Fire smoke enters the stratosphere by </a:t>
            </a:r>
            <a:r>
              <a:rPr lang="en-US" sz="2400" dirty="0" err="1">
                <a:solidFill>
                  <a:schemeClr val="tx1"/>
                </a:solidFill>
              </a:rPr>
              <a:t>PyroCb</a:t>
            </a:r>
            <a:r>
              <a:rPr lang="en-US" sz="2400" dirty="0">
                <a:solidFill>
                  <a:schemeClr val="tx1"/>
                </a:solidFill>
              </a:rPr>
              <a:t> convection</a:t>
            </a:r>
            <a:r>
              <a:rPr lang="en-US" sz="2400" b="0" dirty="0">
                <a:solidFill>
                  <a:schemeClr val="tx1"/>
                </a:solidFill>
              </a:rPr>
              <a:t> or </a:t>
            </a:r>
            <a:r>
              <a:rPr lang="en-US" sz="2400" dirty="0">
                <a:solidFill>
                  <a:schemeClr val="tx1"/>
                </a:solidFill>
              </a:rPr>
              <a:t>self-lofting</a:t>
            </a:r>
            <a:endParaRPr lang="en-US" sz="2400" b="0" dirty="0">
              <a:solidFill>
                <a:schemeClr val="tx1"/>
              </a:solidFill>
            </a:endParaRPr>
          </a:p>
          <a:p>
            <a:pPr marL="342900" indent="-342900">
              <a:spcBef>
                <a:spcPts val="600"/>
              </a:spcBef>
              <a:buFont typeface="Arial" panose="020B0604020202020204" pitchFamily="34" charset="0"/>
              <a:buChar char="•"/>
            </a:pPr>
            <a:r>
              <a:rPr lang="en-US" sz="2400" b="0" dirty="0">
                <a:solidFill>
                  <a:schemeClr val="tx1"/>
                </a:solidFill>
              </a:rPr>
              <a:t>Smoke absorbs &amp; reflects sunlight = long-time </a:t>
            </a:r>
            <a:r>
              <a:rPr lang="en-US" sz="2400" dirty="0">
                <a:solidFill>
                  <a:schemeClr val="tx1"/>
                </a:solidFill>
              </a:rPr>
              <a:t>negative radiative forcing (RF)</a:t>
            </a:r>
          </a:p>
          <a:p>
            <a:pPr marL="342900" indent="-342900">
              <a:spcBef>
                <a:spcPts val="600"/>
              </a:spcBef>
              <a:buFont typeface="Arial" panose="020B0604020202020204" pitchFamily="34" charset="0"/>
              <a:buChar char="•"/>
            </a:pPr>
            <a:r>
              <a:rPr lang="en-US" sz="2400" b="0" dirty="0">
                <a:solidFill>
                  <a:schemeClr val="tx1"/>
                </a:solidFill>
              </a:rPr>
              <a:t>Aerosols = heterogeneous chemistry = stratospheric </a:t>
            </a:r>
            <a:r>
              <a:rPr lang="en-US" sz="2400" dirty="0">
                <a:solidFill>
                  <a:schemeClr val="tx1"/>
                </a:solidFill>
              </a:rPr>
              <a:t>O</a:t>
            </a:r>
            <a:r>
              <a:rPr lang="en-US" sz="2400" baseline="-25000" dirty="0">
                <a:solidFill>
                  <a:schemeClr val="tx1"/>
                </a:solidFill>
              </a:rPr>
              <a:t>3</a:t>
            </a:r>
            <a:r>
              <a:rPr lang="en-US" sz="2400" dirty="0">
                <a:solidFill>
                  <a:schemeClr val="tx1"/>
                </a:solidFill>
              </a:rPr>
              <a:t> depletion &amp; UV-B increase</a:t>
            </a:r>
          </a:p>
        </p:txBody>
      </p:sp>
      <p:sp>
        <p:nvSpPr>
          <p:cNvPr id="20" name="Rectangle 19">
            <a:extLst>
              <a:ext uri="{FF2B5EF4-FFF2-40B4-BE49-F238E27FC236}">
                <a16:creationId xmlns:a16="http://schemas.microsoft.com/office/drawing/2014/main" id="{7ED1C663-EA9E-2F43-BD3C-2D7F10C59C45}"/>
              </a:ext>
            </a:extLst>
          </p:cNvPr>
          <p:cNvSpPr/>
          <p:nvPr/>
        </p:nvSpPr>
        <p:spPr>
          <a:xfrm>
            <a:off x="6537735" y="816252"/>
            <a:ext cx="5218836" cy="707886"/>
          </a:xfrm>
          <a:prstGeom prst="rect">
            <a:avLst/>
          </a:prstGeom>
        </p:spPr>
        <p:txBody>
          <a:bodyPr wrap="square">
            <a:spAutoFit/>
          </a:bodyPr>
          <a:lstStyle/>
          <a:p>
            <a:r>
              <a:rPr lang="en-US" sz="2000" dirty="0"/>
              <a:t>Aerosol Mass (</a:t>
            </a:r>
            <a:r>
              <a:rPr lang="en-US" sz="2000" dirty="0" err="1"/>
              <a:t>Tg</a:t>
            </a:r>
            <a:r>
              <a:rPr lang="en-US" sz="2000" dirty="0"/>
              <a:t>) injected into the stratosphere</a:t>
            </a:r>
          </a:p>
          <a:p>
            <a:r>
              <a:rPr lang="en-US" sz="2000" dirty="0"/>
              <a:t>                           from </a:t>
            </a:r>
            <a:r>
              <a:rPr lang="en-US" sz="2000" b="1" dirty="0">
                <a:solidFill>
                  <a:schemeClr val="accent6">
                    <a:lumMod val="50000"/>
                  </a:schemeClr>
                </a:solidFill>
              </a:rPr>
              <a:t>Wildfires</a:t>
            </a:r>
            <a:r>
              <a:rPr lang="en-US" sz="2000" dirty="0"/>
              <a:t> and </a:t>
            </a:r>
            <a:r>
              <a:rPr lang="en-US" sz="2000" b="1" dirty="0">
                <a:solidFill>
                  <a:srgbClr val="C00000"/>
                </a:solidFill>
              </a:rPr>
              <a:t>Volcanoes</a:t>
            </a:r>
          </a:p>
        </p:txBody>
      </p:sp>
      <p:sp>
        <p:nvSpPr>
          <p:cNvPr id="6" name="Slide Number Placeholder 5">
            <a:extLst>
              <a:ext uri="{FF2B5EF4-FFF2-40B4-BE49-F238E27FC236}">
                <a16:creationId xmlns:a16="http://schemas.microsoft.com/office/drawing/2014/main" id="{1CD09E3D-2650-2D41-B956-AF2887459766}"/>
              </a:ext>
            </a:extLst>
          </p:cNvPr>
          <p:cNvSpPr>
            <a:spLocks noGrp="1"/>
          </p:cNvSpPr>
          <p:nvPr>
            <p:ph type="sldNum" sz="quarter" idx="12"/>
          </p:nvPr>
        </p:nvSpPr>
        <p:spPr/>
        <p:txBody>
          <a:bodyPr/>
          <a:lstStyle/>
          <a:p>
            <a:fld id="{06896CD2-FB3A-5340-99F8-A4C5A2774A87}" type="slidenum">
              <a:rPr lang="en-US" smtClean="0"/>
              <a:pPr/>
              <a:t>2</a:t>
            </a:fld>
            <a:endParaRPr lang="en-US" dirty="0"/>
          </a:p>
        </p:txBody>
      </p:sp>
      <p:sp>
        <p:nvSpPr>
          <p:cNvPr id="4" name="Oval 3">
            <a:extLst>
              <a:ext uri="{FF2B5EF4-FFF2-40B4-BE49-F238E27FC236}">
                <a16:creationId xmlns:a16="http://schemas.microsoft.com/office/drawing/2014/main" id="{3EA8FDEB-8D31-A51D-6416-BF5AF400424B}"/>
              </a:ext>
            </a:extLst>
          </p:cNvPr>
          <p:cNvSpPr/>
          <p:nvPr/>
        </p:nvSpPr>
        <p:spPr>
          <a:xfrm>
            <a:off x="9546178" y="2053658"/>
            <a:ext cx="1710046" cy="475013"/>
          </a:xfrm>
          <a:prstGeom prst="ellipse">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5783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20509-02CC-F984-E482-DE62498D9A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F21499-ACB4-BE0C-CA26-17D0CEA9ED2C}"/>
              </a:ext>
            </a:extLst>
          </p:cNvPr>
          <p:cNvSpPr>
            <a:spLocks noGrp="1"/>
          </p:cNvSpPr>
          <p:nvPr>
            <p:ph type="title"/>
          </p:nvPr>
        </p:nvSpPr>
        <p:spPr>
          <a:xfrm>
            <a:off x="579303" y="180342"/>
            <a:ext cx="9056533" cy="454896"/>
          </a:xfrm>
        </p:spPr>
        <p:txBody>
          <a:bodyPr/>
          <a:lstStyle/>
          <a:p>
            <a:r>
              <a:rPr lang="en-US" sz="2800" dirty="0"/>
              <a:t>Pyrocumulonimbus (</a:t>
            </a:r>
            <a:r>
              <a:rPr lang="en-US" sz="2800" dirty="0" err="1"/>
              <a:t>PyroCb</a:t>
            </a:r>
            <a:r>
              <a:rPr lang="en-US" sz="2800" dirty="0"/>
              <a:t>) distribution &amp; intensity</a:t>
            </a:r>
          </a:p>
        </p:txBody>
      </p:sp>
      <p:sp>
        <p:nvSpPr>
          <p:cNvPr id="6" name="Slide Number Placeholder 5">
            <a:extLst>
              <a:ext uri="{FF2B5EF4-FFF2-40B4-BE49-F238E27FC236}">
                <a16:creationId xmlns:a16="http://schemas.microsoft.com/office/drawing/2014/main" id="{592B2677-56C0-8CAD-39DC-60B8DBC6B4B5}"/>
              </a:ext>
            </a:extLst>
          </p:cNvPr>
          <p:cNvSpPr>
            <a:spLocks noGrp="1"/>
          </p:cNvSpPr>
          <p:nvPr>
            <p:ph type="sldNum" sz="quarter" idx="12"/>
          </p:nvPr>
        </p:nvSpPr>
        <p:spPr/>
        <p:txBody>
          <a:bodyPr/>
          <a:lstStyle/>
          <a:p>
            <a:fld id="{06896CD2-FB3A-5340-99F8-A4C5A2774A87}" type="slidenum">
              <a:rPr lang="en-US" smtClean="0"/>
              <a:pPr/>
              <a:t>3</a:t>
            </a:fld>
            <a:endParaRPr lang="en-US" dirty="0"/>
          </a:p>
        </p:txBody>
      </p:sp>
      <p:grpSp>
        <p:nvGrpSpPr>
          <p:cNvPr id="4" name="Group 3">
            <a:extLst>
              <a:ext uri="{FF2B5EF4-FFF2-40B4-BE49-F238E27FC236}">
                <a16:creationId xmlns:a16="http://schemas.microsoft.com/office/drawing/2014/main" id="{C70903CD-00D0-FEF5-04C3-E67C84AD6220}"/>
              </a:ext>
            </a:extLst>
          </p:cNvPr>
          <p:cNvGrpSpPr>
            <a:grpSpLocks noChangeAspect="1"/>
          </p:cNvGrpSpPr>
          <p:nvPr/>
        </p:nvGrpSpPr>
        <p:grpSpPr>
          <a:xfrm>
            <a:off x="1043903" y="906458"/>
            <a:ext cx="6468917" cy="5340927"/>
            <a:chOff x="499630" y="0"/>
            <a:chExt cx="6037263" cy="4772846"/>
          </a:xfrm>
        </p:grpSpPr>
        <p:pic>
          <p:nvPicPr>
            <p:cNvPr id="2050" name="Picture 2" descr="Fig. 3">
              <a:extLst>
                <a:ext uri="{FF2B5EF4-FFF2-40B4-BE49-F238E27FC236}">
                  <a16:creationId xmlns:a16="http://schemas.microsoft.com/office/drawing/2014/main" id="{6AF96DF5-1CCD-D029-3DAC-54F28DCC73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051"/>
            <a:stretch>
              <a:fillRect/>
            </a:stretch>
          </p:blipFill>
          <p:spPr bwMode="auto">
            <a:xfrm>
              <a:off x="499630" y="0"/>
              <a:ext cx="6037263" cy="44542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ig. 3">
              <a:extLst>
                <a:ext uri="{FF2B5EF4-FFF2-40B4-BE49-F238E27FC236}">
                  <a16:creationId xmlns:a16="http://schemas.microsoft.com/office/drawing/2014/main" id="{F5C54526-E9CF-6A74-30D5-F5789EA311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353"/>
            <a:stretch>
              <a:fillRect/>
            </a:stretch>
          </p:blipFill>
          <p:spPr bwMode="auto">
            <a:xfrm>
              <a:off x="499630" y="4454236"/>
              <a:ext cx="6037263" cy="31861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33EC224F-51C3-C938-8D56-5CC6C46B8FA7}"/>
              </a:ext>
            </a:extLst>
          </p:cNvPr>
          <p:cNvSpPr txBox="1"/>
          <p:nvPr/>
        </p:nvSpPr>
        <p:spPr>
          <a:xfrm>
            <a:off x="9961418" y="241283"/>
            <a:ext cx="2230582" cy="369332"/>
          </a:xfrm>
          <a:prstGeom prst="rect">
            <a:avLst/>
          </a:prstGeom>
          <a:noFill/>
        </p:spPr>
        <p:txBody>
          <a:bodyPr wrap="square" rtlCol="0">
            <a:spAutoFit/>
          </a:bodyPr>
          <a:lstStyle/>
          <a:p>
            <a:r>
              <a:rPr lang="en-US" dirty="0"/>
              <a:t>Peterson et al., 2025</a:t>
            </a:r>
          </a:p>
        </p:txBody>
      </p:sp>
      <p:pic>
        <p:nvPicPr>
          <p:cNvPr id="2052" name="Picture 4" descr="Fig. 6">
            <a:extLst>
              <a:ext uri="{FF2B5EF4-FFF2-40B4-BE49-F238E27FC236}">
                <a16:creationId xmlns:a16="http://schemas.microsoft.com/office/drawing/2014/main" id="{90C4F847-CADE-5746-D141-63A62D527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4898" y="906458"/>
            <a:ext cx="2881876" cy="5340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611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F8EFA1-E0A3-A544-A082-05CA6491C04A}"/>
              </a:ext>
            </a:extLst>
          </p:cNvPr>
          <p:cNvPicPr>
            <a:picLocks noChangeAspect="1"/>
          </p:cNvPicPr>
          <p:nvPr/>
        </p:nvPicPr>
        <p:blipFill>
          <a:blip r:embed="rId2"/>
          <a:stretch>
            <a:fillRect/>
          </a:stretch>
        </p:blipFill>
        <p:spPr>
          <a:xfrm>
            <a:off x="206736" y="1087714"/>
            <a:ext cx="6915993" cy="5022828"/>
          </a:xfrm>
          <a:prstGeom prst="rect">
            <a:avLst/>
          </a:prstGeom>
        </p:spPr>
      </p:pic>
      <p:sp>
        <p:nvSpPr>
          <p:cNvPr id="2" name="Title 1">
            <a:extLst>
              <a:ext uri="{FF2B5EF4-FFF2-40B4-BE49-F238E27FC236}">
                <a16:creationId xmlns:a16="http://schemas.microsoft.com/office/drawing/2014/main" id="{65C3F53E-6156-5143-B76C-817F0ADEBF57}"/>
              </a:ext>
            </a:extLst>
          </p:cNvPr>
          <p:cNvSpPr>
            <a:spLocks noGrp="1"/>
          </p:cNvSpPr>
          <p:nvPr>
            <p:ph type="title"/>
          </p:nvPr>
        </p:nvSpPr>
        <p:spPr>
          <a:xfrm>
            <a:off x="609600" y="274320"/>
            <a:ext cx="10972800" cy="584421"/>
          </a:xfrm>
        </p:spPr>
        <p:txBody>
          <a:bodyPr/>
          <a:lstStyle/>
          <a:p>
            <a:r>
              <a:rPr lang="en-US" dirty="0"/>
              <a:t>British Columbia 2017 (BC2017) fire</a:t>
            </a:r>
          </a:p>
        </p:txBody>
      </p:sp>
      <p:pic>
        <p:nvPicPr>
          <p:cNvPr id="3" name="Picture 2">
            <a:extLst>
              <a:ext uri="{FF2B5EF4-FFF2-40B4-BE49-F238E27FC236}">
                <a16:creationId xmlns:a16="http://schemas.microsoft.com/office/drawing/2014/main" id="{0A98219B-6225-514F-93B5-9778AFB9330B}"/>
              </a:ext>
            </a:extLst>
          </p:cNvPr>
          <p:cNvPicPr>
            <a:picLocks noChangeAspect="1"/>
          </p:cNvPicPr>
          <p:nvPr/>
        </p:nvPicPr>
        <p:blipFill>
          <a:blip r:embed="rId3"/>
          <a:stretch>
            <a:fillRect/>
          </a:stretch>
        </p:blipFill>
        <p:spPr>
          <a:xfrm>
            <a:off x="7249948" y="989367"/>
            <a:ext cx="4743664" cy="5821009"/>
          </a:xfrm>
          <a:prstGeom prst="rect">
            <a:avLst/>
          </a:prstGeom>
        </p:spPr>
      </p:pic>
      <p:sp>
        <p:nvSpPr>
          <p:cNvPr id="6" name="TextBox 5">
            <a:extLst>
              <a:ext uri="{FF2B5EF4-FFF2-40B4-BE49-F238E27FC236}">
                <a16:creationId xmlns:a16="http://schemas.microsoft.com/office/drawing/2014/main" id="{67A30F59-148F-D454-369D-168928669070}"/>
              </a:ext>
            </a:extLst>
          </p:cNvPr>
          <p:cNvSpPr txBox="1"/>
          <p:nvPr/>
        </p:nvSpPr>
        <p:spPr>
          <a:xfrm>
            <a:off x="2226182" y="6154849"/>
            <a:ext cx="2230582" cy="369332"/>
          </a:xfrm>
          <a:prstGeom prst="rect">
            <a:avLst/>
          </a:prstGeom>
          <a:noFill/>
        </p:spPr>
        <p:txBody>
          <a:bodyPr wrap="square" rtlCol="0">
            <a:spAutoFit/>
          </a:bodyPr>
          <a:lstStyle/>
          <a:p>
            <a:r>
              <a:rPr lang="en-US" dirty="0"/>
              <a:t>Peterson et al., 2018</a:t>
            </a:r>
          </a:p>
        </p:txBody>
      </p:sp>
    </p:spTree>
    <p:extLst>
      <p:ext uri="{BB962C8B-B14F-4D97-AF65-F5344CB8AC3E}">
        <p14:creationId xmlns:p14="http://schemas.microsoft.com/office/powerpoint/2010/main" val="879790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E4C6-6C7D-4C4B-ABC9-F109D764DEAA}"/>
              </a:ext>
            </a:extLst>
          </p:cNvPr>
          <p:cNvSpPr>
            <a:spLocks noGrp="1"/>
          </p:cNvSpPr>
          <p:nvPr>
            <p:ph type="title"/>
          </p:nvPr>
        </p:nvSpPr>
        <p:spPr/>
        <p:txBody>
          <a:bodyPr/>
          <a:lstStyle/>
          <a:p>
            <a:r>
              <a:rPr lang="en-US" dirty="0"/>
              <a:t>Which parameters are more important?</a:t>
            </a:r>
            <a:br>
              <a:rPr lang="en-US" dirty="0"/>
            </a:br>
            <a:endParaRPr lang="en-US" sz="2000" dirty="0"/>
          </a:p>
        </p:txBody>
      </p:sp>
      <p:pic>
        <p:nvPicPr>
          <p:cNvPr id="6" name="Content Placeholder 5">
            <a:extLst>
              <a:ext uri="{FF2B5EF4-FFF2-40B4-BE49-F238E27FC236}">
                <a16:creationId xmlns:a16="http://schemas.microsoft.com/office/drawing/2014/main" id="{2ACB2FBB-1382-484A-BC27-CFC3528853C1}"/>
              </a:ext>
            </a:extLst>
          </p:cNvPr>
          <p:cNvPicPr>
            <a:picLocks noGrp="1" noChangeAspect="1"/>
          </p:cNvPicPr>
          <p:nvPr>
            <p:ph sz="half" idx="1"/>
          </p:nvPr>
        </p:nvPicPr>
        <p:blipFill>
          <a:blip r:embed="rId3"/>
          <a:stretch>
            <a:fillRect/>
          </a:stretch>
        </p:blipFill>
        <p:spPr>
          <a:xfrm>
            <a:off x="582168" y="1465738"/>
            <a:ext cx="3802796" cy="2341329"/>
          </a:xfrm>
          <a:prstGeom prst="rect">
            <a:avLst/>
          </a:prstGeom>
        </p:spPr>
      </p:pic>
      <p:sp>
        <p:nvSpPr>
          <p:cNvPr id="5" name="Content Placeholder 4">
            <a:extLst>
              <a:ext uri="{FF2B5EF4-FFF2-40B4-BE49-F238E27FC236}">
                <a16:creationId xmlns:a16="http://schemas.microsoft.com/office/drawing/2014/main" id="{5F090232-F39E-7B43-B822-FC6AD490EE92}"/>
              </a:ext>
            </a:extLst>
          </p:cNvPr>
          <p:cNvSpPr>
            <a:spLocks noGrp="1"/>
          </p:cNvSpPr>
          <p:nvPr>
            <p:ph sz="half" idx="2"/>
          </p:nvPr>
        </p:nvSpPr>
        <p:spPr>
          <a:xfrm>
            <a:off x="4897583" y="1465738"/>
            <a:ext cx="6858988" cy="2584555"/>
          </a:xfrm>
        </p:spPr>
        <p:txBody>
          <a:bodyPr/>
          <a:lstStyle/>
          <a:p>
            <a:r>
              <a:rPr lang="en-US" dirty="0">
                <a:solidFill>
                  <a:srgbClr val="C00000"/>
                </a:solidFill>
              </a:rPr>
              <a:t>Lee et al. (2023)</a:t>
            </a:r>
            <a:r>
              <a:rPr lang="en-US" dirty="0"/>
              <a:t> is one of the first applications of uncertainty quantification (UQ) for the BC2017 fire.</a:t>
            </a:r>
          </a:p>
          <a:p>
            <a:r>
              <a:rPr lang="en-US" dirty="0">
                <a:solidFill>
                  <a:srgbClr val="0036F4"/>
                </a:solidFill>
              </a:rPr>
              <a:t>144</a:t>
            </a:r>
            <a:r>
              <a:rPr lang="en-US" dirty="0"/>
              <a:t> low-resolution (100 km) simulations from Energy Exascale Earth System Model (E3SM)</a:t>
            </a:r>
          </a:p>
          <a:p>
            <a:r>
              <a:rPr lang="en-US" dirty="0"/>
              <a:t>Random forest regressor</a:t>
            </a:r>
          </a:p>
        </p:txBody>
      </p:sp>
      <p:sp>
        <p:nvSpPr>
          <p:cNvPr id="4" name="Pentagon 3">
            <a:extLst>
              <a:ext uri="{FF2B5EF4-FFF2-40B4-BE49-F238E27FC236}">
                <a16:creationId xmlns:a16="http://schemas.microsoft.com/office/drawing/2014/main" id="{7D12AF9F-5A83-5C06-C743-5F0FFBEF4506}"/>
              </a:ext>
            </a:extLst>
          </p:cNvPr>
          <p:cNvSpPr/>
          <p:nvPr/>
        </p:nvSpPr>
        <p:spPr>
          <a:xfrm>
            <a:off x="330103" y="4356131"/>
            <a:ext cx="3935003" cy="339047"/>
          </a:xfrm>
          <a:prstGeom prst="homePlate">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U, V and T nudged with ERA-I (50 </a:t>
            </a:r>
            <a:r>
              <a:rPr lang="en-US" dirty="0" err="1"/>
              <a:t>hrs</a:t>
            </a:r>
            <a:r>
              <a:rPr lang="en-US" dirty="0"/>
              <a:t>)</a:t>
            </a:r>
          </a:p>
        </p:txBody>
      </p:sp>
      <p:sp>
        <p:nvSpPr>
          <p:cNvPr id="8" name="TextBox 7">
            <a:extLst>
              <a:ext uri="{FF2B5EF4-FFF2-40B4-BE49-F238E27FC236}">
                <a16:creationId xmlns:a16="http://schemas.microsoft.com/office/drawing/2014/main" id="{000A7BAF-20FC-9370-104C-1D880DFB0AEF}"/>
              </a:ext>
            </a:extLst>
          </p:cNvPr>
          <p:cNvSpPr txBox="1"/>
          <p:nvPr/>
        </p:nvSpPr>
        <p:spPr>
          <a:xfrm>
            <a:off x="3705165" y="4695176"/>
            <a:ext cx="1119883" cy="307777"/>
          </a:xfrm>
          <a:prstGeom prst="rect">
            <a:avLst/>
          </a:prstGeom>
          <a:noFill/>
        </p:spPr>
        <p:txBody>
          <a:bodyPr wrap="square" rtlCol="0">
            <a:spAutoFit/>
          </a:bodyPr>
          <a:lstStyle/>
          <a:p>
            <a:pPr algn="ctr"/>
            <a:r>
              <a:rPr lang="en-US" sz="1400" dirty="0"/>
              <a:t>2017/8/11</a:t>
            </a:r>
          </a:p>
        </p:txBody>
      </p:sp>
      <p:sp>
        <p:nvSpPr>
          <p:cNvPr id="9" name="Pentagon 8">
            <a:extLst>
              <a:ext uri="{FF2B5EF4-FFF2-40B4-BE49-F238E27FC236}">
                <a16:creationId xmlns:a16="http://schemas.microsoft.com/office/drawing/2014/main" id="{E6DFE2F7-E742-B1BE-3DBF-0029732AC659}"/>
              </a:ext>
            </a:extLst>
          </p:cNvPr>
          <p:cNvSpPr/>
          <p:nvPr/>
        </p:nvSpPr>
        <p:spPr>
          <a:xfrm>
            <a:off x="4265105" y="4356130"/>
            <a:ext cx="5996683" cy="339047"/>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Ensemble free run</a:t>
            </a:r>
          </a:p>
        </p:txBody>
      </p:sp>
      <p:sp>
        <p:nvSpPr>
          <p:cNvPr id="10" name="TextBox 9">
            <a:extLst>
              <a:ext uri="{FF2B5EF4-FFF2-40B4-BE49-F238E27FC236}">
                <a16:creationId xmlns:a16="http://schemas.microsoft.com/office/drawing/2014/main" id="{2FD44492-768B-9A4A-58B2-B2E63F25119E}"/>
              </a:ext>
            </a:extLst>
          </p:cNvPr>
          <p:cNvSpPr txBox="1"/>
          <p:nvPr/>
        </p:nvSpPr>
        <p:spPr>
          <a:xfrm flipH="1">
            <a:off x="9535748" y="4693236"/>
            <a:ext cx="1119883" cy="307777"/>
          </a:xfrm>
          <a:prstGeom prst="rect">
            <a:avLst/>
          </a:prstGeom>
          <a:noFill/>
        </p:spPr>
        <p:txBody>
          <a:bodyPr wrap="square" rtlCol="0">
            <a:spAutoFit/>
          </a:bodyPr>
          <a:lstStyle/>
          <a:p>
            <a:pPr algn="ctr"/>
            <a:r>
              <a:rPr lang="en-US" sz="1400" dirty="0"/>
              <a:t>2018/5/31</a:t>
            </a:r>
          </a:p>
        </p:txBody>
      </p:sp>
      <p:sp>
        <p:nvSpPr>
          <p:cNvPr id="11" name="Up Arrow Callout 10">
            <a:extLst>
              <a:ext uri="{FF2B5EF4-FFF2-40B4-BE49-F238E27FC236}">
                <a16:creationId xmlns:a16="http://schemas.microsoft.com/office/drawing/2014/main" id="{9560B611-B841-E569-4762-AEB5927E8400}"/>
              </a:ext>
            </a:extLst>
          </p:cNvPr>
          <p:cNvSpPr/>
          <p:nvPr/>
        </p:nvSpPr>
        <p:spPr>
          <a:xfrm>
            <a:off x="2679461" y="4988351"/>
            <a:ext cx="3102795" cy="1289047"/>
          </a:xfrm>
          <a:prstGeom prst="upArrowCallout">
            <a:avLst>
              <a:gd name="adj1" fmla="val 6522"/>
              <a:gd name="adj2" fmla="val 25000"/>
              <a:gd name="adj3" fmla="val 25000"/>
              <a:gd name="adj4" fmla="val 6497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b="1" dirty="0"/>
              <a:t>Fire plume</a:t>
            </a:r>
          </a:p>
          <a:p>
            <a:pPr algn="ctr"/>
            <a:r>
              <a:rPr lang="en-US" sz="1400" dirty="0"/>
              <a:t>Inject smoke for 5 hours from 19 UTC Aug. 12 to 00 UTC Aug. 13</a:t>
            </a:r>
          </a:p>
        </p:txBody>
      </p:sp>
      <p:sp>
        <p:nvSpPr>
          <p:cNvPr id="12" name="TextBox 11">
            <a:extLst>
              <a:ext uri="{FF2B5EF4-FFF2-40B4-BE49-F238E27FC236}">
                <a16:creationId xmlns:a16="http://schemas.microsoft.com/office/drawing/2014/main" id="{10235301-27FF-DFEB-8BC7-6AE32C648B65}"/>
              </a:ext>
            </a:extLst>
          </p:cNvPr>
          <p:cNvSpPr txBox="1"/>
          <p:nvPr/>
        </p:nvSpPr>
        <p:spPr>
          <a:xfrm>
            <a:off x="-127954" y="4716234"/>
            <a:ext cx="1119883" cy="307777"/>
          </a:xfrm>
          <a:prstGeom prst="rect">
            <a:avLst/>
          </a:prstGeom>
          <a:noFill/>
        </p:spPr>
        <p:txBody>
          <a:bodyPr wrap="square" rtlCol="0">
            <a:spAutoFit/>
          </a:bodyPr>
          <a:lstStyle/>
          <a:p>
            <a:pPr algn="ctr"/>
            <a:r>
              <a:rPr lang="en-US" sz="1400" dirty="0"/>
              <a:t>2017/1/1</a:t>
            </a:r>
          </a:p>
        </p:txBody>
      </p:sp>
      <p:sp>
        <p:nvSpPr>
          <p:cNvPr id="13" name="Content Placeholder 2">
            <a:extLst>
              <a:ext uri="{FF2B5EF4-FFF2-40B4-BE49-F238E27FC236}">
                <a16:creationId xmlns:a16="http://schemas.microsoft.com/office/drawing/2014/main" id="{0D746440-5A04-C257-1E26-913981E18AD1}"/>
              </a:ext>
            </a:extLst>
          </p:cNvPr>
          <p:cNvSpPr txBox="1">
            <a:spLocks/>
          </p:cNvSpPr>
          <p:nvPr/>
        </p:nvSpPr>
        <p:spPr>
          <a:xfrm>
            <a:off x="6319519" y="5057466"/>
            <a:ext cx="5596835" cy="1653596"/>
          </a:xfrm>
          <a:prstGeom prst="rect">
            <a:avLst/>
          </a:prstGeom>
        </p:spPr>
        <p:style>
          <a:lnRef idx="1">
            <a:schemeClr val="accent6"/>
          </a:lnRef>
          <a:fillRef idx="2">
            <a:schemeClr val="accent6"/>
          </a:fillRef>
          <a:effectRef idx="1">
            <a:schemeClr val="accent6"/>
          </a:effectRef>
          <a:fontRef idx="minor">
            <a:schemeClr val="dk1"/>
          </a:fontRef>
        </p:style>
        <p:txBody>
          <a:bodyPr/>
          <a:lstStyle>
            <a:lvl1pPr marL="257175" indent="-257175" algn="l" defTabSz="3429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1pPr>
            <a:lvl2pPr marL="557213" indent="-214313" algn="l" defTabSz="342900" rtl="0" eaLnBrk="1" latinLnBrk="0" hangingPunct="1">
              <a:spcBef>
                <a:spcPct val="20000"/>
              </a:spcBef>
              <a:buClr>
                <a:schemeClr val="accent1">
                  <a:lumMod val="75000"/>
                </a:schemeClr>
              </a:buClr>
              <a:buFont typeface="Arial"/>
              <a:buChar char="–"/>
              <a:defRPr sz="1500" kern="1200">
                <a:solidFill>
                  <a:schemeClr val="tx1"/>
                </a:solidFill>
                <a:latin typeface="Arial"/>
                <a:ea typeface="+mn-ea"/>
                <a:cs typeface="Arial"/>
              </a:defRPr>
            </a:lvl2pPr>
            <a:lvl3pPr marL="857250" indent="-171450" algn="l" defTabSz="342900" rtl="0" eaLnBrk="1" latinLnBrk="0" hangingPunct="1">
              <a:spcBef>
                <a:spcPct val="20000"/>
              </a:spcBef>
              <a:buClr>
                <a:schemeClr val="accent1">
                  <a:lumMod val="75000"/>
                </a:schemeClr>
              </a:buClr>
              <a:buFont typeface="Arial"/>
              <a:buChar char="•"/>
              <a:defRPr sz="1350" kern="1200">
                <a:solidFill>
                  <a:schemeClr val="tx1"/>
                </a:solidFill>
                <a:latin typeface="Arial"/>
                <a:ea typeface="+mn-ea"/>
                <a:cs typeface="Arial"/>
              </a:defRPr>
            </a:lvl3pPr>
            <a:lvl4pPr marL="12001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4pPr>
            <a:lvl5pPr marL="15430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600" dirty="0"/>
              <a:t>An ensemble of </a:t>
            </a:r>
            <a:r>
              <a:rPr lang="en-US" sz="1600" b="1" dirty="0">
                <a:solidFill>
                  <a:srgbClr val="0036F4"/>
                </a:solidFill>
              </a:rPr>
              <a:t>144</a:t>
            </a:r>
            <a:r>
              <a:rPr lang="en-US" sz="1600" dirty="0"/>
              <a:t> runs (4 parameters):</a:t>
            </a:r>
          </a:p>
          <a:p>
            <a:r>
              <a:rPr lang="en-US" sz="1600" dirty="0"/>
              <a:t>Fire smoke amount: 0.2 </a:t>
            </a:r>
            <a:r>
              <a:rPr lang="en-US" sz="1600" dirty="0" err="1"/>
              <a:t>Tg</a:t>
            </a:r>
            <a:r>
              <a:rPr lang="en-US" sz="1600" dirty="0"/>
              <a:t>, 0.3 </a:t>
            </a:r>
            <a:r>
              <a:rPr lang="en-US" sz="1600" dirty="0" err="1"/>
              <a:t>Tg</a:t>
            </a:r>
            <a:r>
              <a:rPr lang="en-US" sz="1600" dirty="0"/>
              <a:t>, and 0.4 </a:t>
            </a:r>
            <a:r>
              <a:rPr lang="en-US" sz="1600" dirty="0" err="1"/>
              <a:t>Tg</a:t>
            </a:r>
            <a:endParaRPr lang="en-US" sz="1600" dirty="0"/>
          </a:p>
          <a:p>
            <a:r>
              <a:rPr lang="en-US" sz="1600" dirty="0"/>
              <a:t>Black carbon (BC) %: 1%, 2%, 3%, and 5%</a:t>
            </a:r>
          </a:p>
          <a:p>
            <a:r>
              <a:rPr lang="en-US" sz="1600" dirty="0"/>
              <a:t>Injection height: 12 km, 12.5 km, 13 km and 13.5 km </a:t>
            </a:r>
          </a:p>
          <a:p>
            <a:r>
              <a:rPr lang="en-US" sz="1600" dirty="0"/>
              <a:t>gamma factor for O</a:t>
            </a:r>
            <a:r>
              <a:rPr lang="en-US" sz="1600" baseline="-25000" dirty="0"/>
              <a:t>3</a:t>
            </a:r>
            <a:r>
              <a:rPr lang="en-US" sz="1600" dirty="0"/>
              <a:t>-POM reaction: 10</a:t>
            </a:r>
            <a:r>
              <a:rPr lang="en-US" sz="1600" baseline="30000" dirty="0"/>
              <a:t>-7</a:t>
            </a:r>
            <a:r>
              <a:rPr lang="en-US" sz="1600" dirty="0"/>
              <a:t>, 10</a:t>
            </a:r>
            <a:r>
              <a:rPr lang="en-US" sz="1600" baseline="30000" dirty="0"/>
              <a:t>-6</a:t>
            </a:r>
            <a:r>
              <a:rPr lang="en-US" sz="1600" dirty="0"/>
              <a:t> and 10</a:t>
            </a:r>
            <a:r>
              <a:rPr lang="en-US" sz="1600" baseline="30000" dirty="0"/>
              <a:t>-5</a:t>
            </a:r>
          </a:p>
          <a:p>
            <a:endParaRPr lang="en-US" sz="1600" dirty="0"/>
          </a:p>
        </p:txBody>
      </p:sp>
    </p:spTree>
    <p:extLst>
      <p:ext uri="{BB962C8B-B14F-4D97-AF65-F5344CB8AC3E}">
        <p14:creationId xmlns:p14="http://schemas.microsoft.com/office/powerpoint/2010/main" val="208218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149F8-BAD1-C741-A215-0A49A5EF6F0E}"/>
              </a:ext>
            </a:extLst>
          </p:cNvPr>
          <p:cNvSpPr>
            <a:spLocks noGrp="1"/>
          </p:cNvSpPr>
          <p:nvPr>
            <p:ph type="title"/>
          </p:nvPr>
        </p:nvSpPr>
        <p:spPr>
          <a:xfrm>
            <a:off x="609600" y="215655"/>
            <a:ext cx="10972800" cy="635330"/>
          </a:xfrm>
        </p:spPr>
        <p:txBody>
          <a:bodyPr/>
          <a:lstStyle/>
          <a:p>
            <a:r>
              <a:rPr lang="en-US" dirty="0"/>
              <a:t>Feature importance </a:t>
            </a:r>
          </a:p>
        </p:txBody>
      </p:sp>
      <p:pic>
        <p:nvPicPr>
          <p:cNvPr id="4" name="image62.png" descr="Chart, bar chart&#10;&#10;Description automatically generated">
            <a:extLst>
              <a:ext uri="{FF2B5EF4-FFF2-40B4-BE49-F238E27FC236}">
                <a16:creationId xmlns:a16="http://schemas.microsoft.com/office/drawing/2014/main" id="{FA860B28-27DC-17D0-FF61-1FB818AE2D58}"/>
              </a:ext>
            </a:extLst>
          </p:cNvPr>
          <p:cNvPicPr>
            <a:picLocks noChangeAspect="1"/>
          </p:cNvPicPr>
          <p:nvPr/>
        </p:nvPicPr>
        <p:blipFill rotWithShape="1">
          <a:blip r:embed="rId3"/>
          <a:srcRect l="3783" t="11154" r="7155" b="5960"/>
          <a:stretch/>
        </p:blipFill>
        <p:spPr>
          <a:xfrm>
            <a:off x="727365" y="1397579"/>
            <a:ext cx="4495800" cy="2742612"/>
          </a:xfrm>
          <a:prstGeom prst="rect">
            <a:avLst/>
          </a:prstGeom>
          <a:ln/>
        </p:spPr>
      </p:pic>
      <p:sp>
        <p:nvSpPr>
          <p:cNvPr id="7" name="TextBox 6">
            <a:extLst>
              <a:ext uri="{FF2B5EF4-FFF2-40B4-BE49-F238E27FC236}">
                <a16:creationId xmlns:a16="http://schemas.microsoft.com/office/drawing/2014/main" id="{2D296197-D359-BA1D-7282-2C0F89865AE5}"/>
              </a:ext>
            </a:extLst>
          </p:cNvPr>
          <p:cNvSpPr txBox="1"/>
          <p:nvPr/>
        </p:nvSpPr>
        <p:spPr>
          <a:xfrm>
            <a:off x="8914900" y="366357"/>
            <a:ext cx="2667500" cy="461665"/>
          </a:xfrm>
          <a:prstGeom prst="rect">
            <a:avLst/>
          </a:prstGeom>
          <a:noFill/>
        </p:spPr>
        <p:txBody>
          <a:bodyPr wrap="square" rtlCol="0">
            <a:spAutoFit/>
          </a:bodyPr>
          <a:lstStyle/>
          <a:p>
            <a:r>
              <a:rPr lang="en-US" sz="2400" dirty="0"/>
              <a:t>Lee et al., 2023</a:t>
            </a:r>
          </a:p>
        </p:txBody>
      </p:sp>
      <p:sp>
        <p:nvSpPr>
          <p:cNvPr id="8" name="Content Placeholder 4">
            <a:extLst>
              <a:ext uri="{FF2B5EF4-FFF2-40B4-BE49-F238E27FC236}">
                <a16:creationId xmlns:a16="http://schemas.microsoft.com/office/drawing/2014/main" id="{AFAA853D-5ED9-08A6-0D0D-337764489D03}"/>
              </a:ext>
            </a:extLst>
          </p:cNvPr>
          <p:cNvSpPr txBox="1">
            <a:spLocks/>
          </p:cNvSpPr>
          <p:nvPr/>
        </p:nvSpPr>
        <p:spPr>
          <a:xfrm>
            <a:off x="609600" y="4783766"/>
            <a:ext cx="11146970" cy="1833511"/>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Score is based on extinction coefficient at 18 km and maximum plume height.</a:t>
            </a:r>
          </a:p>
          <a:p>
            <a:r>
              <a:rPr lang="en-US" dirty="0"/>
              <a:t>Injection height is quantified as the most important parameter.</a:t>
            </a:r>
          </a:p>
          <a:p>
            <a:r>
              <a:rPr lang="en-US" dirty="0">
                <a:solidFill>
                  <a:srgbClr val="C00000"/>
                </a:solidFill>
              </a:rPr>
              <a:t>Not possible </a:t>
            </a:r>
            <a:r>
              <a:rPr lang="en-US" dirty="0"/>
              <a:t>in previous “manual tuning” studies.</a:t>
            </a:r>
          </a:p>
          <a:p>
            <a:r>
              <a:rPr lang="en-US" dirty="0"/>
              <a:t>Not enough to explain differences among previous studies.</a:t>
            </a:r>
          </a:p>
        </p:txBody>
      </p:sp>
      <p:pic>
        <p:nvPicPr>
          <p:cNvPr id="21" name="Picture 20">
            <a:extLst>
              <a:ext uri="{FF2B5EF4-FFF2-40B4-BE49-F238E27FC236}">
                <a16:creationId xmlns:a16="http://schemas.microsoft.com/office/drawing/2014/main" id="{D019FF78-7D72-D03F-88DE-B1BD541316AC}"/>
              </a:ext>
            </a:extLst>
          </p:cNvPr>
          <p:cNvPicPr>
            <a:picLocks noChangeAspect="1"/>
          </p:cNvPicPr>
          <p:nvPr/>
        </p:nvPicPr>
        <p:blipFill>
          <a:blip r:embed="rId4"/>
          <a:stretch>
            <a:fillRect/>
          </a:stretch>
        </p:blipFill>
        <p:spPr>
          <a:xfrm>
            <a:off x="5888183" y="1226642"/>
            <a:ext cx="5774380" cy="3084486"/>
          </a:xfrm>
          <a:prstGeom prst="rect">
            <a:avLst/>
          </a:prstGeom>
        </p:spPr>
      </p:pic>
      <p:sp>
        <p:nvSpPr>
          <p:cNvPr id="22" name="Oval 21">
            <a:extLst>
              <a:ext uri="{FF2B5EF4-FFF2-40B4-BE49-F238E27FC236}">
                <a16:creationId xmlns:a16="http://schemas.microsoft.com/office/drawing/2014/main" id="{E3BEF77C-20F9-8BF8-2BEE-91B145A1131F}"/>
              </a:ext>
            </a:extLst>
          </p:cNvPr>
          <p:cNvSpPr/>
          <p:nvPr/>
        </p:nvSpPr>
        <p:spPr>
          <a:xfrm>
            <a:off x="3117273" y="3622964"/>
            <a:ext cx="1094509" cy="824345"/>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058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3EBB6-F084-988C-29A0-F1ED36284F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5F46F1-E13B-FBEF-C26C-D58A69D92523}"/>
              </a:ext>
            </a:extLst>
          </p:cNvPr>
          <p:cNvSpPr>
            <a:spLocks noGrp="1"/>
          </p:cNvSpPr>
          <p:nvPr>
            <p:ph type="title"/>
          </p:nvPr>
        </p:nvSpPr>
        <p:spPr>
          <a:xfrm>
            <a:off x="609600" y="215655"/>
            <a:ext cx="10972800" cy="635330"/>
          </a:xfrm>
        </p:spPr>
        <p:txBody>
          <a:bodyPr/>
          <a:lstStyle/>
          <a:p>
            <a:r>
              <a:rPr lang="en-US" dirty="0"/>
              <a:t>Probabilistic Learning on Manifolds</a:t>
            </a:r>
          </a:p>
        </p:txBody>
      </p:sp>
      <p:sp>
        <p:nvSpPr>
          <p:cNvPr id="7" name="TextBox 6">
            <a:extLst>
              <a:ext uri="{FF2B5EF4-FFF2-40B4-BE49-F238E27FC236}">
                <a16:creationId xmlns:a16="http://schemas.microsoft.com/office/drawing/2014/main" id="{0F80F75F-261E-F086-1F11-949C3153825B}"/>
              </a:ext>
            </a:extLst>
          </p:cNvPr>
          <p:cNvSpPr txBox="1"/>
          <p:nvPr/>
        </p:nvSpPr>
        <p:spPr>
          <a:xfrm>
            <a:off x="9898573" y="6224522"/>
            <a:ext cx="2217227" cy="369332"/>
          </a:xfrm>
          <a:prstGeom prst="rect">
            <a:avLst/>
          </a:prstGeom>
          <a:noFill/>
        </p:spPr>
        <p:txBody>
          <a:bodyPr wrap="square" rtlCol="0">
            <a:spAutoFit/>
          </a:bodyPr>
          <a:lstStyle/>
          <a:p>
            <a:r>
              <a:rPr lang="en-US" dirty="0"/>
              <a:t>Wang et al., in prep.</a:t>
            </a:r>
          </a:p>
        </p:txBody>
      </p:sp>
      <p:sp>
        <p:nvSpPr>
          <p:cNvPr id="8" name="Content Placeholder 4">
            <a:extLst>
              <a:ext uri="{FF2B5EF4-FFF2-40B4-BE49-F238E27FC236}">
                <a16:creationId xmlns:a16="http://schemas.microsoft.com/office/drawing/2014/main" id="{E9F2AF97-6F3E-04BF-2327-ACB307964467}"/>
              </a:ext>
            </a:extLst>
          </p:cNvPr>
          <p:cNvSpPr txBox="1">
            <a:spLocks/>
          </p:cNvSpPr>
          <p:nvPr/>
        </p:nvSpPr>
        <p:spPr>
          <a:xfrm>
            <a:off x="522515" y="1243930"/>
            <a:ext cx="11146970" cy="1797143"/>
          </a:xfrm>
          <a:prstGeom prst="rect">
            <a:avLst/>
          </a:prstGeom>
        </p:spPr>
        <p:txBody>
          <a:bodyPr/>
          <a:lstStyle>
            <a:lvl1pPr marL="342900" indent="-342900" algn="l" defTabSz="457200" rtl="0" eaLnBrk="1" latinLnBrk="0" hangingPunct="1">
              <a:spcBef>
                <a:spcPct val="20000"/>
              </a:spcBef>
              <a:buClr>
                <a:schemeClr val="accent1">
                  <a:lumMod val="75000"/>
                </a:schemeClr>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chemeClr val="accent1">
                  <a:lumMod val="75000"/>
                </a:schemeClr>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1">
                  <a:lumMod val="75000"/>
                </a:schemeClr>
              </a:buClr>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Principal component analysis</a:t>
            </a:r>
          </a:p>
          <a:p>
            <a:r>
              <a:rPr lang="en-US" dirty="0"/>
              <a:t>Diffusion map</a:t>
            </a:r>
          </a:p>
          <a:p>
            <a:r>
              <a:rPr lang="en-US" dirty="0"/>
              <a:t>Data augmentation</a:t>
            </a:r>
          </a:p>
          <a:p>
            <a:r>
              <a:rPr lang="en-US" dirty="0"/>
              <a:t>Conditional update</a:t>
            </a:r>
          </a:p>
        </p:txBody>
      </p:sp>
      <p:pic>
        <p:nvPicPr>
          <p:cNvPr id="5" name="Picture 4">
            <a:extLst>
              <a:ext uri="{FF2B5EF4-FFF2-40B4-BE49-F238E27FC236}">
                <a16:creationId xmlns:a16="http://schemas.microsoft.com/office/drawing/2014/main" id="{7ABCEE18-E893-F0B5-7FFB-90C8E5D1ED01}"/>
              </a:ext>
            </a:extLst>
          </p:cNvPr>
          <p:cNvPicPr>
            <a:picLocks noChangeAspect="1"/>
          </p:cNvPicPr>
          <p:nvPr/>
        </p:nvPicPr>
        <p:blipFill>
          <a:blip r:embed="rId3"/>
          <a:stretch>
            <a:fillRect/>
          </a:stretch>
        </p:blipFill>
        <p:spPr>
          <a:xfrm>
            <a:off x="2802370" y="3181277"/>
            <a:ext cx="6587259" cy="3412577"/>
          </a:xfrm>
          <a:prstGeom prst="rect">
            <a:avLst/>
          </a:prstGeom>
        </p:spPr>
      </p:pic>
    </p:spTree>
    <p:extLst>
      <p:ext uri="{BB962C8B-B14F-4D97-AF65-F5344CB8AC3E}">
        <p14:creationId xmlns:p14="http://schemas.microsoft.com/office/powerpoint/2010/main" val="2655534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DB529-1717-F05A-408B-C54FC3BB7B3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675791D-D5E4-E257-4947-5674CD6E4648}"/>
              </a:ext>
            </a:extLst>
          </p:cNvPr>
          <p:cNvSpPr txBox="1"/>
          <p:nvPr/>
        </p:nvSpPr>
        <p:spPr>
          <a:xfrm>
            <a:off x="9669849" y="6081356"/>
            <a:ext cx="2151918" cy="374861"/>
          </a:xfrm>
          <a:prstGeom prst="rect">
            <a:avLst/>
          </a:prstGeom>
          <a:noFill/>
        </p:spPr>
        <p:txBody>
          <a:bodyPr wrap="square" rtlCol="0">
            <a:spAutoFit/>
          </a:bodyPr>
          <a:lstStyle/>
          <a:p>
            <a:r>
              <a:rPr lang="en-US" dirty="0"/>
              <a:t>Wang et al., in prep.</a:t>
            </a:r>
          </a:p>
        </p:txBody>
      </p:sp>
      <p:pic>
        <p:nvPicPr>
          <p:cNvPr id="6" name="Picture 5">
            <a:extLst>
              <a:ext uri="{FF2B5EF4-FFF2-40B4-BE49-F238E27FC236}">
                <a16:creationId xmlns:a16="http://schemas.microsoft.com/office/drawing/2014/main" id="{9B228054-3699-0572-9995-FFED0E96EBF8}"/>
              </a:ext>
            </a:extLst>
          </p:cNvPr>
          <p:cNvPicPr>
            <a:picLocks noChangeAspect="1"/>
          </p:cNvPicPr>
          <p:nvPr/>
        </p:nvPicPr>
        <p:blipFill>
          <a:blip r:embed="rId3"/>
          <a:stretch>
            <a:fillRect/>
          </a:stretch>
        </p:blipFill>
        <p:spPr>
          <a:xfrm>
            <a:off x="755071" y="195115"/>
            <a:ext cx="3976256" cy="1594167"/>
          </a:xfrm>
          <a:prstGeom prst="rect">
            <a:avLst/>
          </a:prstGeom>
        </p:spPr>
      </p:pic>
      <p:pic>
        <p:nvPicPr>
          <p:cNvPr id="10" name="Picture 9">
            <a:extLst>
              <a:ext uri="{FF2B5EF4-FFF2-40B4-BE49-F238E27FC236}">
                <a16:creationId xmlns:a16="http://schemas.microsoft.com/office/drawing/2014/main" id="{8A5A2589-2630-9288-42F4-259AA84D2C42}"/>
              </a:ext>
            </a:extLst>
          </p:cNvPr>
          <p:cNvPicPr>
            <a:picLocks noChangeAspect="1"/>
          </p:cNvPicPr>
          <p:nvPr/>
        </p:nvPicPr>
        <p:blipFill>
          <a:blip r:embed="rId4"/>
          <a:stretch>
            <a:fillRect/>
          </a:stretch>
        </p:blipFill>
        <p:spPr>
          <a:xfrm>
            <a:off x="692725" y="1911926"/>
            <a:ext cx="4703620" cy="4762196"/>
          </a:xfrm>
          <a:prstGeom prst="rect">
            <a:avLst/>
          </a:prstGeom>
        </p:spPr>
      </p:pic>
      <p:pic>
        <p:nvPicPr>
          <p:cNvPr id="12" name="Picture 11">
            <a:extLst>
              <a:ext uri="{FF2B5EF4-FFF2-40B4-BE49-F238E27FC236}">
                <a16:creationId xmlns:a16="http://schemas.microsoft.com/office/drawing/2014/main" id="{A1614887-C0B0-5117-B810-99B7183E3767}"/>
              </a:ext>
            </a:extLst>
          </p:cNvPr>
          <p:cNvPicPr>
            <a:picLocks noChangeAspect="1"/>
          </p:cNvPicPr>
          <p:nvPr/>
        </p:nvPicPr>
        <p:blipFill>
          <a:blip r:embed="rId5"/>
          <a:stretch>
            <a:fillRect/>
          </a:stretch>
        </p:blipFill>
        <p:spPr>
          <a:xfrm>
            <a:off x="5796820" y="1080655"/>
            <a:ext cx="6024947" cy="4343400"/>
          </a:xfrm>
          <a:prstGeom prst="rect">
            <a:avLst/>
          </a:prstGeom>
        </p:spPr>
      </p:pic>
      <p:cxnSp>
        <p:nvCxnSpPr>
          <p:cNvPr id="15" name="Straight Arrow Connector 14">
            <a:extLst>
              <a:ext uri="{FF2B5EF4-FFF2-40B4-BE49-F238E27FC236}">
                <a16:creationId xmlns:a16="http://schemas.microsoft.com/office/drawing/2014/main" id="{62F16435-0584-B177-B400-786BA6E2BC4E}"/>
              </a:ext>
            </a:extLst>
          </p:cNvPr>
          <p:cNvCxnSpPr/>
          <p:nvPr/>
        </p:nvCxnSpPr>
        <p:spPr>
          <a:xfrm>
            <a:off x="6560127" y="928255"/>
            <a:ext cx="297873" cy="304800"/>
          </a:xfrm>
          <a:prstGeom prst="straightConnector1">
            <a:avLst/>
          </a:prstGeom>
          <a:ln w="508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ABB445C-66DB-F8B9-7C34-DC0E21CC886B}"/>
              </a:ext>
            </a:extLst>
          </p:cNvPr>
          <p:cNvCxnSpPr/>
          <p:nvPr/>
        </p:nvCxnSpPr>
        <p:spPr>
          <a:xfrm>
            <a:off x="6461838" y="2947555"/>
            <a:ext cx="297873" cy="304800"/>
          </a:xfrm>
          <a:prstGeom prst="straightConnector1">
            <a:avLst/>
          </a:prstGeom>
          <a:ln w="508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9219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9598-42F0-AE0B-E7F0-07A11B84D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EDABEC-6120-0EAC-1E44-3A80B397E0AE}"/>
              </a:ext>
            </a:extLst>
          </p:cNvPr>
          <p:cNvSpPr>
            <a:spLocks noGrp="1"/>
          </p:cNvSpPr>
          <p:nvPr>
            <p:ph type="title"/>
          </p:nvPr>
        </p:nvSpPr>
        <p:spPr>
          <a:xfrm>
            <a:off x="466461" y="493308"/>
            <a:ext cx="11259078" cy="454896"/>
          </a:xfrm>
        </p:spPr>
        <p:txBody>
          <a:bodyPr/>
          <a:lstStyle/>
          <a:p>
            <a:r>
              <a:rPr lang="en-US" sz="3200" dirty="0">
                <a:latin typeface="Arial" panose="020B0604020202020204" pitchFamily="34" charset="0"/>
                <a:cs typeface="Arial" panose="020B0604020202020204" pitchFamily="34" charset="0"/>
              </a:rPr>
              <a:t>A first-of-its-kind multiscale </a:t>
            </a:r>
            <a:r>
              <a:rPr lang="en-US" sz="3200" dirty="0" err="1">
                <a:latin typeface="Arial" panose="020B0604020202020204" pitchFamily="34" charset="0"/>
                <a:cs typeface="Arial" panose="020B0604020202020204" pitchFamily="34" charset="0"/>
              </a:rPr>
              <a:t>pyroCb</a:t>
            </a:r>
            <a:r>
              <a:rPr lang="en-US" sz="3200" dirty="0">
                <a:latin typeface="Arial" panose="020B0604020202020204" pitchFamily="34" charset="0"/>
                <a:cs typeface="Arial" panose="020B0604020202020204" pitchFamily="34" charset="0"/>
              </a:rPr>
              <a:t> simulation framework</a:t>
            </a:r>
          </a:p>
        </p:txBody>
      </p:sp>
      <p:sp>
        <p:nvSpPr>
          <p:cNvPr id="6" name="Slide Number Placeholder 5">
            <a:extLst>
              <a:ext uri="{FF2B5EF4-FFF2-40B4-BE49-F238E27FC236}">
                <a16:creationId xmlns:a16="http://schemas.microsoft.com/office/drawing/2014/main" id="{D3F15677-63A1-466A-484A-CEC9D5A42D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896CD2-FB3A-5340-99F8-A4C5A2774A87}"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3" name="Content Placeholder 2">
            <a:extLst>
              <a:ext uri="{FF2B5EF4-FFF2-40B4-BE49-F238E27FC236}">
                <a16:creationId xmlns:a16="http://schemas.microsoft.com/office/drawing/2014/main" id="{7D8982B6-D1D6-C062-5567-3BE274DF6C93}"/>
              </a:ext>
            </a:extLst>
          </p:cNvPr>
          <p:cNvSpPr>
            <a:spLocks noGrp="1"/>
          </p:cNvSpPr>
          <p:nvPr>
            <p:ph idx="1"/>
          </p:nvPr>
        </p:nvSpPr>
        <p:spPr>
          <a:xfrm>
            <a:off x="515580" y="4988404"/>
            <a:ext cx="11411017" cy="1720508"/>
          </a:xfrm>
        </p:spPr>
        <p:txBody>
          <a:bodyPr>
            <a:normAutofit fontScale="77500" lnSpcReduction="20000"/>
          </a:bodyPr>
          <a:lstStyle/>
          <a:p>
            <a:r>
              <a:rPr lang="en-US" sz="2800" dirty="0"/>
              <a:t>Extended the E3SM Regionally Refined Model (RRM) capability to a </a:t>
            </a:r>
            <a:r>
              <a:rPr lang="en-US" sz="2800" dirty="0">
                <a:solidFill>
                  <a:srgbClr val="C00000"/>
                </a:solidFill>
              </a:rPr>
              <a:t>3-km</a:t>
            </a:r>
            <a:r>
              <a:rPr lang="en-US" sz="2800" dirty="0"/>
              <a:t> resolution over California (CARRM) and </a:t>
            </a:r>
            <a:r>
              <a:rPr lang="en" sz="2800" dirty="0"/>
              <a:t>incorporated a </a:t>
            </a:r>
            <a:r>
              <a:rPr lang="en" sz="2800" dirty="0">
                <a:solidFill>
                  <a:srgbClr val="0036F4"/>
                </a:solidFill>
              </a:rPr>
              <a:t>plume rise </a:t>
            </a:r>
            <a:r>
              <a:rPr lang="en" sz="2800" dirty="0"/>
              <a:t>model and a </a:t>
            </a:r>
            <a:r>
              <a:rPr lang="en" sz="2800" dirty="0">
                <a:solidFill>
                  <a:srgbClr val="0036F4"/>
                </a:solidFill>
              </a:rPr>
              <a:t>vertical water vapor transport </a:t>
            </a:r>
            <a:r>
              <a:rPr lang="en" sz="2800" dirty="0"/>
              <a:t>scheme.</a:t>
            </a:r>
            <a:endParaRPr lang="en-US" sz="2800" dirty="0"/>
          </a:p>
          <a:p>
            <a:r>
              <a:rPr lang="en-US" sz="2800" dirty="0"/>
              <a:t>Developed a high-resolution (</a:t>
            </a:r>
            <a:r>
              <a:rPr lang="en-US" sz="2800" dirty="0">
                <a:solidFill>
                  <a:srgbClr val="C00000"/>
                </a:solidFill>
              </a:rPr>
              <a:t>500 m, hourly</a:t>
            </a:r>
            <a:r>
              <a:rPr lang="en-US" sz="2800" dirty="0"/>
              <a:t>) dataset of fire radiative power, emissions, and sensible heat flux using satellite observations for </a:t>
            </a:r>
            <a:r>
              <a:rPr lang="en" sz="2800" dirty="0"/>
              <a:t>surface </a:t>
            </a:r>
            <a:r>
              <a:rPr lang="en-US" sz="2800" dirty="0"/>
              <a:t>boundary conditions.</a:t>
            </a:r>
          </a:p>
        </p:txBody>
      </p:sp>
      <p:sp>
        <p:nvSpPr>
          <p:cNvPr id="5" name="TextBox 4">
            <a:extLst>
              <a:ext uri="{FF2B5EF4-FFF2-40B4-BE49-F238E27FC236}">
                <a16:creationId xmlns:a16="http://schemas.microsoft.com/office/drawing/2014/main" id="{87D644B7-D543-FF7D-C0BF-AF9B3E1D7B09}"/>
              </a:ext>
            </a:extLst>
          </p:cNvPr>
          <p:cNvSpPr txBox="1"/>
          <p:nvPr/>
        </p:nvSpPr>
        <p:spPr>
          <a:xfrm>
            <a:off x="10028328" y="1524836"/>
            <a:ext cx="1965179" cy="400110"/>
          </a:xfrm>
          <a:prstGeom prst="rect">
            <a:avLst/>
          </a:prstGeom>
          <a:noFill/>
        </p:spPr>
        <p:txBody>
          <a:bodyPr wrap="square" rtlCol="0">
            <a:spAutoFit/>
          </a:bodyPr>
          <a:lstStyle/>
          <a:p>
            <a:r>
              <a:rPr lang="en-US" sz="2000" dirty="0"/>
              <a:t>Ke et al., 2025</a:t>
            </a:r>
          </a:p>
        </p:txBody>
      </p:sp>
      <p:pic>
        <p:nvPicPr>
          <p:cNvPr id="7" name="Picture 6">
            <a:extLst>
              <a:ext uri="{FF2B5EF4-FFF2-40B4-BE49-F238E27FC236}">
                <a16:creationId xmlns:a16="http://schemas.microsoft.com/office/drawing/2014/main" id="{6CBD5DA5-0358-0F48-8279-F878F63980E9}"/>
              </a:ext>
            </a:extLst>
          </p:cNvPr>
          <p:cNvPicPr>
            <a:picLocks noChangeAspect="1"/>
          </p:cNvPicPr>
          <p:nvPr/>
        </p:nvPicPr>
        <p:blipFill>
          <a:blip r:embed="rId3"/>
          <a:stretch>
            <a:fillRect/>
          </a:stretch>
        </p:blipFill>
        <p:spPr>
          <a:xfrm>
            <a:off x="1828800" y="1206075"/>
            <a:ext cx="7897754" cy="3524457"/>
          </a:xfrm>
          <a:prstGeom prst="rect">
            <a:avLst/>
          </a:prstGeom>
        </p:spPr>
      </p:pic>
    </p:spTree>
    <p:extLst>
      <p:ext uri="{BB962C8B-B14F-4D97-AF65-F5344CB8AC3E}">
        <p14:creationId xmlns:p14="http://schemas.microsoft.com/office/powerpoint/2010/main" val="92581787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12357</TotalTime>
  <Words>705</Words>
  <Application>Microsoft Macintosh PowerPoint</Application>
  <PresentationFormat>Widescreen</PresentationFormat>
  <Paragraphs>91</Paragraphs>
  <Slides>14</Slides>
  <Notes>11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Inter</vt:lpstr>
      <vt:lpstr>Arial</vt:lpstr>
      <vt:lpstr>Calibri</vt:lpstr>
      <vt:lpstr>1_Office Theme</vt:lpstr>
      <vt:lpstr> Modeling Fire-Driven Pyrocumulonimbus: New Uncertainty Quantification Opportunities </vt:lpstr>
      <vt:lpstr>Wildfire-driven thunderstorms pump smoke into the stratosphere</vt:lpstr>
      <vt:lpstr>Pyrocumulonimbus (PyroCb) distribution &amp; intensity</vt:lpstr>
      <vt:lpstr>British Columbia 2017 (BC2017) fire</vt:lpstr>
      <vt:lpstr>Which parameters are more important? </vt:lpstr>
      <vt:lpstr>Feature importance </vt:lpstr>
      <vt:lpstr>Probabilistic Learning on Manifolds</vt:lpstr>
      <vt:lpstr>PowerPoint Presentation</vt:lpstr>
      <vt:lpstr>A first-of-its-kind multiscale pyroCb simulation framework</vt:lpstr>
      <vt:lpstr>California (CA) RRM (3-&gt;100 km)</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Highlight of the Progress</dc:title>
  <dc:creator>Xie, Shaocheng</dc:creator>
  <cp:lastModifiedBy>Tang, Qi</cp:lastModifiedBy>
  <cp:revision>695</cp:revision>
  <dcterms:created xsi:type="dcterms:W3CDTF">2019-10-21T19:54:49Z</dcterms:created>
  <dcterms:modified xsi:type="dcterms:W3CDTF">2025-10-12T20:02:57Z</dcterms:modified>
</cp:coreProperties>
</file>