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8" r:id="rId2"/>
    <p:sldId id="327" r:id="rId3"/>
    <p:sldId id="337" r:id="rId4"/>
    <p:sldId id="288" r:id="rId5"/>
    <p:sldId id="295" r:id="rId6"/>
    <p:sldId id="328" r:id="rId7"/>
    <p:sldId id="329" r:id="rId8"/>
    <p:sldId id="297" r:id="rId9"/>
    <p:sldId id="332" r:id="rId10"/>
    <p:sldId id="333" r:id="rId11"/>
    <p:sldId id="334" r:id="rId12"/>
    <p:sldId id="336" r:id="rId13"/>
    <p:sldId id="335" r:id="rId14"/>
    <p:sldId id="29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58"/>
    <p:restoredTop sz="88167"/>
  </p:normalViewPr>
  <p:slideViewPr>
    <p:cSldViewPr snapToGrid="0" snapToObjects="1">
      <p:cViewPr>
        <p:scale>
          <a:sx n="75" d="100"/>
          <a:sy n="75" d="100"/>
        </p:scale>
        <p:origin x="171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napToObjects="1">
      <p:cViewPr varScale="1">
        <p:scale>
          <a:sx n="144" d="100"/>
          <a:sy n="144" d="100"/>
        </p:scale>
        <p:origin x="2536" y="2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E067B2-0EFC-9558-4E0C-1C96FE0FFB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2F4889-C863-9054-546B-5828254D73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E10D1A-A366-8744-BABF-C0548822B5CD}" type="datetimeFigureOut">
              <a:rPr lang="en-US" smtClean="0"/>
              <a:t>1/30/26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33220E-FBDF-522B-40AC-965F74905A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85202D-F88F-1FE0-299E-73212C09836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C8B1FE-63FF-A444-903C-B83E18B98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610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912DB-01E4-704F-A159-5C077E771CA6}" type="datetimeFigureOut">
              <a:rPr lang="en-US" smtClean="0"/>
              <a:t>1/30/26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66EB1-5F43-3748-80FC-62DA816FBE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859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this opportunity to share an update from what we’ve been working on with the E3SM Atmosphere Model. </a:t>
            </a:r>
          </a:p>
          <a:p>
            <a:r>
              <a:rPr lang="en-US" dirty="0"/>
              <a:t>I am Chris Terai at the Lawrence…. and currently act as lead of the E3SM Atmosphere Group.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266EB1-5F43-3748-80FC-62DA816FBE5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528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E3SMv4?</a:t>
            </a:r>
          </a:p>
          <a:p>
            <a:r>
              <a:rPr lang="en-US" dirty="0"/>
              <a:t>We finalized our E3SMv3 a year ago and now have been working on a 25 km version of v3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8323E3-F44A-694B-A55E-CC6727EA4D8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8683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6F674-8A50-4EA8-D49D-BA2D4F54B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D496E3-FECB-BF97-349D-A3CA2EEFF6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86C4CF-E3CD-F834-9A4F-8668D820A9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3E5EB-EFA8-E1F3-2E79-AEBC6B2D80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496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D907B8-134C-D80F-CA1F-88FFF3674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B647AB-2F20-8A1A-990D-8F0719DE2F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6E589E-5EDA-80C8-D217-4C4B600879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E99DD-62FA-C48E-0792-F3500F0986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390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0EB6B-9103-0E1C-3463-A758600E2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DF3028-EAFC-EF58-EC81-A979A29999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264D5E-8AF4-4D17-ADDC-18EF00D77F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961157-4CD3-8C8C-0A87-D674984B3B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43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54313-4068-B9C0-0135-9E72EA86E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E0DDBF-2DE5-A5AF-7AEC-E87C0422F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DD66E0-DBEA-DB12-0FFA-8A8A037C79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4A1743-BA51-6700-015A-A18A5DD74E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386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12A8C9-4724-770E-EE7E-AED1D9C5F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3474ED-7673-DA14-71CD-761FDECB78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DC4BC8-7D8F-A0E9-0E05-BE4709E74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50EDC-F147-5099-1457-E2150C19AD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6639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E8D8B-25EF-AEDE-4036-41FDA8746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202F4-FA30-F7C0-75FE-BF1F81FC69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121B3D-F193-4273-FB5A-B7874E0ACA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220E4-127D-A2AA-02FD-5400555918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265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DD2A6-5A3B-B3B3-57B0-1BB718F9F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3526E9-803A-1B25-5715-B95C1258E5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073F1B-832C-F747-6559-D2287346DA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EBB380-A6C6-64E2-9E2C-F530209691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275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128D6-6872-B973-F27E-73B224DD32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E50740-D4B3-4229-B3A0-33865E8BDF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4618E8-DFE8-B765-09D4-269C0E0E02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B11FF9-53BF-37B0-B724-97BD43033D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054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C5D09-3A8B-DF53-75CA-9DF1018F5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1992BB-1960-CC52-5BA9-6E069524F6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CA59FD-D5F9-4E96-790F-8436BC6FB2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E548B-53D1-B379-3751-F27676C91B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1B598-7A64-9147-98E6-7737E980EAF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292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e3sm.org/" TargetMode="External"/><Relationship Id="rId4" Type="http://schemas.openxmlformats.org/officeDocument/2006/relationships/image" Target="../media/image5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e3sm.org/" TargetMode="External"/><Relationship Id="rId4" Type="http://schemas.openxmlformats.org/officeDocument/2006/relationships/image" Target="../media/image5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e3sm.org/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hyperlink" Target="https://e3sm.org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C13B-3F8C-DDEF-EE4E-2049AE0679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2514" y="1694090"/>
            <a:ext cx="5814349" cy="664797"/>
          </a:xfrm>
          <a:prstGeom prst="rect">
            <a:avLst/>
          </a:prstGeom>
        </p:spPr>
        <p:txBody>
          <a:bodyPr wrap="square" lIns="0" tIns="0" rIns="0" bIns="0" anchor="b" anchorCtr="0">
            <a:sp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0D3D0-6E28-2B44-717E-8A0E6929D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2514" y="2367515"/>
            <a:ext cx="5814349" cy="74418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9" name="Picture 8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5A2B527F-38DE-C4CD-C132-E17DAAA3B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00000" y="6094072"/>
            <a:ext cx="1885950" cy="4734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091FDC-2BC8-AEC0-731E-B157A867878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038080" y="6185195"/>
            <a:ext cx="1911349" cy="475594"/>
          </a:xfrm>
          <a:prstGeom prst="rect">
            <a:avLst/>
          </a:prstGeom>
        </p:spPr>
      </p:pic>
      <p:pic>
        <p:nvPicPr>
          <p:cNvPr id="12" name="Graphic 11">
            <a:hlinkClick r:id="rId5"/>
            <a:extLst>
              <a:ext uri="{FF2B5EF4-FFF2-40B4-BE49-F238E27FC236}">
                <a16:creationId xmlns:a16="http://schemas.microsoft.com/office/drawing/2014/main" id="{0C99A39C-10A8-6E3D-FB58-B6AC97CFFB0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20306" y="5278058"/>
            <a:ext cx="2529123" cy="1517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336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04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C13B-3F8C-DDEF-EE4E-2049AE0679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529" y="1190507"/>
            <a:ext cx="5814349" cy="664797"/>
          </a:xfrm>
          <a:prstGeom prst="rect">
            <a:avLst/>
          </a:prstGeom>
        </p:spPr>
        <p:txBody>
          <a:bodyPr wrap="square" lIns="0" tIns="0" rIns="0" bIns="0" anchor="b" anchorCtr="0">
            <a:sp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0D3D0-6E28-2B44-717E-8A0E6929D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3529" y="1863932"/>
            <a:ext cx="5814349" cy="74418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9" name="Picture 8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5A2B527F-38DE-C4CD-C132-E17DAAA3B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00000" y="6094072"/>
            <a:ext cx="1885950" cy="4734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091FDC-2BC8-AEC0-731E-B157A867878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038080" y="6185195"/>
            <a:ext cx="1911349" cy="475594"/>
          </a:xfrm>
          <a:prstGeom prst="rect">
            <a:avLst/>
          </a:prstGeom>
        </p:spPr>
      </p:pic>
      <p:pic>
        <p:nvPicPr>
          <p:cNvPr id="12" name="Graphic 11">
            <a:hlinkClick r:id="rId5"/>
            <a:extLst>
              <a:ext uri="{FF2B5EF4-FFF2-40B4-BE49-F238E27FC236}">
                <a16:creationId xmlns:a16="http://schemas.microsoft.com/office/drawing/2014/main" id="{0C99A39C-10A8-6E3D-FB58-B6AC97CFFB0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20306" y="5278058"/>
            <a:ext cx="2529123" cy="1517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274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1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9A36CA2-9137-6C8B-EF79-B23E79DEBA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7B6CDD-D768-1219-259D-EA9FCAA5D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818" y="1154747"/>
            <a:ext cx="10972800" cy="914468"/>
          </a:xfrm>
          <a:prstGeom prst="rect">
            <a:avLst/>
          </a:prstGeo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984D5-11AF-57A5-C13E-B6D2E6CE2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818" y="2149339"/>
            <a:ext cx="10972800" cy="40276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Graphic 5">
            <a:hlinkClick r:id="rId3"/>
            <a:extLst>
              <a:ext uri="{FF2B5EF4-FFF2-40B4-BE49-F238E27FC236}">
                <a16:creationId xmlns:a16="http://schemas.microsoft.com/office/drawing/2014/main" id="{626B2301-A7D0-BE80-333D-F6F3D99B20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AD57-CAA2-DF2E-502A-7053350B1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F2064-55E1-5CFA-30F7-0C06377F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3F36C-5899-3782-597E-878FFAB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624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9A36CA2-9137-6C8B-EF79-B23E79DEBA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pic>
        <p:nvPicPr>
          <p:cNvPr id="6" name="Graphic 5">
            <a:hlinkClick r:id="rId3"/>
            <a:extLst>
              <a:ext uri="{FF2B5EF4-FFF2-40B4-BE49-F238E27FC236}">
                <a16:creationId xmlns:a16="http://schemas.microsoft.com/office/drawing/2014/main" id="{626B2301-A7D0-BE80-333D-F6F3D99B20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AD57-CAA2-DF2E-502A-7053350B1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F2064-55E1-5CFA-30F7-0C06377F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3F36C-5899-3782-597E-878FFAB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684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9A36CA2-9137-6C8B-EF79-B23E79DEBA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7B6CDD-D768-1219-259D-EA9FCAA5D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818" y="1154747"/>
            <a:ext cx="10972800" cy="914468"/>
          </a:xfrm>
          <a:prstGeom prst="rect">
            <a:avLst/>
          </a:prstGeo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Graphic 5">
            <a:hlinkClick r:id="rId3"/>
            <a:extLst>
              <a:ext uri="{FF2B5EF4-FFF2-40B4-BE49-F238E27FC236}">
                <a16:creationId xmlns:a16="http://schemas.microsoft.com/office/drawing/2014/main" id="{626B2301-A7D0-BE80-333D-F6F3D99B20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AD57-CAA2-DF2E-502A-7053350B1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F2064-55E1-5CFA-30F7-0C06377F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3F36C-5899-3782-597E-878FFAB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10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7E58-F243-45B3-14D8-93ADD1B2E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71B60-0FBC-8BF6-1535-01271F9A29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50109"/>
            <a:ext cx="5181600" cy="40268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C2BAE-95CE-E1A4-25A0-7F4C19AC1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0109"/>
            <a:ext cx="5181600" cy="40268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422C4D-47CA-6E6A-2567-1774C23C7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0AF9C-6BD0-5E68-D8D9-C75F17992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5896F-CD1D-83AF-35FE-7C8110252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8145F-DD4D-194F-AAD8-F6593843D0C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19A5CD-D622-AE75-A188-A6314643F1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pic>
        <p:nvPicPr>
          <p:cNvPr id="9" name="Graphic 8">
            <a:hlinkClick r:id="rId3"/>
            <a:extLst>
              <a:ext uri="{FF2B5EF4-FFF2-40B4-BE49-F238E27FC236}">
                <a16:creationId xmlns:a16="http://schemas.microsoft.com/office/drawing/2014/main" id="{C9A93B60-930C-AFCB-628F-6E366BF5167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7434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79801-82CB-C520-A285-D641E6EFA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1210767"/>
            <a:ext cx="3932237" cy="12839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6826D-D9C5-544D-2974-E2AA5F77D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212573"/>
            <a:ext cx="6172200" cy="49977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A08073-E6EE-1316-59A9-222E942284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2777629"/>
            <a:ext cx="3932237" cy="34327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85364B-7D2D-3A57-028A-CD29AC73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D3EE94-0D64-2253-909D-DDC003D9E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3485C-581F-545A-741D-8CE5204DF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8145F-DD4D-194F-AAD8-F6593843D0CB}" type="slidenum">
              <a:rPr lang="en-US" smtClean="0"/>
              <a:t>‹#›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06623B-99B7-47BA-C31D-622D6D4AB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pic>
        <p:nvPicPr>
          <p:cNvPr id="11" name="Graphic 10">
            <a:hlinkClick r:id="rId3"/>
            <a:extLst>
              <a:ext uri="{FF2B5EF4-FFF2-40B4-BE49-F238E27FC236}">
                <a16:creationId xmlns:a16="http://schemas.microsoft.com/office/drawing/2014/main" id="{E612C1B5-8E8F-3892-06F8-C87FF4C2A3D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5014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9A36CA2-9137-6C8B-EF79-B23E79DEBA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7B6CDD-D768-1219-259D-EA9FCAA5D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818" y="1154747"/>
            <a:ext cx="10972800" cy="914468"/>
          </a:xfrm>
          <a:prstGeom prst="rect">
            <a:avLst/>
          </a:prstGeo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Graphic 5">
            <a:hlinkClick r:id="rId3"/>
            <a:extLst>
              <a:ext uri="{FF2B5EF4-FFF2-40B4-BE49-F238E27FC236}">
                <a16:creationId xmlns:a16="http://schemas.microsoft.com/office/drawing/2014/main" id="{626B2301-A7D0-BE80-333D-F6F3D99B20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AD57-CAA2-DF2E-502A-7053350B1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F2064-55E1-5CFA-30F7-0C06377F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3F36C-5899-3782-597E-878FFAB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07685D76-2D57-72B4-475D-973D7FC05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99" y="2112228"/>
            <a:ext cx="4777409" cy="457200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B2608C97-2B0C-EFC5-87BF-9A37D0226C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99" y="2798028"/>
            <a:ext cx="4777409" cy="34290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307D3BB-BF96-D592-B96B-9D3155E16F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0859" y="2125480"/>
            <a:ext cx="4777409" cy="457200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917F131F-CB1C-1ECD-441D-1FA5F22E1F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0859" y="2755015"/>
            <a:ext cx="4777408" cy="34290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8094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9A36CA2-9137-6C8B-EF79-B23E79DEBA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2191999" cy="1073853"/>
          </a:xfrm>
          <a:prstGeom prst="rect">
            <a:avLst/>
          </a:prstGeom>
        </p:spPr>
      </p:pic>
      <p:pic>
        <p:nvPicPr>
          <p:cNvPr id="6" name="Graphic 5">
            <a:hlinkClick r:id="rId3"/>
            <a:extLst>
              <a:ext uri="{FF2B5EF4-FFF2-40B4-BE49-F238E27FC236}">
                <a16:creationId xmlns:a16="http://schemas.microsoft.com/office/drawing/2014/main" id="{626B2301-A7D0-BE80-333D-F6F3D99B20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23459" y="13460"/>
            <a:ext cx="1524000" cy="914400"/>
          </a:xfrm>
          <a:prstGeom prst="rect">
            <a:avLst/>
          </a:prstGeom>
          <a:effectLst>
            <a:outerShdw blurRad="50800" dist="38100" dir="2700000" algn="tl" rotWithShape="0">
              <a:schemeClr val="accent3">
                <a:alpha val="40000"/>
              </a:scheme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AD57-CAA2-DF2E-502A-7053350B1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F2064-55E1-5CFA-30F7-0C06377F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3F36C-5899-3782-597E-878FFAB7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7020AB-4AFB-0618-8D6D-A7D4E23FB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890052"/>
            <a:ext cx="10972800" cy="59436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622147FE-8CCA-6158-D8C2-C338BBC81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" y="1162243"/>
            <a:ext cx="10972800" cy="3657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9B30004-EF40-8E66-2E0D-68D46B7E17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5530132"/>
            <a:ext cx="10972800" cy="685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8478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64329A0-83FA-D227-7920-F0496272AB2B}"/>
              </a:ext>
            </a:extLst>
          </p:cNvPr>
          <p:cNvSpPr/>
          <p:nvPr userDrawn="1"/>
        </p:nvSpPr>
        <p:spPr>
          <a:xfrm>
            <a:off x="0" y="14215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2">
            <a:hlinkClick r:id="rId2"/>
            <a:extLst>
              <a:ext uri="{FF2B5EF4-FFF2-40B4-BE49-F238E27FC236}">
                <a16:creationId xmlns:a16="http://schemas.microsoft.com/office/drawing/2014/main" id="{7B2D52CF-2B1B-C712-AB83-D0B445CDF1C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2748706"/>
            <a:ext cx="12192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7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e3sm.org</a:t>
            </a:r>
          </a:p>
        </p:txBody>
      </p:sp>
    </p:spTree>
    <p:extLst>
      <p:ext uri="{BB962C8B-B14F-4D97-AF65-F5344CB8AC3E}">
        <p14:creationId xmlns:p14="http://schemas.microsoft.com/office/powerpoint/2010/main" val="1074518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2195E9-DFFF-6BDE-1884-64B56C186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818" y="1154747"/>
            <a:ext cx="10972800" cy="914468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301CE-3CBB-4150-E1B9-0379929C18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818" y="2149339"/>
            <a:ext cx="10972800" cy="4027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09E1A7B-B59A-440C-5D84-7112FBCB16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t="22883" b="28734"/>
          <a:stretch/>
        </p:blipFill>
        <p:spPr>
          <a:xfrm>
            <a:off x="10316609" y="6257857"/>
            <a:ext cx="1371600" cy="51280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34464-6CC5-67A7-2407-16966124A6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FC0B1-FC8A-9A38-3E20-73C28383DF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C38C54-8E6C-8429-8089-ABAC97BFE4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63743" y="640553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A013E-7DF4-F448-89A0-7823B4BD1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029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98" r:id="rId2"/>
    <p:sldLayoutId id="2147483676" r:id="rId3"/>
    <p:sldLayoutId id="2147483701" r:id="rId4"/>
    <p:sldLayoutId id="2147483702" r:id="rId5"/>
    <p:sldLayoutId id="2147483692" r:id="rId6"/>
    <p:sldLayoutId id="2147483696" r:id="rId7"/>
    <p:sldLayoutId id="2147483703" r:id="rId8"/>
    <p:sldLayoutId id="2147483700" r:id="rId9"/>
    <p:sldLayoutId id="2147483704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4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microsoft.com/office/2007/relationships/hdphoto" Target="../media/hdphoto1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38.png"/><Relationship Id="rId5" Type="http://schemas.openxmlformats.org/officeDocument/2006/relationships/image" Target="../media/image37.jp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6" Type="http://schemas.openxmlformats.org/officeDocument/2006/relationships/image" Target="../media/image38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356589-48A9-5641-F9F4-C28FB503EE0A}"/>
              </a:ext>
            </a:extLst>
          </p:cNvPr>
          <p:cNvSpPr/>
          <p:nvPr/>
        </p:nvSpPr>
        <p:spPr>
          <a:xfrm>
            <a:off x="5617010" y="2645611"/>
            <a:ext cx="6199431" cy="1912648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9630B2-3E27-670D-5AB1-3BCCB5EC6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5368" y="531268"/>
            <a:ext cx="6199432" cy="1994392"/>
          </a:xfrm>
        </p:spPr>
        <p:txBody>
          <a:bodyPr/>
          <a:lstStyle/>
          <a:p>
            <a:r>
              <a:rPr lang="en-US" dirty="0"/>
              <a:t>Plans and Progress on the E3SMv4 Atmosphere Model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4C0D359-33A3-C98A-9F00-A7081614CD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8654" y="2773652"/>
            <a:ext cx="5591138" cy="1656567"/>
          </a:xfrm>
          <a:noFill/>
        </p:spPr>
        <p:txBody>
          <a:bodyPr>
            <a:normAutofit/>
          </a:bodyPr>
          <a:lstStyle/>
          <a:p>
            <a:r>
              <a:rPr lang="en-US" sz="2000" dirty="0"/>
              <a:t>Chris Terai and E3SM Atmosphere Group</a:t>
            </a:r>
          </a:p>
          <a:p>
            <a:r>
              <a:rPr lang="en-US" sz="1900" i="1" dirty="0"/>
              <a:t>Lawrence Livermore National Laboratory</a:t>
            </a:r>
          </a:p>
          <a:p>
            <a:r>
              <a:rPr lang="en-US" sz="1800" dirty="0"/>
              <a:t>Atmosphere Model, Chemistry, Earth System Prediction, CVC, and Whole Atmosphere Working Group Meeting 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CF2E64-5F3C-1FD2-9F4C-3A9BBD09E148}"/>
              </a:ext>
            </a:extLst>
          </p:cNvPr>
          <p:cNvSpPr txBox="1"/>
          <p:nvPr/>
        </p:nvSpPr>
        <p:spPr>
          <a:xfrm>
            <a:off x="2549072" y="6204152"/>
            <a:ext cx="7975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Gill Sans Light" panose="020B0302020104020203" pitchFamily="34" charset="-79"/>
                <a:ea typeface="+mn-ea"/>
                <a:cs typeface="Gill Sans Light" panose="020B0302020104020203" pitchFamily="34" charset="-79"/>
              </a:rPr>
              <a:t>Work from LLNL is performed under the auspices of the US DOE by LLNL under Contract DE-AC52-07NA27344. LLNL-CFPRES-2015465</a:t>
            </a:r>
          </a:p>
        </p:txBody>
      </p:sp>
    </p:spTree>
    <p:extLst>
      <p:ext uri="{BB962C8B-B14F-4D97-AF65-F5344CB8AC3E}">
        <p14:creationId xmlns:p14="http://schemas.microsoft.com/office/powerpoint/2010/main" val="1360243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7992F65-6ADB-D89E-288F-976CB739BCEE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080EF-42F9-8D43-890B-9C7F01559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962" y="1296678"/>
            <a:ext cx="4842354" cy="1097280"/>
          </a:xfrm>
        </p:spPr>
        <p:txBody>
          <a:bodyPr/>
          <a:lstStyle/>
          <a:p>
            <a:r>
              <a:rPr lang="en-US" sz="3200" b="1" dirty="0">
                <a:solidFill>
                  <a:schemeClr val="tx1"/>
                </a:solidFill>
              </a:rPr>
              <a:t>Components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668C09F-2DD3-BC8A-8BD9-5816BDAA3ECA}"/>
              </a:ext>
            </a:extLst>
          </p:cNvPr>
          <p:cNvSpPr txBox="1">
            <a:spLocks/>
          </p:cNvSpPr>
          <p:nvPr/>
        </p:nvSpPr>
        <p:spPr>
          <a:xfrm>
            <a:off x="3701755" y="127340"/>
            <a:ext cx="4788490" cy="630595"/>
          </a:xfrm>
          <a:prstGeom prst="rect">
            <a:avLst/>
          </a:prstGeom>
          <a:noFill/>
          <a:ln w="38100">
            <a:noFill/>
          </a:ln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b="1" kern="1200">
                <a:solidFill>
                  <a:schemeClr val="accent1">
                    <a:lumMod val="75000"/>
                  </a:schemeClr>
                </a:solidFill>
                <a:latin typeface="Arial"/>
                <a:ea typeface="+mj-ea"/>
                <a:cs typeface="Arial"/>
              </a:defRPr>
            </a:lvl1pPr>
          </a:lstStyle>
          <a:p>
            <a:pPr marL="0" marR="0" lvl="0" indent="0" algn="ctr" defTabSz="60958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Arial"/>
              </a:rPr>
              <a:t>What is E3SMv4?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A76BD37-7E49-1F60-A66C-407C284BB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962" y="2044941"/>
            <a:ext cx="4842354" cy="4027624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EAMxx</a:t>
            </a:r>
            <a:r>
              <a:rPr lang="en-US" dirty="0"/>
              <a:t> atmosphere (C++, new)</a:t>
            </a:r>
          </a:p>
          <a:p>
            <a:r>
              <a:rPr lang="en-US" dirty="0"/>
              <a:t>Omega ocean (C++, new)</a:t>
            </a:r>
          </a:p>
          <a:p>
            <a:r>
              <a:rPr lang="en-US" dirty="0"/>
              <a:t>MPASSI sea ice (F90)</a:t>
            </a:r>
          </a:p>
          <a:p>
            <a:r>
              <a:rPr lang="en-US" dirty="0"/>
              <a:t>ELM land (F90)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sz="2200" dirty="0"/>
              <a:t>Workhorse (Low-res) = 13km atm, ~10km ocean/sea ice, 5km land</a:t>
            </a:r>
          </a:p>
          <a:p>
            <a:r>
              <a:rPr lang="en-US" sz="2200" dirty="0"/>
              <a:t>High-resolution = 3km atm, 18 – 2km ocean, sea ice, and land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70696C-7DA1-7A37-F675-6DF783F7EC78}"/>
              </a:ext>
            </a:extLst>
          </p:cNvPr>
          <p:cNvSpPr txBox="1">
            <a:spLocks/>
          </p:cNvSpPr>
          <p:nvPr/>
        </p:nvSpPr>
        <p:spPr>
          <a:xfrm>
            <a:off x="556962" y="3906349"/>
            <a:ext cx="4842354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tx1"/>
                </a:solidFill>
              </a:rPr>
              <a:t>Resolution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DA5072-545C-9164-48B2-F95B6547FD26}"/>
              </a:ext>
            </a:extLst>
          </p:cNvPr>
          <p:cNvSpPr txBox="1">
            <a:spLocks/>
          </p:cNvSpPr>
          <p:nvPr/>
        </p:nvSpPr>
        <p:spPr>
          <a:xfrm>
            <a:off x="6957758" y="1296678"/>
            <a:ext cx="4417812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tx1"/>
                </a:solidFill>
              </a:rPr>
              <a:t>AI emulation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C123A53C-C714-B4A2-FAB6-4B881A42F866}"/>
              </a:ext>
            </a:extLst>
          </p:cNvPr>
          <p:cNvSpPr txBox="1">
            <a:spLocks/>
          </p:cNvSpPr>
          <p:nvPr/>
        </p:nvSpPr>
        <p:spPr>
          <a:xfrm>
            <a:off x="6957758" y="1968741"/>
            <a:ext cx="4842354" cy="13786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An AI emulator alongside all physical model releases in E3SM (started with E3SMv3.LR)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2E6598-632E-12AE-E1C7-3B9528157CA6}"/>
              </a:ext>
            </a:extLst>
          </p:cNvPr>
          <p:cNvSpPr txBox="1">
            <a:spLocks/>
          </p:cNvSpPr>
          <p:nvPr/>
        </p:nvSpPr>
        <p:spPr>
          <a:xfrm>
            <a:off x="6957758" y="3982553"/>
            <a:ext cx="4417812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tx1"/>
                </a:solidFill>
              </a:rPr>
              <a:t>Science focus</a:t>
            </a:r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9989FAD2-DA0E-04C5-2026-6E189C34879C}"/>
              </a:ext>
            </a:extLst>
          </p:cNvPr>
          <p:cNvSpPr txBox="1">
            <a:spLocks/>
          </p:cNvSpPr>
          <p:nvPr/>
        </p:nvSpPr>
        <p:spPr>
          <a:xfrm>
            <a:off x="6957758" y="4693953"/>
            <a:ext cx="4677280" cy="13786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S2D prediction</a:t>
            </a:r>
          </a:p>
        </p:txBody>
      </p:sp>
    </p:spTree>
    <p:extLst>
      <p:ext uri="{BB962C8B-B14F-4D97-AF65-F5344CB8AC3E}">
        <p14:creationId xmlns:p14="http://schemas.microsoft.com/office/powerpoint/2010/main" val="2426624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BFFDD-029F-421C-EE08-8FEFCCBFF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347C2DD-CAF4-B967-A8D5-2D2A9155E62B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D29E7-0D14-EA53-D1FD-D2BB1518E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368" y="121361"/>
            <a:ext cx="10233754" cy="530806"/>
          </a:xfrm>
          <a:noFill/>
        </p:spPr>
        <p:txBody>
          <a:bodyPr/>
          <a:lstStyle/>
          <a:p>
            <a:pPr algn="ctr"/>
            <a:r>
              <a:rPr lang="en-US" sz="3600" b="1" dirty="0"/>
              <a:t>What is in </a:t>
            </a:r>
            <a:r>
              <a:rPr lang="en-US" sz="3600" b="1" dirty="0" err="1"/>
              <a:t>EAMxx</a:t>
            </a:r>
            <a:r>
              <a:rPr lang="en-US" sz="3600" b="1" dirty="0"/>
              <a:t> 13km (ne256)?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DB798-4A1C-2C1F-B957-657319BE6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3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7AEA1C-C6BB-7A12-6189-B26171BE0DA8}"/>
              </a:ext>
            </a:extLst>
          </p:cNvPr>
          <p:cNvSpPr txBox="1"/>
          <p:nvPr/>
        </p:nvSpPr>
        <p:spPr>
          <a:xfrm>
            <a:off x="5724121" y="2245726"/>
            <a:ext cx="24034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Resolved-scale </a:t>
            </a:r>
            <a:r>
              <a:rPr lang="en-US" b="1" dirty="0"/>
              <a:t>fluid dynamics </a:t>
            </a:r>
            <a:r>
              <a:rPr lang="en-US" dirty="0"/>
              <a:t>treated by a non-hydrostatic Spectral Element (</a:t>
            </a:r>
            <a:r>
              <a:rPr lang="en-US" b="1" dirty="0"/>
              <a:t>SE</a:t>
            </a:r>
            <a:r>
              <a:rPr lang="en-US" dirty="0"/>
              <a:t>) approach (homme-xx)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47A694A-5E36-F9D4-D2B0-46CD9E8E1157}"/>
              </a:ext>
            </a:extLst>
          </p:cNvPr>
          <p:cNvCxnSpPr>
            <a:cxnSpLocks/>
          </p:cNvCxnSpPr>
          <p:nvPr/>
        </p:nvCxnSpPr>
        <p:spPr>
          <a:xfrm flipH="1">
            <a:off x="6617548" y="3884980"/>
            <a:ext cx="231542" cy="369373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10">
            <a:extLst>
              <a:ext uri="{FF2B5EF4-FFF2-40B4-BE49-F238E27FC236}">
                <a16:creationId xmlns:a16="http://schemas.microsoft.com/office/drawing/2014/main" id="{888BFAD6-41E6-F1F8-1884-CFB95FB6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445247" y="1153569"/>
            <a:ext cx="2136226" cy="209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rain cloud sketch">
            <a:extLst>
              <a:ext uri="{FF2B5EF4-FFF2-40B4-BE49-F238E27FC236}">
                <a16:creationId xmlns:a16="http://schemas.microsoft.com/office/drawing/2014/main" id="{D89A3F43-1DA5-9388-3528-D5AFF4668D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4"/>
              </a:clrFrom>
              <a:clrTo>
                <a:srgbClr val="FEFE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9671" y="3004603"/>
            <a:ext cx="2277671" cy="287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FF2FABC-BE41-2C5C-0FE2-CC9D7D39CE19}"/>
              </a:ext>
            </a:extLst>
          </p:cNvPr>
          <p:cNvGrpSpPr/>
          <p:nvPr/>
        </p:nvGrpSpPr>
        <p:grpSpPr>
          <a:xfrm>
            <a:off x="3445875" y="2489069"/>
            <a:ext cx="1498039" cy="511047"/>
            <a:chOff x="5350576" y="4007580"/>
            <a:chExt cx="1257306" cy="428923"/>
          </a:xfrm>
        </p:grpSpPr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0BA8D581-08AB-0CD7-BA4A-453C4A9FCBE0}"/>
                </a:ext>
              </a:extLst>
            </p:cNvPr>
            <p:cNvSpPr/>
            <p:nvPr/>
          </p:nvSpPr>
          <p:spPr>
            <a:xfrm>
              <a:off x="5498215" y="4012343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Arc 13">
              <a:extLst>
                <a:ext uri="{FF2B5EF4-FFF2-40B4-BE49-F238E27FC236}">
                  <a16:creationId xmlns:a16="http://schemas.microsoft.com/office/drawing/2014/main" id="{7724E3DD-A54E-7D59-B1A7-1CE64DE34800}"/>
                </a:ext>
              </a:extLst>
            </p:cNvPr>
            <p:cNvSpPr/>
            <p:nvPr/>
          </p:nvSpPr>
          <p:spPr>
            <a:xfrm rot="10800000">
              <a:off x="5350576" y="4007580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Arc 14">
              <a:extLst>
                <a:ext uri="{FF2B5EF4-FFF2-40B4-BE49-F238E27FC236}">
                  <a16:creationId xmlns:a16="http://schemas.microsoft.com/office/drawing/2014/main" id="{FC78C247-BAEB-D26A-D20C-242E981F14EF}"/>
                </a:ext>
              </a:extLst>
            </p:cNvPr>
            <p:cNvSpPr/>
            <p:nvPr/>
          </p:nvSpPr>
          <p:spPr>
            <a:xfrm>
              <a:off x="6236407" y="4021865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Arc 15">
              <a:extLst>
                <a:ext uri="{FF2B5EF4-FFF2-40B4-BE49-F238E27FC236}">
                  <a16:creationId xmlns:a16="http://schemas.microsoft.com/office/drawing/2014/main" id="{CC6C3F97-6AD4-E062-FEB2-5D1BF85A4CCF}"/>
                </a:ext>
              </a:extLst>
            </p:cNvPr>
            <p:cNvSpPr/>
            <p:nvPr/>
          </p:nvSpPr>
          <p:spPr>
            <a:xfrm rot="10800000">
              <a:off x="6088768" y="4017102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6E0C28B-7315-6843-FCC4-B322D711E42A}"/>
              </a:ext>
            </a:extLst>
          </p:cNvPr>
          <p:cNvGrpSpPr/>
          <p:nvPr/>
        </p:nvGrpSpPr>
        <p:grpSpPr>
          <a:xfrm>
            <a:off x="5432930" y="3856491"/>
            <a:ext cx="2841687" cy="1464465"/>
            <a:chOff x="6896871" y="2815984"/>
            <a:chExt cx="2841687" cy="1464465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C15D1385-59AC-940F-02ED-80C706E8A2DA}"/>
                </a:ext>
              </a:extLst>
            </p:cNvPr>
            <p:cNvGrpSpPr/>
            <p:nvPr/>
          </p:nvGrpSpPr>
          <p:grpSpPr>
            <a:xfrm>
              <a:off x="6896871" y="3189174"/>
              <a:ext cx="2544840" cy="1091275"/>
              <a:chOff x="3214687" y="1982502"/>
              <a:chExt cx="2135889" cy="915909"/>
            </a:xfrm>
          </p:grpSpPr>
          <p:sp>
            <p:nvSpPr>
              <p:cNvPr id="26" name="Arc 25">
                <a:extLst>
                  <a:ext uri="{FF2B5EF4-FFF2-40B4-BE49-F238E27FC236}">
                    <a16:creationId xmlns:a16="http://schemas.microsoft.com/office/drawing/2014/main" id="{6485F8F5-B288-A1BA-CCCD-99EA22C3FD4D}"/>
                  </a:ext>
                </a:extLst>
              </p:cNvPr>
              <p:cNvSpPr/>
              <p:nvPr/>
            </p:nvSpPr>
            <p:spPr>
              <a:xfrm>
                <a:off x="3214687" y="2300288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Arc 26">
                <a:extLst>
                  <a:ext uri="{FF2B5EF4-FFF2-40B4-BE49-F238E27FC236}">
                    <a16:creationId xmlns:a16="http://schemas.microsoft.com/office/drawing/2014/main" id="{74FAC6FB-7F99-450C-EEEE-E7C497A1C757}"/>
                  </a:ext>
                </a:extLst>
              </p:cNvPr>
              <p:cNvSpPr/>
              <p:nvPr/>
            </p:nvSpPr>
            <p:spPr>
              <a:xfrm flipV="1">
                <a:off x="3722346" y="1982502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Arc 27">
                <a:extLst>
                  <a:ext uri="{FF2B5EF4-FFF2-40B4-BE49-F238E27FC236}">
                    <a16:creationId xmlns:a16="http://schemas.microsoft.com/office/drawing/2014/main" id="{988C0E92-8EFC-9F4C-927E-5F8F57D50027}"/>
                  </a:ext>
                </a:extLst>
              </p:cNvPr>
              <p:cNvSpPr/>
              <p:nvPr/>
            </p:nvSpPr>
            <p:spPr>
              <a:xfrm>
                <a:off x="4228498" y="2307870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Arc 28">
                <a:extLst>
                  <a:ext uri="{FF2B5EF4-FFF2-40B4-BE49-F238E27FC236}">
                    <a16:creationId xmlns:a16="http://schemas.microsoft.com/office/drawing/2014/main" id="{78C87E16-DB45-57D7-805D-9282CD9CA93C}"/>
                  </a:ext>
                </a:extLst>
              </p:cNvPr>
              <p:cNvSpPr/>
              <p:nvPr/>
            </p:nvSpPr>
            <p:spPr>
              <a:xfrm flipV="1">
                <a:off x="4744019" y="2006413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  <a:headEnd type="none" w="med" len="med"/>
                <a:tailEnd type="triangle" w="med" len="med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336F87D-9562-D22C-531E-20489CDEBD82}"/>
                </a:ext>
              </a:extLst>
            </p:cNvPr>
            <p:cNvGrpSpPr/>
            <p:nvPr/>
          </p:nvGrpSpPr>
          <p:grpSpPr>
            <a:xfrm>
              <a:off x="7193718" y="2815984"/>
              <a:ext cx="2544840" cy="1091275"/>
              <a:chOff x="3214687" y="1982502"/>
              <a:chExt cx="2135889" cy="915909"/>
            </a:xfrm>
          </p:grpSpPr>
          <p:sp>
            <p:nvSpPr>
              <p:cNvPr id="21" name="Arc 20">
                <a:extLst>
                  <a:ext uri="{FF2B5EF4-FFF2-40B4-BE49-F238E27FC236}">
                    <a16:creationId xmlns:a16="http://schemas.microsoft.com/office/drawing/2014/main" id="{5B792C1D-843B-DB85-445B-F596DF645B39}"/>
                  </a:ext>
                </a:extLst>
              </p:cNvPr>
              <p:cNvSpPr/>
              <p:nvPr/>
            </p:nvSpPr>
            <p:spPr>
              <a:xfrm>
                <a:off x="3214687" y="2300288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Arc 22">
                <a:extLst>
                  <a:ext uri="{FF2B5EF4-FFF2-40B4-BE49-F238E27FC236}">
                    <a16:creationId xmlns:a16="http://schemas.microsoft.com/office/drawing/2014/main" id="{5E6381E1-80F7-B6F7-C728-11C02C184D01}"/>
                  </a:ext>
                </a:extLst>
              </p:cNvPr>
              <p:cNvSpPr/>
              <p:nvPr/>
            </p:nvSpPr>
            <p:spPr>
              <a:xfrm flipV="1">
                <a:off x="3722346" y="1982502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Arc 23">
                <a:extLst>
                  <a:ext uri="{FF2B5EF4-FFF2-40B4-BE49-F238E27FC236}">
                    <a16:creationId xmlns:a16="http://schemas.microsoft.com/office/drawing/2014/main" id="{8BB773B5-E4BD-6703-0BF0-08CCC94D50D5}"/>
                  </a:ext>
                </a:extLst>
              </p:cNvPr>
              <p:cNvSpPr/>
              <p:nvPr/>
            </p:nvSpPr>
            <p:spPr>
              <a:xfrm>
                <a:off x="4228498" y="2307870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Arc 24">
                <a:extLst>
                  <a:ext uri="{FF2B5EF4-FFF2-40B4-BE49-F238E27FC236}">
                    <a16:creationId xmlns:a16="http://schemas.microsoft.com/office/drawing/2014/main" id="{B0BAAED2-13DD-3C45-ECA3-C2DC8441E48F}"/>
                  </a:ext>
                </a:extLst>
              </p:cNvPr>
              <p:cNvSpPr/>
              <p:nvPr/>
            </p:nvSpPr>
            <p:spPr>
              <a:xfrm flipV="1">
                <a:off x="4744019" y="2006413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  <a:headEnd type="none" w="med" len="med"/>
                <a:tailEnd type="triangle" w="med" len="med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CB119084-03B8-DB50-51BB-3AC0B954944D}"/>
              </a:ext>
            </a:extLst>
          </p:cNvPr>
          <p:cNvSpPr txBox="1"/>
          <p:nvPr/>
        </p:nvSpPr>
        <p:spPr>
          <a:xfrm>
            <a:off x="3678088" y="1500397"/>
            <a:ext cx="3596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Radiation</a:t>
            </a:r>
            <a:r>
              <a:rPr lang="en-US" dirty="0"/>
              <a:t> handled by </a:t>
            </a:r>
            <a:r>
              <a:rPr lang="en-US" b="1" dirty="0"/>
              <a:t>RRTMGP </a:t>
            </a:r>
            <a:r>
              <a:rPr lang="en-US" dirty="0"/>
              <a:t>rewritten in C++ for GPUs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A0EBE33-EA48-2345-6D70-873C418DD942}"/>
              </a:ext>
            </a:extLst>
          </p:cNvPr>
          <p:cNvCxnSpPr>
            <a:cxnSpLocks/>
          </p:cNvCxnSpPr>
          <p:nvPr/>
        </p:nvCxnSpPr>
        <p:spPr>
          <a:xfrm flipH="1">
            <a:off x="2429881" y="1833199"/>
            <a:ext cx="1188444" cy="11693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D0639540-92F3-9E5A-07FF-CEC04BFA3661}"/>
              </a:ext>
            </a:extLst>
          </p:cNvPr>
          <p:cNvSpPr txBox="1"/>
          <p:nvPr/>
        </p:nvSpPr>
        <p:spPr>
          <a:xfrm>
            <a:off x="353462" y="3318184"/>
            <a:ext cx="23770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Turbulence</a:t>
            </a:r>
            <a:r>
              <a:rPr lang="en-US" dirty="0"/>
              <a:t> and </a:t>
            </a:r>
            <a:r>
              <a:rPr lang="en-US" b="1" dirty="0"/>
              <a:t>cloud formation </a:t>
            </a:r>
            <a:r>
              <a:rPr lang="en-US" dirty="0"/>
              <a:t>handled by Simplified Higher-Order Closure (</a:t>
            </a:r>
            <a:r>
              <a:rPr lang="en-US" b="1" dirty="0"/>
              <a:t>SHOC)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4D038B5-0B06-A62D-EE64-DB6F25007A94}"/>
              </a:ext>
            </a:extLst>
          </p:cNvPr>
          <p:cNvCxnSpPr>
            <a:cxnSpLocks/>
          </p:cNvCxnSpPr>
          <p:nvPr/>
        </p:nvCxnSpPr>
        <p:spPr>
          <a:xfrm flipV="1">
            <a:off x="2353196" y="3004603"/>
            <a:ext cx="1113537" cy="57073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270E297-E425-82FF-61B8-331FF3DBA28D}"/>
              </a:ext>
            </a:extLst>
          </p:cNvPr>
          <p:cNvCxnSpPr>
            <a:cxnSpLocks/>
          </p:cNvCxnSpPr>
          <p:nvPr/>
        </p:nvCxnSpPr>
        <p:spPr>
          <a:xfrm>
            <a:off x="2353196" y="3591170"/>
            <a:ext cx="1477612" cy="93011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B0776199-F181-957A-C612-D4B72196CBF7}"/>
              </a:ext>
            </a:extLst>
          </p:cNvPr>
          <p:cNvSpPr txBox="1"/>
          <p:nvPr/>
        </p:nvSpPr>
        <p:spPr>
          <a:xfrm>
            <a:off x="209120" y="4860688"/>
            <a:ext cx="33590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Microphysical processes </a:t>
            </a:r>
            <a:r>
              <a:rPr lang="en-US" dirty="0"/>
              <a:t>handled by a modified Predicted Particle Properties (</a:t>
            </a:r>
            <a:r>
              <a:rPr lang="en-US" b="1" dirty="0"/>
              <a:t>P3) </a:t>
            </a:r>
            <a:r>
              <a:rPr lang="en-US" dirty="0"/>
              <a:t>scheme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102882C-30E6-3223-5E29-8101351534CB}"/>
              </a:ext>
            </a:extLst>
          </p:cNvPr>
          <p:cNvCxnSpPr>
            <a:cxnSpLocks/>
          </p:cNvCxnSpPr>
          <p:nvPr/>
        </p:nvCxnSpPr>
        <p:spPr>
          <a:xfrm flipV="1">
            <a:off x="2558017" y="4434780"/>
            <a:ext cx="764469" cy="41515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3316540B-4763-DC9F-4F10-AD2CDFF95335}"/>
              </a:ext>
            </a:extLst>
          </p:cNvPr>
          <p:cNvSpPr txBox="1"/>
          <p:nvPr/>
        </p:nvSpPr>
        <p:spPr>
          <a:xfrm>
            <a:off x="5476166" y="5173802"/>
            <a:ext cx="28198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simple prescribed aerosol</a:t>
            </a:r>
            <a:r>
              <a:rPr lang="en-US" dirty="0"/>
              <a:t>: CCN and aerosol optical properties are prescribed from E3SMv2 run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219EB05-5BA6-60DF-840E-6042C687E85D}"/>
              </a:ext>
            </a:extLst>
          </p:cNvPr>
          <p:cNvSpPr txBox="1"/>
          <p:nvPr/>
        </p:nvSpPr>
        <p:spPr>
          <a:xfrm>
            <a:off x="270138" y="6116774"/>
            <a:ext cx="46737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Orographic drag </a:t>
            </a:r>
            <a:r>
              <a:rPr lang="en-US" dirty="0"/>
              <a:t>handled by turbulent mountain stress </a:t>
            </a:r>
            <a:r>
              <a:rPr lang="en-US" b="1" dirty="0"/>
              <a:t>(TMS) </a:t>
            </a:r>
            <a:r>
              <a:rPr lang="en-US" dirty="0"/>
              <a:t>(Richter et al., 2010)</a:t>
            </a:r>
          </a:p>
        </p:txBody>
      </p:sp>
      <p:sp>
        <p:nvSpPr>
          <p:cNvPr id="55" name="Title 1">
            <a:extLst>
              <a:ext uri="{FF2B5EF4-FFF2-40B4-BE49-F238E27FC236}">
                <a16:creationId xmlns:a16="http://schemas.microsoft.com/office/drawing/2014/main" id="{4275CCDF-2999-BC35-CB6C-577108A2D2A1}"/>
              </a:ext>
            </a:extLst>
          </p:cNvPr>
          <p:cNvSpPr txBox="1">
            <a:spLocks/>
          </p:cNvSpPr>
          <p:nvPr/>
        </p:nvSpPr>
        <p:spPr>
          <a:xfrm>
            <a:off x="1736067" y="991496"/>
            <a:ext cx="4417812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solidFill>
                  <a:schemeClr val="tx1"/>
                </a:solidFill>
              </a:rPr>
              <a:t>SCREAM physics</a:t>
            </a:r>
          </a:p>
        </p:txBody>
      </p:sp>
    </p:spTree>
    <p:extLst>
      <p:ext uri="{BB962C8B-B14F-4D97-AF65-F5344CB8AC3E}">
        <p14:creationId xmlns:p14="http://schemas.microsoft.com/office/powerpoint/2010/main" val="1662844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A168E31-148F-7B94-5849-6B2A9542612F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818F1-5B51-86F2-D6AF-E835E297E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368" y="121361"/>
            <a:ext cx="10233754" cy="530806"/>
          </a:xfrm>
          <a:noFill/>
        </p:spPr>
        <p:txBody>
          <a:bodyPr/>
          <a:lstStyle/>
          <a:p>
            <a:pPr algn="ctr"/>
            <a:r>
              <a:rPr lang="en-US" sz="3600" b="1" dirty="0"/>
              <a:t>What is in </a:t>
            </a:r>
            <a:r>
              <a:rPr lang="en-US" sz="3600" b="1" dirty="0" err="1"/>
              <a:t>EAMxx</a:t>
            </a:r>
            <a:r>
              <a:rPr lang="en-US" sz="3600" b="1" dirty="0"/>
              <a:t> 13km (ne256)?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B3786-0815-1551-F1BF-337D140D8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013E-7DF4-F448-89A0-7823B4BD1481}" type="slidenum">
              <a:rPr lang="en-US" smtClean="0"/>
              <a:t>4</a:t>
            </a:fld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FED8D4A-7BAC-7F3F-D376-4FFE8C303D83}"/>
              </a:ext>
            </a:extLst>
          </p:cNvPr>
          <p:cNvCxnSpPr>
            <a:cxnSpLocks/>
          </p:cNvCxnSpPr>
          <p:nvPr/>
        </p:nvCxnSpPr>
        <p:spPr>
          <a:xfrm flipH="1">
            <a:off x="6617548" y="3884980"/>
            <a:ext cx="231542" cy="369373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10">
            <a:extLst>
              <a:ext uri="{FF2B5EF4-FFF2-40B4-BE49-F238E27FC236}">
                <a16:creationId xmlns:a16="http://schemas.microsoft.com/office/drawing/2014/main" id="{82617DB3-6268-5744-51D1-80BED0641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445247" y="1153569"/>
            <a:ext cx="2136226" cy="209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rain cloud sketch">
            <a:extLst>
              <a:ext uri="{FF2B5EF4-FFF2-40B4-BE49-F238E27FC236}">
                <a16:creationId xmlns:a16="http://schemas.microsoft.com/office/drawing/2014/main" id="{FF37CD22-C20E-7B67-7A1F-AC259D77A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4"/>
              </a:clrFrom>
              <a:clrTo>
                <a:srgbClr val="FEFE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49671" y="3004603"/>
            <a:ext cx="2277671" cy="287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DC8A9E1-C1E9-E440-6103-9D84BEA44B92}"/>
              </a:ext>
            </a:extLst>
          </p:cNvPr>
          <p:cNvGrpSpPr/>
          <p:nvPr/>
        </p:nvGrpSpPr>
        <p:grpSpPr>
          <a:xfrm>
            <a:off x="3445875" y="2489069"/>
            <a:ext cx="1498039" cy="511047"/>
            <a:chOff x="5350576" y="4007580"/>
            <a:chExt cx="1257306" cy="428923"/>
          </a:xfrm>
        </p:grpSpPr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D4300A1B-1D88-5A1F-C78C-880791E7002F}"/>
                </a:ext>
              </a:extLst>
            </p:cNvPr>
            <p:cNvSpPr/>
            <p:nvPr/>
          </p:nvSpPr>
          <p:spPr>
            <a:xfrm>
              <a:off x="5498215" y="4012343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Arc 13">
              <a:extLst>
                <a:ext uri="{FF2B5EF4-FFF2-40B4-BE49-F238E27FC236}">
                  <a16:creationId xmlns:a16="http://schemas.microsoft.com/office/drawing/2014/main" id="{6FF48C47-EFA2-6B69-FF2B-21269F695941}"/>
                </a:ext>
              </a:extLst>
            </p:cNvPr>
            <p:cNvSpPr/>
            <p:nvPr/>
          </p:nvSpPr>
          <p:spPr>
            <a:xfrm rot="10800000">
              <a:off x="5350576" y="4007580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Arc 14">
              <a:extLst>
                <a:ext uri="{FF2B5EF4-FFF2-40B4-BE49-F238E27FC236}">
                  <a16:creationId xmlns:a16="http://schemas.microsoft.com/office/drawing/2014/main" id="{67542205-D531-1A83-7D78-5C01EF57CA91}"/>
                </a:ext>
              </a:extLst>
            </p:cNvPr>
            <p:cNvSpPr/>
            <p:nvPr/>
          </p:nvSpPr>
          <p:spPr>
            <a:xfrm>
              <a:off x="6236407" y="4021865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Arc 15">
              <a:extLst>
                <a:ext uri="{FF2B5EF4-FFF2-40B4-BE49-F238E27FC236}">
                  <a16:creationId xmlns:a16="http://schemas.microsoft.com/office/drawing/2014/main" id="{1A94AA77-DE64-4AF2-6750-6676E7439214}"/>
                </a:ext>
              </a:extLst>
            </p:cNvPr>
            <p:cNvSpPr/>
            <p:nvPr/>
          </p:nvSpPr>
          <p:spPr>
            <a:xfrm rot="10800000">
              <a:off x="6088768" y="4017102"/>
              <a:ext cx="371475" cy="414638"/>
            </a:xfrm>
            <a:prstGeom prst="arc">
              <a:avLst>
                <a:gd name="adj1" fmla="val 16200000"/>
                <a:gd name="adj2" fmla="val 5243846"/>
              </a:avLst>
            </a:prstGeom>
            <a:ln w="38100" cmpd="sng">
              <a:solidFill>
                <a:schemeClr val="accent1">
                  <a:lumMod val="75000"/>
                </a:schemeClr>
              </a:solidFill>
              <a:headEnd type="triangle" w="med" len="med"/>
              <a:tailEnd type="none" w="med" len="me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04B3BA1-4050-FD3B-EEDC-BD9150857B90}"/>
              </a:ext>
            </a:extLst>
          </p:cNvPr>
          <p:cNvGrpSpPr/>
          <p:nvPr/>
        </p:nvGrpSpPr>
        <p:grpSpPr>
          <a:xfrm>
            <a:off x="5432930" y="3856491"/>
            <a:ext cx="2841687" cy="1464465"/>
            <a:chOff x="6896871" y="2815984"/>
            <a:chExt cx="2841687" cy="1464465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D5305C1E-7232-DC3E-833B-7B98ACC08BFC}"/>
                </a:ext>
              </a:extLst>
            </p:cNvPr>
            <p:cNvGrpSpPr/>
            <p:nvPr/>
          </p:nvGrpSpPr>
          <p:grpSpPr>
            <a:xfrm>
              <a:off x="6896871" y="3189174"/>
              <a:ext cx="2544840" cy="1091275"/>
              <a:chOff x="3214687" y="1982502"/>
              <a:chExt cx="2135889" cy="915909"/>
            </a:xfrm>
          </p:grpSpPr>
          <p:sp>
            <p:nvSpPr>
              <p:cNvPr id="26" name="Arc 25">
                <a:extLst>
                  <a:ext uri="{FF2B5EF4-FFF2-40B4-BE49-F238E27FC236}">
                    <a16:creationId xmlns:a16="http://schemas.microsoft.com/office/drawing/2014/main" id="{E6698C6F-09CD-48CA-FEE9-8B159F7400AF}"/>
                  </a:ext>
                </a:extLst>
              </p:cNvPr>
              <p:cNvSpPr/>
              <p:nvPr/>
            </p:nvSpPr>
            <p:spPr>
              <a:xfrm>
                <a:off x="3214687" y="2300288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Arc 26">
                <a:extLst>
                  <a:ext uri="{FF2B5EF4-FFF2-40B4-BE49-F238E27FC236}">
                    <a16:creationId xmlns:a16="http://schemas.microsoft.com/office/drawing/2014/main" id="{12767D44-46E2-4298-90AE-4B108F312714}"/>
                  </a:ext>
                </a:extLst>
              </p:cNvPr>
              <p:cNvSpPr/>
              <p:nvPr/>
            </p:nvSpPr>
            <p:spPr>
              <a:xfrm flipV="1">
                <a:off x="3722346" y="1982502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Arc 27">
                <a:extLst>
                  <a:ext uri="{FF2B5EF4-FFF2-40B4-BE49-F238E27FC236}">
                    <a16:creationId xmlns:a16="http://schemas.microsoft.com/office/drawing/2014/main" id="{71168CE5-7F55-E141-B995-EE846337BB66}"/>
                  </a:ext>
                </a:extLst>
              </p:cNvPr>
              <p:cNvSpPr/>
              <p:nvPr/>
            </p:nvSpPr>
            <p:spPr>
              <a:xfrm>
                <a:off x="4228498" y="2307870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Arc 28">
                <a:extLst>
                  <a:ext uri="{FF2B5EF4-FFF2-40B4-BE49-F238E27FC236}">
                    <a16:creationId xmlns:a16="http://schemas.microsoft.com/office/drawing/2014/main" id="{84744D58-FA59-E5D6-9199-9998CE120BE2}"/>
                  </a:ext>
                </a:extLst>
              </p:cNvPr>
              <p:cNvSpPr/>
              <p:nvPr/>
            </p:nvSpPr>
            <p:spPr>
              <a:xfrm flipV="1">
                <a:off x="4744019" y="2006413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  <a:headEnd type="none" w="med" len="med"/>
                <a:tailEnd type="triangle" w="med" len="med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A2EDB5B-535D-2E2D-7921-17BE796D2D99}"/>
                </a:ext>
              </a:extLst>
            </p:cNvPr>
            <p:cNvGrpSpPr/>
            <p:nvPr/>
          </p:nvGrpSpPr>
          <p:grpSpPr>
            <a:xfrm>
              <a:off x="7193718" y="2815984"/>
              <a:ext cx="2544840" cy="1091275"/>
              <a:chOff x="3214687" y="1982502"/>
              <a:chExt cx="2135889" cy="915909"/>
            </a:xfrm>
          </p:grpSpPr>
          <p:sp>
            <p:nvSpPr>
              <p:cNvPr id="21" name="Arc 20">
                <a:extLst>
                  <a:ext uri="{FF2B5EF4-FFF2-40B4-BE49-F238E27FC236}">
                    <a16:creationId xmlns:a16="http://schemas.microsoft.com/office/drawing/2014/main" id="{00D14DCB-1D2E-8468-AEFA-BF1F3AC4DBCC}"/>
                  </a:ext>
                </a:extLst>
              </p:cNvPr>
              <p:cNvSpPr/>
              <p:nvPr/>
            </p:nvSpPr>
            <p:spPr>
              <a:xfrm>
                <a:off x="3214687" y="2300288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Arc 22">
                <a:extLst>
                  <a:ext uri="{FF2B5EF4-FFF2-40B4-BE49-F238E27FC236}">
                    <a16:creationId xmlns:a16="http://schemas.microsoft.com/office/drawing/2014/main" id="{D950FCA1-C2F9-2BBE-CA71-E58CED678AF8}"/>
                  </a:ext>
                </a:extLst>
              </p:cNvPr>
              <p:cNvSpPr/>
              <p:nvPr/>
            </p:nvSpPr>
            <p:spPr>
              <a:xfrm flipV="1">
                <a:off x="3722346" y="1982502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Arc 23">
                <a:extLst>
                  <a:ext uri="{FF2B5EF4-FFF2-40B4-BE49-F238E27FC236}">
                    <a16:creationId xmlns:a16="http://schemas.microsoft.com/office/drawing/2014/main" id="{5036655F-D924-B315-BCD3-E1A305CC91CC}"/>
                  </a:ext>
                </a:extLst>
              </p:cNvPr>
              <p:cNvSpPr/>
              <p:nvPr/>
            </p:nvSpPr>
            <p:spPr>
              <a:xfrm>
                <a:off x="4228498" y="2307870"/>
                <a:ext cx="606557" cy="590541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Arc 24">
                <a:extLst>
                  <a:ext uri="{FF2B5EF4-FFF2-40B4-BE49-F238E27FC236}">
                    <a16:creationId xmlns:a16="http://schemas.microsoft.com/office/drawing/2014/main" id="{298EB6B9-CA9E-1897-C17B-949500AF09B5}"/>
                  </a:ext>
                </a:extLst>
              </p:cNvPr>
              <p:cNvSpPr/>
              <p:nvPr/>
            </p:nvSpPr>
            <p:spPr>
              <a:xfrm flipV="1">
                <a:off x="4744019" y="2006413"/>
                <a:ext cx="606557" cy="578779"/>
              </a:xfrm>
              <a:prstGeom prst="arc">
                <a:avLst>
                  <a:gd name="adj1" fmla="val 12693037"/>
                  <a:gd name="adj2" fmla="val 19813524"/>
                </a:avLst>
              </a:prstGeom>
              <a:ln w="28575" cmpd="sng">
                <a:solidFill>
                  <a:schemeClr val="accent1">
                    <a:lumMod val="75000"/>
                  </a:schemeClr>
                </a:solidFill>
                <a:headEnd type="none" w="med" len="med"/>
                <a:tailEnd type="triangle" w="med" len="med"/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F13C7297-3F2B-6538-410F-1781426796A2}"/>
              </a:ext>
            </a:extLst>
          </p:cNvPr>
          <p:cNvSpPr txBox="1"/>
          <p:nvPr/>
        </p:nvSpPr>
        <p:spPr>
          <a:xfrm>
            <a:off x="3678088" y="1500397"/>
            <a:ext cx="3596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Radiation</a:t>
            </a:r>
            <a:r>
              <a:rPr lang="en-US" dirty="0"/>
              <a:t> handled by </a:t>
            </a:r>
            <a:r>
              <a:rPr lang="en-US" b="1" dirty="0"/>
              <a:t>RRTMGP </a:t>
            </a:r>
            <a:r>
              <a:rPr lang="en-US" dirty="0"/>
              <a:t>rewritten in C++ for GPUs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6085C8E-987C-5108-4863-05F7066F169E}"/>
              </a:ext>
            </a:extLst>
          </p:cNvPr>
          <p:cNvCxnSpPr>
            <a:cxnSpLocks/>
          </p:cNvCxnSpPr>
          <p:nvPr/>
        </p:nvCxnSpPr>
        <p:spPr>
          <a:xfrm flipH="1">
            <a:off x="2429881" y="1833199"/>
            <a:ext cx="1188444" cy="11693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A75B5CC1-F9E1-C19B-8D2F-BA9A5C6C3D86}"/>
              </a:ext>
            </a:extLst>
          </p:cNvPr>
          <p:cNvSpPr txBox="1"/>
          <p:nvPr/>
        </p:nvSpPr>
        <p:spPr>
          <a:xfrm>
            <a:off x="353462" y="3318184"/>
            <a:ext cx="23770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Turbulence</a:t>
            </a:r>
            <a:r>
              <a:rPr lang="en-US" dirty="0"/>
              <a:t> and </a:t>
            </a:r>
            <a:r>
              <a:rPr lang="en-US" b="1" dirty="0"/>
              <a:t>cloud formation </a:t>
            </a:r>
            <a:r>
              <a:rPr lang="en-US" dirty="0"/>
              <a:t>handled by Simplified Higher-Order Closure (</a:t>
            </a:r>
            <a:r>
              <a:rPr lang="en-US" b="1" dirty="0"/>
              <a:t>SHOC)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D9CC8409-0183-C33C-05F1-E1C9304B6C41}"/>
              </a:ext>
            </a:extLst>
          </p:cNvPr>
          <p:cNvCxnSpPr>
            <a:cxnSpLocks/>
          </p:cNvCxnSpPr>
          <p:nvPr/>
        </p:nvCxnSpPr>
        <p:spPr>
          <a:xfrm flipV="1">
            <a:off x="2353196" y="3004603"/>
            <a:ext cx="1113537" cy="57073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F9833C61-00D7-BFE8-0A7D-78F43DAE3A8D}"/>
              </a:ext>
            </a:extLst>
          </p:cNvPr>
          <p:cNvCxnSpPr>
            <a:cxnSpLocks/>
          </p:cNvCxnSpPr>
          <p:nvPr/>
        </p:nvCxnSpPr>
        <p:spPr>
          <a:xfrm>
            <a:off x="2353196" y="3591170"/>
            <a:ext cx="1477612" cy="93011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7F188063-5517-B7F6-9C4A-DDC080D456FA}"/>
              </a:ext>
            </a:extLst>
          </p:cNvPr>
          <p:cNvSpPr txBox="1"/>
          <p:nvPr/>
        </p:nvSpPr>
        <p:spPr>
          <a:xfrm>
            <a:off x="209120" y="4860688"/>
            <a:ext cx="33590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Microphysical processes </a:t>
            </a:r>
            <a:r>
              <a:rPr lang="en-US" dirty="0"/>
              <a:t>handled by a modified Predicted Particle Properties (</a:t>
            </a:r>
            <a:r>
              <a:rPr lang="en-US" b="1" dirty="0"/>
              <a:t>P3) </a:t>
            </a:r>
            <a:r>
              <a:rPr lang="en-US" dirty="0"/>
              <a:t>scheme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07CC306-1E6D-6338-7F63-7F5F9A88A636}"/>
              </a:ext>
            </a:extLst>
          </p:cNvPr>
          <p:cNvCxnSpPr>
            <a:cxnSpLocks/>
          </p:cNvCxnSpPr>
          <p:nvPr/>
        </p:nvCxnSpPr>
        <p:spPr>
          <a:xfrm flipV="1">
            <a:off x="2558017" y="4434780"/>
            <a:ext cx="764469" cy="415155"/>
          </a:xfrm>
          <a:prstGeom prst="straightConnector1">
            <a:avLst/>
          </a:prstGeom>
          <a:ln w="38100" cmpd="sng">
            <a:solidFill>
              <a:srgbClr val="FF0000"/>
            </a:solidFill>
            <a:tailEnd type="triangle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81579DDC-0EB4-6FDB-18D2-FAC50D7D2DF8}"/>
              </a:ext>
            </a:extLst>
          </p:cNvPr>
          <p:cNvSpPr txBox="1"/>
          <p:nvPr/>
        </p:nvSpPr>
        <p:spPr>
          <a:xfrm>
            <a:off x="5476166" y="5173802"/>
            <a:ext cx="28198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simple prescribed aerosol</a:t>
            </a:r>
            <a:r>
              <a:rPr lang="en-US" dirty="0"/>
              <a:t>: CCN and aerosol optical properties are prescribed from E3SMv2 run</a:t>
            </a:r>
          </a:p>
        </p:txBody>
      </p:sp>
      <p:sp>
        <p:nvSpPr>
          <p:cNvPr id="48" name="Title 1">
            <a:extLst>
              <a:ext uri="{FF2B5EF4-FFF2-40B4-BE49-F238E27FC236}">
                <a16:creationId xmlns:a16="http://schemas.microsoft.com/office/drawing/2014/main" id="{BF91478D-85CE-BCB8-AFE2-ACB39255DE30}"/>
              </a:ext>
            </a:extLst>
          </p:cNvPr>
          <p:cNvSpPr txBox="1">
            <a:spLocks/>
          </p:cNvSpPr>
          <p:nvPr/>
        </p:nvSpPr>
        <p:spPr>
          <a:xfrm>
            <a:off x="8507851" y="1135097"/>
            <a:ext cx="4417812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solidFill>
                  <a:schemeClr val="tx1"/>
                </a:solidFill>
              </a:rPr>
              <a:t>New* parameterizations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DA22CC7-DAC6-7B3A-27C2-FE05B8F5468A}"/>
              </a:ext>
            </a:extLst>
          </p:cNvPr>
          <p:cNvSpPr txBox="1"/>
          <p:nvPr/>
        </p:nvSpPr>
        <p:spPr>
          <a:xfrm>
            <a:off x="270138" y="6116774"/>
            <a:ext cx="46737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Orographic drag </a:t>
            </a:r>
            <a:r>
              <a:rPr lang="en-US" dirty="0"/>
              <a:t>handled by turbulent mountain stress </a:t>
            </a:r>
            <a:r>
              <a:rPr lang="en-US" b="1" dirty="0"/>
              <a:t>(TMS) </a:t>
            </a:r>
            <a:r>
              <a:rPr lang="en-US" dirty="0"/>
              <a:t>(Richter et al., 2010)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2B90011-7D87-4CF1-C6B5-C7F544C16C2F}"/>
              </a:ext>
            </a:extLst>
          </p:cNvPr>
          <p:cNvSpPr txBox="1"/>
          <p:nvPr/>
        </p:nvSpPr>
        <p:spPr>
          <a:xfrm>
            <a:off x="8507851" y="1738920"/>
            <a:ext cx="34990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Subgrid</a:t>
            </a:r>
            <a:r>
              <a:rPr lang="en-US" b="1" dirty="0"/>
              <a:t>-scale deep convection </a:t>
            </a:r>
            <a:r>
              <a:rPr lang="en-US" dirty="0"/>
              <a:t>handled by Zhang-MacFarlane</a:t>
            </a:r>
          </a:p>
          <a:p>
            <a:endParaRPr lang="en-US" b="1" dirty="0"/>
          </a:p>
          <a:p>
            <a:r>
              <a:rPr lang="en-US" b="1" dirty="0"/>
              <a:t>Gravity wave drag </a:t>
            </a:r>
            <a:r>
              <a:rPr lang="en-US" dirty="0"/>
              <a:t>for frontal, orographic, and convective drag (Richter et al., 2010)</a:t>
            </a:r>
          </a:p>
          <a:p>
            <a:endParaRPr lang="en-US" b="1" dirty="0"/>
          </a:p>
          <a:p>
            <a:r>
              <a:rPr lang="en-US" b="1" dirty="0"/>
              <a:t>Orographic drag </a:t>
            </a:r>
            <a:r>
              <a:rPr lang="en-US" dirty="0"/>
              <a:t>based on </a:t>
            </a:r>
            <a:r>
              <a:rPr lang="en-US" dirty="0" err="1"/>
              <a:t>Beljaars</a:t>
            </a:r>
            <a:r>
              <a:rPr lang="en-US" dirty="0"/>
              <a:t> et al. (2004), </a:t>
            </a:r>
            <a:r>
              <a:rPr lang="en-US" dirty="0" err="1"/>
              <a:t>Tsiringakis</a:t>
            </a:r>
            <a:r>
              <a:rPr lang="en-US" dirty="0"/>
              <a:t> et al. (2017), Xie et al. (2020) </a:t>
            </a:r>
          </a:p>
          <a:p>
            <a:endParaRPr lang="en-US" b="1" dirty="0"/>
          </a:p>
          <a:p>
            <a:r>
              <a:rPr lang="en-US" b="1" dirty="0"/>
              <a:t>Interactive aerosol </a:t>
            </a:r>
            <a:r>
              <a:rPr lang="en-US" dirty="0"/>
              <a:t>scheme </a:t>
            </a:r>
            <a:r>
              <a:rPr lang="en-US" b="1" dirty="0"/>
              <a:t>MAM4xx</a:t>
            </a:r>
            <a:r>
              <a:rPr lang="en-US" dirty="0"/>
              <a:t> (to be included in v4.X)</a:t>
            </a:r>
          </a:p>
        </p:txBody>
      </p:sp>
      <p:sp>
        <p:nvSpPr>
          <p:cNvPr id="55" name="Title 1">
            <a:extLst>
              <a:ext uri="{FF2B5EF4-FFF2-40B4-BE49-F238E27FC236}">
                <a16:creationId xmlns:a16="http://schemas.microsoft.com/office/drawing/2014/main" id="{F22E5263-6F1A-E7F0-933B-A2083F7E3989}"/>
              </a:ext>
            </a:extLst>
          </p:cNvPr>
          <p:cNvSpPr txBox="1">
            <a:spLocks/>
          </p:cNvSpPr>
          <p:nvPr/>
        </p:nvSpPr>
        <p:spPr>
          <a:xfrm>
            <a:off x="1736067" y="991496"/>
            <a:ext cx="4417812" cy="1097280"/>
          </a:xfrm>
          <a:prstGeom prst="rect">
            <a:avLst/>
          </a:prstGeom>
        </p:spPr>
        <p:txBody>
          <a:bodyPr vert="horz" lIns="0" tIns="45720" rIns="0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solidFill>
                  <a:schemeClr val="tx1"/>
                </a:solidFill>
              </a:rPr>
              <a:t>SCREAM physics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51EE4C-0AAB-B5C0-DA32-13305796869C}"/>
              </a:ext>
            </a:extLst>
          </p:cNvPr>
          <p:cNvSpPr txBox="1"/>
          <p:nvPr/>
        </p:nvSpPr>
        <p:spPr>
          <a:xfrm>
            <a:off x="9787140" y="6026607"/>
            <a:ext cx="30519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* Porting from F90 schemes</a:t>
            </a: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96DC18-946F-5A1F-C035-C078269912A8}"/>
              </a:ext>
            </a:extLst>
          </p:cNvPr>
          <p:cNvSpPr txBox="1"/>
          <p:nvPr/>
        </p:nvSpPr>
        <p:spPr>
          <a:xfrm>
            <a:off x="5724121" y="2245726"/>
            <a:ext cx="24034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Resolved-scale </a:t>
            </a:r>
            <a:r>
              <a:rPr lang="en-US" b="1" dirty="0"/>
              <a:t>fluid dynamics </a:t>
            </a:r>
            <a:r>
              <a:rPr lang="en-US" dirty="0"/>
              <a:t>treated by a non-hydrostatic Spectral Element (</a:t>
            </a:r>
            <a:r>
              <a:rPr lang="en-US" b="1" dirty="0"/>
              <a:t>SE</a:t>
            </a:r>
            <a:r>
              <a:rPr lang="en-US" dirty="0"/>
              <a:t>) approach (homme-xx)</a:t>
            </a:r>
          </a:p>
        </p:txBody>
      </p:sp>
    </p:spTree>
    <p:extLst>
      <p:ext uri="{BB962C8B-B14F-4D97-AF65-F5344CB8AC3E}">
        <p14:creationId xmlns:p14="http://schemas.microsoft.com/office/powerpoint/2010/main" val="2103975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C750C-6574-3921-35C6-FA6C61794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0BD185F-9DEF-1E39-A30E-98E248544205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776E8-3AE9-4876-27E6-AF927B035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Where are we in our development?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F0726E-AE02-574E-0450-2FB8203ED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30248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5</a:t>
            </a:fld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EA30593-4B61-22AB-98BA-9B249C8D8F27}"/>
              </a:ext>
            </a:extLst>
          </p:cNvPr>
          <p:cNvCxnSpPr/>
          <p:nvPr/>
        </p:nvCxnSpPr>
        <p:spPr>
          <a:xfrm>
            <a:off x="511628" y="1534886"/>
            <a:ext cx="11168744" cy="0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2F46C47-8AF7-9E7F-546B-CB2F82BD85A6}"/>
              </a:ext>
            </a:extLst>
          </p:cNvPr>
          <p:cNvCxnSpPr/>
          <p:nvPr/>
        </p:nvCxnSpPr>
        <p:spPr>
          <a:xfrm>
            <a:off x="11413671" y="1364937"/>
            <a:ext cx="0" cy="349562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E747B-9CCA-8C4E-B6F1-39724A66E005}"/>
              </a:ext>
            </a:extLst>
          </p:cNvPr>
          <p:cNvCxnSpPr/>
          <p:nvPr/>
        </p:nvCxnSpPr>
        <p:spPr>
          <a:xfrm>
            <a:off x="9508671" y="1364937"/>
            <a:ext cx="0" cy="349562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A64E44B-2E21-07D4-CA49-484EA4FC3173}"/>
              </a:ext>
            </a:extLst>
          </p:cNvPr>
          <p:cNvSpPr txBox="1"/>
          <p:nvPr/>
        </p:nvSpPr>
        <p:spPr>
          <a:xfrm>
            <a:off x="10165323" y="1835461"/>
            <a:ext cx="2496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E3SMv4.0 release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2A0361-6FED-3B7A-C813-3B8CF5279DF5}"/>
              </a:ext>
            </a:extLst>
          </p:cNvPr>
          <p:cNvSpPr txBox="1"/>
          <p:nvPr/>
        </p:nvSpPr>
        <p:spPr>
          <a:xfrm>
            <a:off x="10788083" y="969502"/>
            <a:ext cx="140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Jan 2028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F91FCD-7D8D-62A4-1306-5DAD51B217B4}"/>
              </a:ext>
            </a:extLst>
          </p:cNvPr>
          <p:cNvSpPr txBox="1"/>
          <p:nvPr/>
        </p:nvSpPr>
        <p:spPr>
          <a:xfrm>
            <a:off x="8872548" y="969502"/>
            <a:ext cx="140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Jan 2027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4BD2407-AEDB-751A-84ED-4AE316FA855A}"/>
              </a:ext>
            </a:extLst>
          </p:cNvPr>
          <p:cNvCxnSpPr/>
          <p:nvPr/>
        </p:nvCxnSpPr>
        <p:spPr>
          <a:xfrm>
            <a:off x="817415" y="1381265"/>
            <a:ext cx="0" cy="349562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0E228C0-2A00-469E-C90F-6A337FA3298D}"/>
              </a:ext>
            </a:extLst>
          </p:cNvPr>
          <p:cNvSpPr txBox="1"/>
          <p:nvPr/>
        </p:nvSpPr>
        <p:spPr>
          <a:xfrm>
            <a:off x="181292" y="985830"/>
            <a:ext cx="140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Jan 2025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7E1454A-C47A-2DFD-E7BA-BB0732DDE534}"/>
              </a:ext>
            </a:extLst>
          </p:cNvPr>
          <p:cNvCxnSpPr/>
          <p:nvPr/>
        </p:nvCxnSpPr>
        <p:spPr>
          <a:xfrm>
            <a:off x="4952652" y="1389318"/>
            <a:ext cx="0" cy="349562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0D3D408-EA1A-B82D-D627-9560ADA6EDF2}"/>
              </a:ext>
            </a:extLst>
          </p:cNvPr>
          <p:cNvSpPr txBox="1"/>
          <p:nvPr/>
        </p:nvSpPr>
        <p:spPr>
          <a:xfrm>
            <a:off x="4316529" y="993883"/>
            <a:ext cx="140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Jan 2026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CCDD323-0B88-B915-EA6F-6B19296C4715}"/>
              </a:ext>
            </a:extLst>
          </p:cNvPr>
          <p:cNvSpPr txBox="1"/>
          <p:nvPr/>
        </p:nvSpPr>
        <p:spPr>
          <a:xfrm>
            <a:off x="583718" y="3158655"/>
            <a:ext cx="3932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Porting new parameterizations</a:t>
            </a: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FA91B87A-A72E-C30F-FFBA-91F3F5C8E981}"/>
              </a:ext>
            </a:extLst>
          </p:cNvPr>
          <p:cNvSpPr/>
          <p:nvPr/>
        </p:nvSpPr>
        <p:spPr>
          <a:xfrm>
            <a:off x="761997" y="1845106"/>
            <a:ext cx="8746674" cy="1313549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937C2D96-08C6-A24B-97F0-51F9D96043CC}"/>
              </a:ext>
            </a:extLst>
          </p:cNvPr>
          <p:cNvSpPr/>
          <p:nvPr/>
        </p:nvSpPr>
        <p:spPr>
          <a:xfrm>
            <a:off x="4316529" y="4966628"/>
            <a:ext cx="5192142" cy="1313549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C33E241-28EA-E9FB-DCD1-496F79ED0C7F}"/>
              </a:ext>
            </a:extLst>
          </p:cNvPr>
          <p:cNvSpPr txBox="1"/>
          <p:nvPr/>
        </p:nvSpPr>
        <p:spPr>
          <a:xfrm>
            <a:off x="9223077" y="1805042"/>
            <a:ext cx="1565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Feature freeze</a:t>
            </a: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9958E8DF-DACB-2EC2-E58F-3C33E391D66F}"/>
              </a:ext>
            </a:extLst>
          </p:cNvPr>
          <p:cNvSpPr/>
          <p:nvPr/>
        </p:nvSpPr>
        <p:spPr>
          <a:xfrm>
            <a:off x="9552833" y="5017626"/>
            <a:ext cx="1981368" cy="1313549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ardrop 4">
            <a:extLst>
              <a:ext uri="{FF2B5EF4-FFF2-40B4-BE49-F238E27FC236}">
                <a16:creationId xmlns:a16="http://schemas.microsoft.com/office/drawing/2014/main" id="{0936E2DB-1AF5-A966-B20E-426165820E41}"/>
              </a:ext>
            </a:extLst>
          </p:cNvPr>
          <p:cNvSpPr/>
          <p:nvPr/>
        </p:nvSpPr>
        <p:spPr>
          <a:xfrm rot="8138888">
            <a:off x="5096188" y="1260645"/>
            <a:ext cx="211507" cy="204691"/>
          </a:xfrm>
          <a:prstGeom prst="teardrop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A1DE00-6A34-3873-8841-5F6DD00790BE}"/>
              </a:ext>
            </a:extLst>
          </p:cNvPr>
          <p:cNvSpPr txBox="1"/>
          <p:nvPr/>
        </p:nvSpPr>
        <p:spPr>
          <a:xfrm>
            <a:off x="761996" y="2533320"/>
            <a:ext cx="7071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Test, evaluate, and fix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 in prescribed ocean simulations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AAEC00-F3E6-13A2-08EF-E3C49F6CED0E}"/>
              </a:ext>
            </a:extLst>
          </p:cNvPr>
          <p:cNvSpPr txBox="1"/>
          <p:nvPr/>
        </p:nvSpPr>
        <p:spPr>
          <a:xfrm>
            <a:off x="4316529" y="5681257"/>
            <a:ext cx="4532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 in coupled configuration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849518-CD87-9646-CB5C-2E46FBDA10E3}"/>
              </a:ext>
            </a:extLst>
          </p:cNvPr>
          <p:cNvSpPr txBox="1"/>
          <p:nvPr/>
        </p:nvSpPr>
        <p:spPr>
          <a:xfrm rot="17856981">
            <a:off x="-562744" y="1805187"/>
            <a:ext cx="22929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SCREAM Era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B33057F-33F0-0815-A246-DD6F93143724}"/>
              </a:ext>
            </a:extLst>
          </p:cNvPr>
          <p:cNvSpPr txBox="1"/>
          <p:nvPr/>
        </p:nvSpPr>
        <p:spPr>
          <a:xfrm>
            <a:off x="9498428" y="5713825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EAMxx+Omega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id="{A61CD5B3-D5F2-A6C3-BEE6-9B0F579DC8D3}"/>
              </a:ext>
            </a:extLst>
          </p:cNvPr>
          <p:cNvSpPr/>
          <p:nvPr/>
        </p:nvSpPr>
        <p:spPr>
          <a:xfrm>
            <a:off x="817415" y="3479533"/>
            <a:ext cx="6109858" cy="449935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1F63AA-6DD4-C31F-3FBB-7CD6FA17FE96}"/>
              </a:ext>
            </a:extLst>
          </p:cNvPr>
          <p:cNvSpPr txBox="1"/>
          <p:nvPr/>
        </p:nvSpPr>
        <p:spPr>
          <a:xfrm>
            <a:off x="883248" y="3531662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ZM (deep convection) </a:t>
            </a: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8222F0C9-ABFB-0B1A-1C60-21CB2DA1956D}"/>
              </a:ext>
            </a:extLst>
          </p:cNvPr>
          <p:cNvSpPr/>
          <p:nvPr/>
        </p:nvSpPr>
        <p:spPr>
          <a:xfrm>
            <a:off x="2479963" y="4089737"/>
            <a:ext cx="3740727" cy="449935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C8C3216-0FAD-6417-C9BF-38EA2A4B3360}"/>
              </a:ext>
            </a:extLst>
          </p:cNvPr>
          <p:cNvSpPr txBox="1"/>
          <p:nvPr/>
        </p:nvSpPr>
        <p:spPr>
          <a:xfrm>
            <a:off x="2479963" y="4143284"/>
            <a:ext cx="303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Gravity wave drag schemes</a:t>
            </a:r>
          </a:p>
        </p:txBody>
      </p:sp>
      <p:sp>
        <p:nvSpPr>
          <p:cNvPr id="31" name="Right Arrow 30">
            <a:extLst>
              <a:ext uri="{FF2B5EF4-FFF2-40B4-BE49-F238E27FC236}">
                <a16:creationId xmlns:a16="http://schemas.microsoft.com/office/drawing/2014/main" id="{DE0B0459-1BCA-44D4-CE2F-EF348906E7AE}"/>
              </a:ext>
            </a:extLst>
          </p:cNvPr>
          <p:cNvSpPr/>
          <p:nvPr/>
        </p:nvSpPr>
        <p:spPr>
          <a:xfrm>
            <a:off x="5720441" y="4591589"/>
            <a:ext cx="2272146" cy="449935"/>
          </a:xfrm>
          <a:prstGeom prst="rightArrow">
            <a:avLst>
              <a:gd name="adj1" fmla="val 67403"/>
              <a:gd name="adj2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3BA787A-C6BD-FB0F-F620-F00E31AAE2DF}"/>
              </a:ext>
            </a:extLst>
          </p:cNvPr>
          <p:cNvSpPr txBox="1"/>
          <p:nvPr/>
        </p:nvSpPr>
        <p:spPr>
          <a:xfrm>
            <a:off x="5720440" y="4645136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Orographic drag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3D1FB2-7F42-8030-2171-F6EE0696CFB0}"/>
              </a:ext>
            </a:extLst>
          </p:cNvPr>
          <p:cNvSpPr txBox="1"/>
          <p:nvPr/>
        </p:nvSpPr>
        <p:spPr>
          <a:xfrm>
            <a:off x="2550149" y="5449895"/>
            <a:ext cx="3932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Coupled tests</a:t>
            </a:r>
          </a:p>
        </p:txBody>
      </p:sp>
    </p:spTree>
    <p:extLst>
      <p:ext uri="{BB962C8B-B14F-4D97-AF65-F5344CB8AC3E}">
        <p14:creationId xmlns:p14="http://schemas.microsoft.com/office/powerpoint/2010/main" val="2524160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09F825-B127-07B8-8B34-D18D8B93B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D80BDFC-9AFA-47A4-2732-678DFAAB65A9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0DF4A-E4F1-8B1E-7F88-59E43B9B7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What we found shifting from 3km </a:t>
            </a:r>
            <a:r>
              <a:rPr lang="en-US" b="1" dirty="0">
                <a:sym typeface="Wingdings" pitchFamily="2" charset="2"/>
              </a:rPr>
              <a:t> 13km: </a:t>
            </a:r>
            <a:br>
              <a:rPr lang="en-US" b="1" dirty="0"/>
            </a:br>
            <a:r>
              <a:rPr lang="en-US" b="1" dirty="0"/>
              <a:t>Resolution sensitivity of low clouds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E93A3-653A-EB5A-985E-FBEF8F16A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30248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499E25-BCDA-E48E-2890-8C7D1027CA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244" y="1070180"/>
            <a:ext cx="2988511" cy="300536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4B33B40-9401-3B3E-30A3-A94DB43DC8B8}"/>
              </a:ext>
            </a:extLst>
          </p:cNvPr>
          <p:cNvGrpSpPr>
            <a:grpSpLocks noChangeAspect="1"/>
          </p:cNvGrpSpPr>
          <p:nvPr/>
        </p:nvGrpSpPr>
        <p:grpSpPr>
          <a:xfrm>
            <a:off x="4259091" y="4691603"/>
            <a:ext cx="3467510" cy="457200"/>
            <a:chOff x="2209800" y="2070538"/>
            <a:chExt cx="7772400" cy="180424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91C1A65-1AC0-D38E-7519-6F8ED68E8B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27053" b="4129"/>
            <a:stretch>
              <a:fillRect/>
            </a:stretch>
          </p:blipFill>
          <p:spPr>
            <a:xfrm>
              <a:off x="2209800" y="2070538"/>
              <a:ext cx="7772400" cy="92582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A25BF10-3C25-6CBA-6848-CD50BF426D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639" b="90625" l="3145" r="96017">
                          <a14:foregroundMark x1="40252" y1="10764" x2="58491" y2="7986"/>
                          <a14:foregroundMark x1="58491" y1="7986" x2="62893" y2="11458"/>
                          <a14:foregroundMark x1="8595" y1="70486" x2="19287" y2="95486"/>
                          <a14:foregroundMark x1="19287" y1="95486" x2="38155" y2="94444"/>
                          <a14:foregroundMark x1="38155" y1="94444" x2="56604" y2="96181"/>
                          <a14:foregroundMark x1="56604" y1="96181" x2="93920" y2="88542"/>
                          <a14:foregroundMark x1="93920" y1="88542" x2="88889" y2="64583"/>
                          <a14:foregroundMark x1="4822" y1="74653" x2="6499" y2="88542"/>
                          <a14:foregroundMark x1="94130" y1="73264" x2="94549" y2="89236"/>
                          <a14:foregroundMark x1="95388" y1="75347" x2="96226" y2="86806"/>
                          <a14:foregroundMark x1="3145" y1="76736" x2="6499" y2="9062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209800" y="2312248"/>
              <a:ext cx="2587942" cy="1562531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1D18713-870F-8DD5-87A6-EB932E35C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639" b="90625" l="3145" r="96017">
                          <a14:foregroundMark x1="40252" y1="10764" x2="58491" y2="7986"/>
                          <a14:foregroundMark x1="58491" y1="7986" x2="62893" y2="11458"/>
                          <a14:foregroundMark x1="8595" y1="70486" x2="19287" y2="95486"/>
                          <a14:foregroundMark x1="19287" y1="95486" x2="38155" y2="94444"/>
                          <a14:foregroundMark x1="38155" y1="94444" x2="56604" y2="96181"/>
                          <a14:foregroundMark x1="56604" y1="96181" x2="93920" y2="88542"/>
                          <a14:foregroundMark x1="93920" y1="88542" x2="88889" y2="64583"/>
                          <a14:foregroundMark x1="4822" y1="74653" x2="6499" y2="88542"/>
                          <a14:foregroundMark x1="94130" y1="73264" x2="94549" y2="89236"/>
                          <a14:foregroundMark x1="95388" y1="75347" x2="96226" y2="86806"/>
                          <a14:foregroundMark x1="3145" y1="76736" x2="6499" y2="9062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683140" y="2312248"/>
              <a:ext cx="2587942" cy="1562531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7B5C7754-39A4-1905-EDC1-577F1FFEB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639" b="90625" l="3145" r="96017">
                          <a14:foregroundMark x1="40252" y1="10764" x2="58491" y2="7986"/>
                          <a14:foregroundMark x1="58491" y1="7986" x2="62893" y2="11458"/>
                          <a14:foregroundMark x1="8595" y1="70486" x2="19287" y2="95486"/>
                          <a14:foregroundMark x1="19287" y1="95486" x2="38155" y2="94444"/>
                          <a14:foregroundMark x1="38155" y1="94444" x2="56604" y2="96181"/>
                          <a14:foregroundMark x1="56604" y1="96181" x2="93920" y2="88542"/>
                          <a14:foregroundMark x1="93920" y1="88542" x2="88889" y2="64583"/>
                          <a14:foregroundMark x1="4822" y1="74653" x2="6499" y2="88542"/>
                          <a14:foregroundMark x1="94130" y1="73264" x2="94549" y2="89236"/>
                          <a14:foregroundMark x1="95388" y1="75347" x2="96226" y2="86806"/>
                          <a14:foregroundMark x1="3145" y1="76736" x2="6499" y2="9062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271082" y="2312248"/>
              <a:ext cx="2587942" cy="1562531"/>
            </a:xfrm>
            <a:prstGeom prst="rect">
              <a:avLst/>
            </a:prstGeom>
          </p:spPr>
        </p:pic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FA6B535D-4403-15FD-A796-7FA91345E0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3672" y="4691603"/>
            <a:ext cx="2351725" cy="3657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5DF5B75-006F-F777-B030-2CB9BDDD08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956" y="4691603"/>
            <a:ext cx="2290573" cy="36576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2FC1868-0B81-B446-6C3D-919151BC3F3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4613" y="1048721"/>
            <a:ext cx="2727513" cy="2890837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A2B8A42-072E-70DA-221C-75ABD8BF663E}"/>
              </a:ext>
            </a:extLst>
          </p:cNvPr>
          <p:cNvSpPr txBox="1"/>
          <p:nvPr/>
        </p:nvSpPr>
        <p:spPr>
          <a:xfrm>
            <a:off x="5892098" y="3928511"/>
            <a:ext cx="15065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Terai et al., 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2407643-34C4-2722-45CA-F0A0CA58DF08}"/>
              </a:ext>
            </a:extLst>
          </p:cNvPr>
          <p:cNvSpPr txBox="1"/>
          <p:nvPr/>
        </p:nvSpPr>
        <p:spPr>
          <a:xfrm>
            <a:off x="8438910" y="3921655"/>
            <a:ext cx="21034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Hohenegger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et al., 2020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ECA0F4D-D1EA-C65E-D9D8-8EF8581A32EF}"/>
              </a:ext>
            </a:extLst>
          </p:cNvPr>
          <p:cNvSpPr txBox="1"/>
          <p:nvPr/>
        </p:nvSpPr>
        <p:spPr>
          <a:xfrm>
            <a:off x="511628" y="5143641"/>
            <a:ext cx="34557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Time step sensitivity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is the dominant source.  Surface coupling frequency is the main culprit.</a:t>
            </a:r>
          </a:p>
          <a:p>
            <a:pPr algn="l"/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BC0C8EE-1291-2A49-099F-1FEB582975DA}"/>
              </a:ext>
            </a:extLst>
          </p:cNvPr>
          <p:cNvSpPr txBox="1"/>
          <p:nvPr/>
        </p:nvSpPr>
        <p:spPr>
          <a:xfrm>
            <a:off x="8551196" y="5143641"/>
            <a:ext cx="3640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Turbulence parameterization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is the dominant source.  Dynamics tries to resolve clouds that should remain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subgrid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0F149A4-BBCE-6CBE-3537-86C2451BE7B7}"/>
              </a:ext>
            </a:extLst>
          </p:cNvPr>
          <p:cNvSpPr txBox="1"/>
          <p:nvPr/>
        </p:nvSpPr>
        <p:spPr>
          <a:xfrm>
            <a:off x="4368127" y="5239667"/>
            <a:ext cx="36185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Gill Sans" panose="020B0502020104020203" pitchFamily="34" charset="-79"/>
                <a:cs typeface="Gill Sans" panose="020B0502020104020203" pitchFamily="34" charset="-79"/>
              </a:rPr>
              <a:t>Time step and parameterization errors</a:t>
            </a:r>
            <a:r>
              <a:rPr lang="en-US" dirty="0">
                <a:latin typeface="Gill Sans" panose="020B0502020104020203" pitchFamily="34" charset="-79"/>
                <a:cs typeface="Gill Sans" panose="020B0502020104020203" pitchFamily="34" charset="-79"/>
              </a:rPr>
              <a:t> contribute equally.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C9EFC68-654F-D3A2-4C30-7A88F5AED9F7}"/>
              </a:ext>
            </a:extLst>
          </p:cNvPr>
          <p:cNvSpPr txBox="1"/>
          <p:nvPr/>
        </p:nvSpPr>
        <p:spPr>
          <a:xfrm>
            <a:off x="4654544" y="6316926"/>
            <a:ext cx="43269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dirty="0"/>
              <a:t>Summary schematic courtesy of </a:t>
            </a:r>
          </a:p>
          <a:p>
            <a:pPr algn="l"/>
            <a:r>
              <a:rPr lang="en-US" sz="1400" dirty="0"/>
              <a:t>Peter Bogenschutz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CC220E-67BA-CCF9-E037-A49127715AD5}"/>
              </a:ext>
            </a:extLst>
          </p:cNvPr>
          <p:cNvSpPr txBox="1"/>
          <p:nvPr/>
        </p:nvSpPr>
        <p:spPr>
          <a:xfrm>
            <a:off x="359843" y="1373966"/>
            <a:ext cx="386152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Gill Sans" panose="020B0502020104020203" pitchFamily="34" charset="-79"/>
                <a:cs typeface="Gill Sans" panose="020B0502020104020203" pitchFamily="34" charset="-79"/>
              </a:rPr>
              <a:t>Strong resolution sensitivity in the TOA SW flux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Gill Sans" panose="020B0502020104020203" pitchFamily="34" charset="-79"/>
              <a:cs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Gill Sans" panose="020B0502020104020203" pitchFamily="34" charset="-79"/>
                <a:cs typeface="Gill Sans" panose="020B0502020104020203" pitchFamily="34" charset="-79"/>
              </a:rPr>
              <a:t>Low-cloud regions dominate sensitivity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Gill Sans" panose="020B0502020104020203" pitchFamily="34" charset="-79"/>
              <a:cs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Gill Sans" panose="020B0502020104020203" pitchFamily="34" charset="-79"/>
                <a:cs typeface="Gill Sans" panose="020B0502020104020203" pitchFamily="34" charset="-79"/>
              </a:rPr>
              <a:t>Reasons for the resolution sensitivity depend on cloud regime (see below)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C7D73B-E25A-31F9-0E7F-59E2639E595B}"/>
              </a:ext>
            </a:extLst>
          </p:cNvPr>
          <p:cNvSpPr txBox="1"/>
          <p:nvPr/>
        </p:nvSpPr>
        <p:spPr>
          <a:xfrm>
            <a:off x="1155175" y="4314512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rgbClr val="0070C0"/>
                </a:solidFill>
              </a:rPr>
              <a:t>Stratus (S12)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609B72-795E-5228-E15D-D3C1E3B3B769}"/>
              </a:ext>
            </a:extLst>
          </p:cNvPr>
          <p:cNvSpPr txBox="1"/>
          <p:nvPr/>
        </p:nvSpPr>
        <p:spPr>
          <a:xfrm>
            <a:off x="4304568" y="4314512"/>
            <a:ext cx="3749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rgbClr val="0070C0"/>
                </a:solidFill>
              </a:rPr>
              <a:t>Transitional stratocumulus (S11)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96BF98-017B-FCC0-68D7-47BBB93FF5AB}"/>
              </a:ext>
            </a:extLst>
          </p:cNvPr>
          <p:cNvSpPr txBox="1"/>
          <p:nvPr/>
        </p:nvSpPr>
        <p:spPr>
          <a:xfrm>
            <a:off x="9442943" y="431451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rgbClr val="0070C0"/>
                </a:solidFill>
              </a:rPr>
              <a:t>Cumulus (S6)</a:t>
            </a:r>
          </a:p>
        </p:txBody>
      </p:sp>
    </p:spTree>
    <p:extLst>
      <p:ext uri="{BB962C8B-B14F-4D97-AF65-F5344CB8AC3E}">
        <p14:creationId xmlns:p14="http://schemas.microsoft.com/office/powerpoint/2010/main" val="3462115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A687F8-89BF-3BC6-DA0D-E412F08CA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C1A879A-C6DD-1730-F2C6-F9A055C2F56D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8AA11-696F-624E-C296-2F41352C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Physics fixes and tuning the TOA radiation </a:t>
            </a:r>
            <a:br>
              <a:rPr lang="en-US" b="1" dirty="0"/>
            </a:br>
            <a:r>
              <a:rPr lang="en-US" b="1" dirty="0"/>
              <a:t>in </a:t>
            </a:r>
            <a:r>
              <a:rPr lang="en-US" b="1" dirty="0" err="1"/>
              <a:t>EAMxx</a:t>
            </a:r>
            <a:r>
              <a:rPr lang="en-US" b="1" dirty="0"/>
              <a:t> 13km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ABC239-FA54-B251-4B7C-47329B8B6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30248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7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3F7572-E741-209A-64DA-F2EB3D4660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3548" y="4156364"/>
            <a:ext cx="5486400" cy="27062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AA3DB1-EDD8-D62F-E243-2DAA6079A28B}"/>
              </a:ext>
            </a:extLst>
          </p:cNvPr>
          <p:cNvSpPr txBox="1"/>
          <p:nvPr/>
        </p:nvSpPr>
        <p:spPr>
          <a:xfrm>
            <a:off x="359843" y="1373966"/>
            <a:ext cx="4503705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First attempt to tune </a:t>
            </a:r>
            <a:r>
              <a:rPr lang="en-US" sz="2200" dirty="0" err="1">
                <a:latin typeface="Gill Sans" panose="020B0502020104020203" pitchFamily="34" charset="-79"/>
                <a:cs typeface="Gill Sans" panose="020B0502020104020203" pitchFamily="34" charset="-79"/>
              </a:rPr>
              <a:t>EAMxx</a:t>
            </a: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 13km (target TOA radiation)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>
              <a:latin typeface="Gill Sans" panose="020B0502020104020203" pitchFamily="34" charset="-79"/>
              <a:cs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Tuned parameters in SHOC, SPA, and P3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>
              <a:latin typeface="Gill Sans" panose="020B0502020104020203" pitchFamily="34" charset="-79"/>
              <a:cs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Slowing cloud to rain process improved cloud organization but produced too much cloud reflection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>
              <a:latin typeface="Gill Sans" panose="020B0502020104020203" pitchFamily="34" charset="-79"/>
              <a:cs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‘Final’ tuning changed </a:t>
            </a:r>
            <a:r>
              <a:rPr lang="en-US" sz="2200" dirty="0" err="1">
                <a:latin typeface="Gill Sans" panose="020B0502020104020203" pitchFamily="34" charset="-79"/>
                <a:cs typeface="Gill Sans" panose="020B0502020104020203" pitchFamily="34" charset="-79"/>
              </a:rPr>
              <a:t>autoconversion</a:t>
            </a: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 &amp; accretion </a:t>
            </a:r>
            <a:r>
              <a:rPr lang="en-US" sz="2200" dirty="0" err="1">
                <a:latin typeface="Gill Sans" panose="020B0502020104020203" pitchFamily="34" charset="-79"/>
                <a:cs typeface="Gill Sans" panose="020B0502020104020203" pitchFamily="34" charset="-79"/>
              </a:rPr>
              <a:t>prefactors</a:t>
            </a:r>
            <a:r>
              <a:rPr lang="en-US" sz="2200" dirty="0">
                <a:latin typeface="Gill Sans" panose="020B0502020104020203" pitchFamily="34" charset="-79"/>
                <a:cs typeface="Gill Sans" panose="020B0502020104020203" pitchFamily="34" charset="-79"/>
              </a:rPr>
              <a:t>, and SPA scaling parameters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pic>
        <p:nvPicPr>
          <p:cNvPr id="11" name="movie_rain_frac_cold_pools">
            <a:hlinkClick r:id="" action="ppaction://media"/>
            <a:extLst>
              <a:ext uri="{FF2B5EF4-FFF2-40B4-BE49-F238E27FC236}">
                <a16:creationId xmlns:a16="http://schemas.microsoft.com/office/drawing/2014/main" id="{EE5FECDF-3ECC-9452-4C91-99E1573CCA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16332" t="42761" r="3592" b="11676"/>
          <a:stretch/>
        </p:blipFill>
        <p:spPr>
          <a:xfrm>
            <a:off x="5198149" y="1302556"/>
            <a:ext cx="4260609" cy="227572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133E04D-97CA-459B-4E5D-D0FB203B42A9}"/>
              </a:ext>
            </a:extLst>
          </p:cNvPr>
          <p:cNvSpPr txBox="1"/>
          <p:nvPr/>
        </p:nvSpPr>
        <p:spPr>
          <a:xfrm>
            <a:off x="9458758" y="1524831"/>
            <a:ext cx="2754331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2-m T from default (left) and modified rain evaporation (right) GATE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DPxx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simulations. </a:t>
            </a:r>
            <a:b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Blue = 295 K and red= 298 K. </a:t>
            </a:r>
            <a:b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Modifications to rain evaporation help improve free troposphere dry bias. </a:t>
            </a:r>
          </a:p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Animation by Hassan Beydoun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DA9F6C-51D5-5BB9-21D0-8A870EDD402E}"/>
              </a:ext>
            </a:extLst>
          </p:cNvPr>
          <p:cNvSpPr txBox="1"/>
          <p:nvPr/>
        </p:nvSpPr>
        <p:spPr>
          <a:xfrm>
            <a:off x="7328453" y="1379089"/>
            <a:ext cx="12190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modified sim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07E2C4-D0CF-B472-30A1-C9B4369B1918}"/>
              </a:ext>
            </a:extLst>
          </p:cNvPr>
          <p:cNvSpPr txBox="1"/>
          <p:nvPr/>
        </p:nvSpPr>
        <p:spPr>
          <a:xfrm>
            <a:off x="5368962" y="1388120"/>
            <a:ext cx="170258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default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D16F68-6661-E602-7546-92B3982D83E1}"/>
              </a:ext>
            </a:extLst>
          </p:cNvPr>
          <p:cNvSpPr txBox="1"/>
          <p:nvPr/>
        </p:nvSpPr>
        <p:spPr>
          <a:xfrm>
            <a:off x="5537545" y="3734127"/>
            <a:ext cx="5865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TOA imbalance in subset of 20 tuning experiments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6748768-0C4B-B2FE-F155-79685F9A1532}"/>
              </a:ext>
            </a:extLst>
          </p:cNvPr>
          <p:cNvSpPr/>
          <p:nvPr/>
        </p:nvSpPr>
        <p:spPr>
          <a:xfrm>
            <a:off x="6761018" y="4351436"/>
            <a:ext cx="233417" cy="235527"/>
          </a:xfrm>
          <a:prstGeom prst="ellipse">
            <a:avLst/>
          </a:prstGeom>
          <a:noFill/>
          <a:ln>
            <a:solidFill>
              <a:schemeClr val="accent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BDD70E3-D33B-A9EA-B28D-2FFBC6A5C35E}"/>
              </a:ext>
            </a:extLst>
          </p:cNvPr>
          <p:cNvSpPr txBox="1"/>
          <p:nvPr/>
        </p:nvSpPr>
        <p:spPr>
          <a:xfrm>
            <a:off x="5026985" y="1028759"/>
            <a:ext cx="4724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2-m temperature in </a:t>
            </a: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DPxx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test simulations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8246696-9441-95A2-E777-528A5DB53917}"/>
              </a:ext>
            </a:extLst>
          </p:cNvPr>
          <p:cNvSpPr/>
          <p:nvPr/>
        </p:nvSpPr>
        <p:spPr>
          <a:xfrm>
            <a:off x="8596493" y="4925755"/>
            <a:ext cx="233417" cy="235527"/>
          </a:xfrm>
          <a:prstGeom prst="ellipse">
            <a:avLst/>
          </a:prstGeom>
          <a:noFill/>
          <a:ln>
            <a:solidFill>
              <a:srgbClr val="00B0F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33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363071-D26E-C983-B800-4E99C9549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7255F2-7FDF-A68C-7C5A-8651469834EA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F0B034-AE50-0ACD-50B3-01B35D1ECE12}"/>
              </a:ext>
            </a:extLst>
          </p:cNvPr>
          <p:cNvSpPr txBox="1"/>
          <p:nvPr/>
        </p:nvSpPr>
        <p:spPr>
          <a:xfrm>
            <a:off x="257727" y="666650"/>
            <a:ext cx="49367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Reasonable skill in radiation despite 20 years used for tuning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Improvements in circulation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A590D-398E-EB94-4CA5-6E9831040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Skill in representing the present-day climate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FD2B4EC-3898-3A80-6A63-3AD2011FF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721DD4-9E70-9290-23FA-1A5085BF0BA9}"/>
              </a:ext>
            </a:extLst>
          </p:cNvPr>
          <p:cNvSpPr txBox="1"/>
          <p:nvPr/>
        </p:nvSpPr>
        <p:spPr>
          <a:xfrm>
            <a:off x="655106" y="2656993"/>
            <a:ext cx="3659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Shortwave cloud forcing biases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B253099-1F76-DF32-55D5-0F89B90B12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3841" b="67411"/>
          <a:stretch>
            <a:fillRect/>
          </a:stretch>
        </p:blipFill>
        <p:spPr>
          <a:xfrm>
            <a:off x="5373664" y="1176517"/>
            <a:ext cx="5574309" cy="183883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5BBDA0-48ED-4FC4-E0E9-7857047DAE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580" t="67273" r="56386"/>
          <a:stretch>
            <a:fillRect/>
          </a:stretch>
        </p:blipFill>
        <p:spPr>
          <a:xfrm>
            <a:off x="9091464" y="1152275"/>
            <a:ext cx="1856509" cy="18466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16EF6F0-2CAD-DEC1-25C9-A60F8D1134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292" t="7405" b="80021"/>
          <a:stretch>
            <a:fillRect/>
          </a:stretch>
        </p:blipFill>
        <p:spPr>
          <a:xfrm>
            <a:off x="5518663" y="2974974"/>
            <a:ext cx="2924392" cy="709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826933-2541-E6A1-4EB7-DAD1408A49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026" t="86590"/>
          <a:stretch>
            <a:fillRect/>
          </a:stretch>
        </p:blipFill>
        <p:spPr>
          <a:xfrm>
            <a:off x="7925825" y="2934887"/>
            <a:ext cx="2862561" cy="75667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31A65E6-C4DF-415E-BE3A-4E5AEDB84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932" y="3152610"/>
            <a:ext cx="3774587" cy="17614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548518D-CDFB-C80D-0397-EBB81EC138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316" y="5016785"/>
            <a:ext cx="3867084" cy="180463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6B6D168-1E49-1EC2-7668-1608884FDAC2}"/>
              </a:ext>
            </a:extLst>
          </p:cNvPr>
          <p:cNvSpPr txBox="1"/>
          <p:nvPr/>
        </p:nvSpPr>
        <p:spPr>
          <a:xfrm>
            <a:off x="1577912" y="2957534"/>
            <a:ext cx="1290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64BB298-26EE-671B-1865-699EBB2B7F02}"/>
              </a:ext>
            </a:extLst>
          </p:cNvPr>
          <p:cNvSpPr txBox="1"/>
          <p:nvPr/>
        </p:nvSpPr>
        <p:spPr>
          <a:xfrm>
            <a:off x="1763768" y="4862896"/>
            <a:ext cx="1071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EAMv3.LR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1B1603-B68D-F6F5-3C96-F4435425A707}"/>
              </a:ext>
            </a:extLst>
          </p:cNvPr>
          <p:cNvSpPr txBox="1"/>
          <p:nvPr/>
        </p:nvSpPr>
        <p:spPr>
          <a:xfrm>
            <a:off x="5236876" y="4388181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850hPa zonal winds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4F6EBE3-85AD-9172-32F4-19BA1E8B5A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2714" y="3684449"/>
            <a:ext cx="3160744" cy="147501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A4271D0-E651-A1BC-E464-720B6D77B6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9154" y="5184981"/>
            <a:ext cx="3526971" cy="164592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5B01E51-5797-862B-832B-7017796722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3055" y="5184981"/>
            <a:ext cx="3526971" cy="164592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2943BE9-CEA1-6088-5047-06FA2C8E1BE6}"/>
              </a:ext>
            </a:extLst>
          </p:cNvPr>
          <p:cNvSpPr txBox="1"/>
          <p:nvPr/>
        </p:nvSpPr>
        <p:spPr>
          <a:xfrm>
            <a:off x="9357105" y="5000315"/>
            <a:ext cx="1071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EAMv3.LR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897B6DB-9E1B-710D-9CA6-DF2790692F1A}"/>
              </a:ext>
            </a:extLst>
          </p:cNvPr>
          <p:cNvSpPr txBox="1"/>
          <p:nvPr/>
        </p:nvSpPr>
        <p:spPr>
          <a:xfrm>
            <a:off x="5769481" y="4937722"/>
            <a:ext cx="1290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</a:t>
            </a:r>
          </a:p>
        </p:txBody>
      </p:sp>
    </p:spTree>
    <p:extLst>
      <p:ext uri="{BB962C8B-B14F-4D97-AF65-F5344CB8AC3E}">
        <p14:creationId xmlns:p14="http://schemas.microsoft.com/office/powerpoint/2010/main" val="1216397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BED594-1523-7B0B-9DA0-8C62A5CBE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E83AC05-3996-0074-A938-F8951812E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610" y="1320925"/>
            <a:ext cx="4252995" cy="19526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68D63C0-F34C-9AE9-CE9D-65392722E143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76ED8C-BD3F-2799-BD03-C4F64A46A9C2}"/>
              </a:ext>
            </a:extLst>
          </p:cNvPr>
          <p:cNvSpPr txBox="1"/>
          <p:nvPr/>
        </p:nvSpPr>
        <p:spPr>
          <a:xfrm>
            <a:off x="121325" y="1313141"/>
            <a:ext cx="42246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Precipitation biases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Weak tropical variability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Warm land surface temperature biases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B3C2F-967E-3108-6A0B-391EA21A7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Issues (areas for improvement) in early version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7B56A7BB-ACEB-EE87-B063-5696C416E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8F750-82C0-043D-612D-A35A761230FD}"/>
              </a:ext>
            </a:extLst>
          </p:cNvPr>
          <p:cNvSpPr txBox="1"/>
          <p:nvPr/>
        </p:nvSpPr>
        <p:spPr>
          <a:xfrm>
            <a:off x="6491751" y="2570063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BEFORE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ACAEE7-F9F5-9401-81FC-C943FCF857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7261" y="1333883"/>
            <a:ext cx="4252996" cy="19526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0DDC031-B4B4-1D70-A341-561E6F0A9B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1610" y="3299475"/>
            <a:ext cx="4252995" cy="195263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814058C-2B55-E887-4DF6-BA05EAB4506D}"/>
              </a:ext>
            </a:extLst>
          </p:cNvPr>
          <p:cNvSpPr txBox="1"/>
          <p:nvPr/>
        </p:nvSpPr>
        <p:spPr>
          <a:xfrm>
            <a:off x="9429148" y="1082938"/>
            <a:ext cx="1071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EAMv3.LR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FD3F12-6E07-5F3D-8207-A2D68A52624C}"/>
              </a:ext>
            </a:extLst>
          </p:cNvPr>
          <p:cNvSpPr txBox="1"/>
          <p:nvPr/>
        </p:nvSpPr>
        <p:spPr>
          <a:xfrm>
            <a:off x="5058056" y="1127750"/>
            <a:ext cx="1290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8C9A78-0DB0-3A85-B476-1D1A510953EE}"/>
              </a:ext>
            </a:extLst>
          </p:cNvPr>
          <p:cNvSpPr txBox="1"/>
          <p:nvPr/>
        </p:nvSpPr>
        <p:spPr>
          <a:xfrm>
            <a:off x="9469373" y="3205616"/>
            <a:ext cx="10422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GPCPv3.2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DCD76E2-2DB5-3CED-14BB-59699B89E6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670" y="4146660"/>
            <a:ext cx="3308721" cy="268833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60AC4C0-B586-4A28-1CF5-48676BE25C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0391" y="4112276"/>
            <a:ext cx="3308721" cy="268833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E3B99A7-E84A-0857-3A36-BD3D064C8FEC}"/>
              </a:ext>
            </a:extLst>
          </p:cNvPr>
          <p:cNvSpPr txBox="1"/>
          <p:nvPr/>
        </p:nvSpPr>
        <p:spPr>
          <a:xfrm>
            <a:off x="1740391" y="3838883"/>
            <a:ext cx="1290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EC8156-A133-357A-A736-39E371568A48}"/>
              </a:ext>
            </a:extLst>
          </p:cNvPr>
          <p:cNvSpPr txBox="1"/>
          <p:nvPr/>
        </p:nvSpPr>
        <p:spPr>
          <a:xfrm>
            <a:off x="5058056" y="3838882"/>
            <a:ext cx="12410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GPM-IMERG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96B294-3179-C000-6FC2-A3380C84BFAF}"/>
              </a:ext>
            </a:extLst>
          </p:cNvPr>
          <p:cNvSpPr txBox="1"/>
          <p:nvPr/>
        </p:nvSpPr>
        <p:spPr>
          <a:xfrm>
            <a:off x="2589690" y="3505867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Wheeler </a:t>
            </a: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Kiladis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Diagram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B78257-552F-339D-AE73-8C3BA9B4A8A9}"/>
              </a:ext>
            </a:extLst>
          </p:cNvPr>
          <p:cNvSpPr txBox="1"/>
          <p:nvPr/>
        </p:nvSpPr>
        <p:spPr>
          <a:xfrm>
            <a:off x="6782536" y="943084"/>
            <a:ext cx="2048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JJA precipitation</a:t>
            </a:r>
          </a:p>
        </p:txBody>
      </p:sp>
    </p:spTree>
    <p:extLst>
      <p:ext uri="{BB962C8B-B14F-4D97-AF65-F5344CB8AC3E}">
        <p14:creationId xmlns:p14="http://schemas.microsoft.com/office/powerpoint/2010/main" val="2989756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6FF56-8489-DAEE-1F06-9F92EDD9C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6C9C3B-CC1A-DDA4-0808-6D7EFD00496C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AED40-CAD4-87E0-535C-22E6FC787E87}"/>
              </a:ext>
            </a:extLst>
          </p:cNvPr>
          <p:cNvSpPr txBox="1"/>
          <p:nvPr/>
        </p:nvSpPr>
        <p:spPr>
          <a:xfrm>
            <a:off x="180188" y="1362213"/>
            <a:ext cx="57921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Improvement of precipitation biases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Improvements to variability (not shown)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852A2-761D-CF95-373D-3F75B0F66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Potential improvements with inclusion of ZM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0F5F4F2D-2417-E403-4CEF-4BD5195DA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10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1D6B86-355A-E99E-1F65-96354ACDD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96" y="4674546"/>
            <a:ext cx="4439938" cy="19908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AF9A16-C77B-771B-0817-F0687E25D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753" y="4682050"/>
            <a:ext cx="4439938" cy="19908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B8B87CE-6BFE-CAFC-DEC6-3548A43160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3834" y="2586906"/>
            <a:ext cx="4451777" cy="1996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E2AA4CA-2106-9316-43F7-CD6FBA0A57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1943" y="2579402"/>
            <a:ext cx="4451777" cy="19962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06AD61F-9B00-72B0-DCD6-80498163A562}"/>
              </a:ext>
            </a:extLst>
          </p:cNvPr>
          <p:cNvSpPr txBox="1"/>
          <p:nvPr/>
        </p:nvSpPr>
        <p:spPr>
          <a:xfrm>
            <a:off x="5873734" y="1386511"/>
            <a:ext cx="5792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Degrades (weakens) extreme precipitation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E37AFD-FC0E-550D-772D-5F2D26C5A608}"/>
              </a:ext>
            </a:extLst>
          </p:cNvPr>
          <p:cNvSpPr txBox="1"/>
          <p:nvPr/>
        </p:nvSpPr>
        <p:spPr>
          <a:xfrm>
            <a:off x="2824068" y="2370155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EAMxx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13km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EEC267-4061-4AF9-A8BB-140771BABF40}"/>
              </a:ext>
            </a:extLst>
          </p:cNvPr>
          <p:cNvSpPr txBox="1"/>
          <p:nvPr/>
        </p:nvSpPr>
        <p:spPr>
          <a:xfrm>
            <a:off x="6914834" y="2364202"/>
            <a:ext cx="274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EAMv3 w/o ZM @ 13km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2898F2-CC93-0F38-FD2D-3E8E6F68B48A}"/>
              </a:ext>
            </a:extLst>
          </p:cNvPr>
          <p:cNvSpPr txBox="1"/>
          <p:nvPr/>
        </p:nvSpPr>
        <p:spPr>
          <a:xfrm>
            <a:off x="2984368" y="4497384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GPCPv3.2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FDBBC2-4863-7D9F-B091-D128E4943F99}"/>
              </a:ext>
            </a:extLst>
          </p:cNvPr>
          <p:cNvSpPr txBox="1"/>
          <p:nvPr/>
        </p:nvSpPr>
        <p:spPr>
          <a:xfrm>
            <a:off x="7084858" y="4482375"/>
            <a:ext cx="1896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EAMv3 @ 13km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5219D7-870E-BC51-45FD-E7FB326F02FD}"/>
              </a:ext>
            </a:extLst>
          </p:cNvPr>
          <p:cNvSpPr txBox="1"/>
          <p:nvPr/>
        </p:nvSpPr>
        <p:spPr>
          <a:xfrm>
            <a:off x="573026" y="4138518"/>
            <a:ext cx="1704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JJA precipitation</a:t>
            </a:r>
          </a:p>
        </p:txBody>
      </p:sp>
    </p:spTree>
    <p:extLst>
      <p:ext uri="{BB962C8B-B14F-4D97-AF65-F5344CB8AC3E}">
        <p14:creationId xmlns:p14="http://schemas.microsoft.com/office/powerpoint/2010/main" val="2609041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CC793-E796-9B9D-F5DD-7E9C9E3B0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7CAD97B-CF3C-7C55-E553-18B6B8E19C72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60E399-418F-3959-1FB3-B92371348D95}"/>
              </a:ext>
            </a:extLst>
          </p:cNvPr>
          <p:cNvSpPr txBox="1"/>
          <p:nvPr/>
        </p:nvSpPr>
        <p:spPr>
          <a:xfrm>
            <a:off x="511628" y="1413924"/>
            <a:ext cx="544582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Currently performing a 128+ member one-year ne256 PPE 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Exploring ne128 and lower resolution for tuning (Geoffroy and Saint Martin, 2025) and PPEs 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Testing process fidelity of globally tuned configurations in </a:t>
            </a:r>
            <a:r>
              <a:rPr lang="en-US" sz="2400" dirty="0" err="1">
                <a:latin typeface="Gill Sans" panose="020B0502020104020203" pitchFamily="34" charset="-79"/>
              </a:rPr>
              <a:t>DPxx</a:t>
            </a:r>
            <a:endParaRPr lang="en-US" sz="2400" dirty="0">
              <a:latin typeface="Gill Sans" panose="020B0502020104020203" pitchFamily="34" charset="-79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0F3ED-1762-E38C-28FD-6B198DC51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What is our plan to tune such an expensive model?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79F1246F-347A-AD46-59C1-D4281E1EE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11</a:t>
            </a:fld>
            <a:endParaRPr lang="en-US"/>
          </a:p>
        </p:txBody>
      </p:sp>
      <p:pic>
        <p:nvPicPr>
          <p:cNvPr id="5" name="Picture 4" descr="Audiovisual control panel with dials, buttons, slider controls, and LED indicators">
            <a:extLst>
              <a:ext uri="{FF2B5EF4-FFF2-40B4-BE49-F238E27FC236}">
                <a16:creationId xmlns:a16="http://schemas.microsoft.com/office/drawing/2014/main" id="{BB595DD2-EDEB-7FE0-2A6B-19610E88BC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3980" y="1130535"/>
            <a:ext cx="3058214" cy="2038809"/>
          </a:xfrm>
          <a:prstGeom prst="rect">
            <a:avLst/>
          </a:prstGeom>
        </p:spPr>
      </p:pic>
      <p:pic>
        <p:nvPicPr>
          <p:cNvPr id="7" name="Rico_Cloud_01.mp4" descr="Rico_Cloud_01.mp4">
            <a:hlinkClick r:id="" action="ppaction://media"/>
            <a:extLst>
              <a:ext uri="{FF2B5EF4-FFF2-40B4-BE49-F238E27FC236}">
                <a16:creationId xmlns:a16="http://schemas.microsoft.com/office/drawing/2014/main" id="{A0E65A6A-1620-F883-A5F4-9848C414BCF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03.0779"/>
                </p14:media>
              </p:ext>
            </p:extLst>
          </p:nvPr>
        </p:nvPicPr>
        <p:blipFill rotWithShape="1">
          <a:blip r:embed="rId6"/>
          <a:srcRect l="9011" t="18639" r="14443" b="20793"/>
          <a:stretch/>
        </p:blipFill>
        <p:spPr>
          <a:xfrm>
            <a:off x="1207008" y="4930584"/>
            <a:ext cx="3650905" cy="1624980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1AA197C-1F08-AB05-489B-78FCD6733F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243564"/>
              </p:ext>
            </p:extLst>
          </p:nvPr>
        </p:nvGraphicFramePr>
        <p:xfrm>
          <a:off x="6357959" y="4248995"/>
          <a:ext cx="501996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9982">
                  <a:extLst>
                    <a:ext uri="{9D8B030D-6E8A-4147-A177-3AD203B41FA5}">
                      <a16:colId xmlns:a16="http://schemas.microsoft.com/office/drawing/2014/main" val="3093473196"/>
                    </a:ext>
                  </a:extLst>
                </a:gridCol>
                <a:gridCol w="2509982">
                  <a:extLst>
                    <a:ext uri="{9D8B030D-6E8A-4147-A177-3AD203B41FA5}">
                      <a16:colId xmlns:a16="http://schemas.microsoft.com/office/drawing/2014/main" val="3845603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PM-GPU node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SYPD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675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826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1330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2.14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89991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3.78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391322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6E11F33-7DD4-1BBC-5EE3-5B6BF41551B6}"/>
              </a:ext>
            </a:extLst>
          </p:cNvPr>
          <p:cNvSpPr txBox="1"/>
          <p:nvPr/>
        </p:nvSpPr>
        <p:spPr>
          <a:xfrm>
            <a:off x="6625655" y="3617118"/>
            <a:ext cx="47522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Computational performance of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EAMxx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13km on Perlmutter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231430-8148-08CB-4669-6EC595682820}"/>
              </a:ext>
            </a:extLst>
          </p:cNvPr>
          <p:cNvSpPr txBox="1"/>
          <p:nvPr/>
        </p:nvSpPr>
        <p:spPr>
          <a:xfrm>
            <a:off x="1207008" y="6182731"/>
            <a:ext cx="6199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Gill Sans" panose="020B0502020104020203" pitchFamily="34" charset="-79"/>
              </a:rPr>
              <a:t>Cloud field in </a:t>
            </a:r>
            <a:r>
              <a:rPr lang="en-US" sz="1800" dirty="0" err="1">
                <a:solidFill>
                  <a:schemeClr val="bg1"/>
                </a:solidFill>
                <a:latin typeface="Gill Sans" panose="020B0502020104020203" pitchFamily="34" charset="-79"/>
              </a:rPr>
              <a:t>DPxx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8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2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E6305-8CC5-190B-C139-0072CCB5A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AC81062-6CA5-8F56-5E5A-CA1C403866B3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87D108-8E78-0B1A-CB9D-F9F2F91BFA21}"/>
              </a:ext>
            </a:extLst>
          </p:cNvPr>
          <p:cNvSpPr txBox="1"/>
          <p:nvPr/>
        </p:nvSpPr>
        <p:spPr>
          <a:xfrm>
            <a:off x="511628" y="1413924"/>
            <a:ext cx="59257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Online remapping of outputs (to sparse or coarser grids)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Conditional outputs and inline calculation of diagnostics (e.g., in-cloud variables, convective mass flux, convective transport)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11338-55A8-65CD-240F-BB408BDD1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What other capabilities will </a:t>
            </a:r>
            <a:r>
              <a:rPr lang="en-US" b="1" dirty="0" err="1"/>
              <a:t>EAMxx</a:t>
            </a:r>
            <a:r>
              <a:rPr lang="en-US" b="1" dirty="0"/>
              <a:t> have?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652A5D48-CB5D-934D-4382-5AF58C965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58C672-E9E0-215D-D061-3D10BE4F0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004" y="1247605"/>
            <a:ext cx="2537749" cy="2546653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69C3B19A-4DF4-25A8-5E45-64383D418424}"/>
              </a:ext>
            </a:extLst>
          </p:cNvPr>
          <p:cNvGrpSpPr/>
          <p:nvPr/>
        </p:nvGrpSpPr>
        <p:grpSpPr>
          <a:xfrm>
            <a:off x="3189088" y="4242920"/>
            <a:ext cx="1767935" cy="1697018"/>
            <a:chOff x="7416801" y="4251387"/>
            <a:chExt cx="1767935" cy="1697018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0A6C399-AC6E-823C-DB55-F32A97078012}"/>
                </a:ext>
              </a:extLst>
            </p:cNvPr>
            <p:cNvGrpSpPr/>
            <p:nvPr/>
          </p:nvGrpSpPr>
          <p:grpSpPr>
            <a:xfrm>
              <a:off x="7416801" y="4251387"/>
              <a:ext cx="1236133" cy="1697018"/>
              <a:chOff x="2421467" y="4297382"/>
              <a:chExt cx="1236133" cy="1697018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8357A247-1FB9-037D-A95D-ECE6B5D5BC17}"/>
                  </a:ext>
                </a:extLst>
              </p:cNvPr>
              <p:cNvSpPr/>
              <p:nvPr/>
            </p:nvSpPr>
            <p:spPr>
              <a:xfrm>
                <a:off x="2421467" y="5740400"/>
                <a:ext cx="1236133" cy="254000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A3C0CEBC-4A18-20CB-D482-507EBF86A6F8}"/>
                  </a:ext>
                </a:extLst>
              </p:cNvPr>
              <p:cNvSpPr/>
              <p:nvPr/>
            </p:nvSpPr>
            <p:spPr>
              <a:xfrm>
                <a:off x="2752717" y="5587504"/>
                <a:ext cx="798516" cy="254000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DAD6740C-16A4-8FAF-B93A-BD7E3A2928DB}"/>
                  </a:ext>
                </a:extLst>
              </p:cNvPr>
              <p:cNvSpPr/>
              <p:nvPr/>
            </p:nvSpPr>
            <p:spPr>
              <a:xfrm>
                <a:off x="2672818" y="4750895"/>
                <a:ext cx="519634" cy="1202267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7FBE7E3A-830A-2D2C-3AA6-C839A4C27E0E}"/>
                  </a:ext>
                </a:extLst>
              </p:cNvPr>
              <p:cNvSpPr/>
              <p:nvPr/>
            </p:nvSpPr>
            <p:spPr>
              <a:xfrm>
                <a:off x="2656403" y="4500580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562D2579-A6ED-41ED-4418-FEF699224F5E}"/>
                  </a:ext>
                </a:extLst>
              </p:cNvPr>
              <p:cNvSpPr/>
              <p:nvPr/>
            </p:nvSpPr>
            <p:spPr>
              <a:xfrm>
                <a:off x="2538935" y="5313380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C5E5BB11-2E9B-5790-046B-189FF28456F5}"/>
                  </a:ext>
                </a:extLst>
              </p:cNvPr>
              <p:cNvSpPr/>
              <p:nvPr/>
            </p:nvSpPr>
            <p:spPr>
              <a:xfrm>
                <a:off x="3096669" y="5296447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A4E3258B-D44E-349C-0277-FC82AAAB1EFD}"/>
                  </a:ext>
                </a:extLst>
              </p:cNvPr>
              <p:cNvSpPr/>
              <p:nvPr/>
            </p:nvSpPr>
            <p:spPr>
              <a:xfrm>
                <a:off x="3028676" y="4822003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269F5018-59BC-0DEF-EC0F-AE95D8C1160B}"/>
                  </a:ext>
                </a:extLst>
              </p:cNvPr>
              <p:cNvSpPr/>
              <p:nvPr/>
            </p:nvSpPr>
            <p:spPr>
              <a:xfrm>
                <a:off x="2893210" y="4419482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09FA5927-7464-CD55-0118-A03C910B3D26}"/>
                  </a:ext>
                </a:extLst>
              </p:cNvPr>
              <p:cNvSpPr/>
              <p:nvPr/>
            </p:nvSpPr>
            <p:spPr>
              <a:xfrm>
                <a:off x="3028676" y="4419481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C6CC5CB5-9D35-4003-35A6-2E7D80CA5ADC}"/>
                  </a:ext>
                </a:extLst>
              </p:cNvPr>
              <p:cNvSpPr/>
              <p:nvPr/>
            </p:nvSpPr>
            <p:spPr>
              <a:xfrm>
                <a:off x="2931050" y="5393740"/>
                <a:ext cx="441851" cy="504432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08A602E3-ABFA-5ED1-E292-F6EA3BBBE4BB}"/>
                  </a:ext>
                </a:extLst>
              </p:cNvPr>
              <p:cNvSpPr/>
              <p:nvPr/>
            </p:nvSpPr>
            <p:spPr>
              <a:xfrm>
                <a:off x="2774937" y="4297382"/>
                <a:ext cx="251351" cy="50062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8EA71EDA-A5F9-F125-99A2-D3E2E2E3A233}"/>
                  </a:ext>
                </a:extLst>
              </p:cNvPr>
              <p:cNvSpPr/>
              <p:nvPr/>
            </p:nvSpPr>
            <p:spPr>
              <a:xfrm>
                <a:off x="2931050" y="5070417"/>
                <a:ext cx="441851" cy="504432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3" name="Up Arrow 22">
              <a:extLst>
                <a:ext uri="{FF2B5EF4-FFF2-40B4-BE49-F238E27FC236}">
                  <a16:creationId xmlns:a16="http://schemas.microsoft.com/office/drawing/2014/main" id="{AB942CF3-6746-D2C0-C7D5-DD5B5A4C9BFE}"/>
                </a:ext>
              </a:extLst>
            </p:cNvPr>
            <p:cNvSpPr/>
            <p:nvPr/>
          </p:nvSpPr>
          <p:spPr>
            <a:xfrm>
              <a:off x="7723171" y="4591306"/>
              <a:ext cx="476063" cy="1030306"/>
            </a:xfrm>
            <a:prstGeom prst="upArrow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Up Arrow 23">
              <a:extLst>
                <a:ext uri="{FF2B5EF4-FFF2-40B4-BE49-F238E27FC236}">
                  <a16:creationId xmlns:a16="http://schemas.microsoft.com/office/drawing/2014/main" id="{A43DF561-12CD-7A6A-0B7D-B0C23196DB09}"/>
                </a:ext>
              </a:extLst>
            </p:cNvPr>
            <p:cNvSpPr/>
            <p:nvPr/>
          </p:nvSpPr>
          <p:spPr>
            <a:xfrm rot="10800000">
              <a:off x="8386220" y="4955213"/>
              <a:ext cx="798516" cy="372785"/>
            </a:xfrm>
            <a:prstGeom prst="upArrow">
              <a:avLst/>
            </a:prstGeom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95331FE6-ED7C-B61D-9C78-E889AFD538AE}"/>
              </a:ext>
            </a:extLst>
          </p:cNvPr>
          <p:cNvSpPr txBox="1"/>
          <p:nvPr/>
        </p:nvSpPr>
        <p:spPr>
          <a:xfrm>
            <a:off x="3239911" y="5360897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</a:t>
            </a:r>
            <a:r>
              <a:rPr lang="en-US" baseline="-25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</a:t>
            </a:r>
          </a:p>
        </p:txBody>
      </p:sp>
      <p:pic>
        <p:nvPicPr>
          <p:cNvPr id="2050" name="Picture 2" descr="A latitude-longitude grid consisting of equally spaced lines of constant latitude and longitude. ">
            <a:extLst>
              <a:ext uri="{FF2B5EF4-FFF2-40B4-BE49-F238E27FC236}">
                <a16:creationId xmlns:a16="http://schemas.microsoft.com/office/drawing/2014/main" id="{627CAABC-D642-0746-DB3B-396E2064A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8380" y="1860293"/>
            <a:ext cx="2185757" cy="23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BD0D77C-B19B-202F-699A-5666D8DFED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6245" y="4243558"/>
            <a:ext cx="3687509" cy="2553994"/>
          </a:xfrm>
          <a:prstGeom prst="rect">
            <a:avLst/>
          </a:prstGeom>
        </p:spPr>
      </p:pic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0C2D1CF7-B743-3481-F1C4-7D072E85C94E}"/>
              </a:ext>
            </a:extLst>
          </p:cNvPr>
          <p:cNvCxnSpPr>
            <a:cxnSpLocks/>
          </p:cNvCxnSpPr>
          <p:nvPr/>
        </p:nvCxnSpPr>
        <p:spPr>
          <a:xfrm>
            <a:off x="9520619" y="2520932"/>
            <a:ext cx="511627" cy="20533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2E4044F7-A84D-53B6-1C8F-5600D0CFF2C5}"/>
              </a:ext>
            </a:extLst>
          </p:cNvPr>
          <p:cNvCxnSpPr>
            <a:cxnSpLocks/>
          </p:cNvCxnSpPr>
          <p:nvPr/>
        </p:nvCxnSpPr>
        <p:spPr>
          <a:xfrm flipH="1">
            <a:off x="7939305" y="3878923"/>
            <a:ext cx="57313" cy="30520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FFCA336F-F5BE-84B2-E927-244D994F34CE}"/>
              </a:ext>
            </a:extLst>
          </p:cNvPr>
          <p:cNvSpPr txBox="1"/>
          <p:nvPr/>
        </p:nvSpPr>
        <p:spPr>
          <a:xfrm>
            <a:off x="8776302" y="643922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ARM</a:t>
            </a:r>
          </a:p>
        </p:txBody>
      </p:sp>
    </p:spTree>
    <p:extLst>
      <p:ext uri="{BB962C8B-B14F-4D97-AF65-F5344CB8AC3E}">
        <p14:creationId xmlns:p14="http://schemas.microsoft.com/office/powerpoint/2010/main" val="3842726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01568-34E7-1DFF-69B2-B21C01E73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58A751-014D-CCC6-BB58-6384E195C3D7}"/>
              </a:ext>
            </a:extLst>
          </p:cNvPr>
          <p:cNvSpPr/>
          <p:nvPr/>
        </p:nvSpPr>
        <p:spPr>
          <a:xfrm>
            <a:off x="0" y="0"/>
            <a:ext cx="12392490" cy="1107008"/>
          </a:xfrm>
          <a:prstGeom prst="rect">
            <a:avLst/>
          </a:prstGeom>
          <a:solidFill>
            <a:schemeClr val="bg1">
              <a:alpha val="74657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9DA17B-5EE7-4CEF-3699-5CF080200243}"/>
              </a:ext>
            </a:extLst>
          </p:cNvPr>
          <p:cNvSpPr txBox="1"/>
          <p:nvPr/>
        </p:nvSpPr>
        <p:spPr>
          <a:xfrm>
            <a:off x="511627" y="1413924"/>
            <a:ext cx="685437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E3SMv4 Atmosphere Model will be </a:t>
            </a:r>
            <a:r>
              <a:rPr lang="en-US" sz="2400" dirty="0" err="1">
                <a:latin typeface="Gill Sans" panose="020B0502020104020203" pitchFamily="34" charset="-79"/>
              </a:rPr>
              <a:t>EAMxx</a:t>
            </a:r>
            <a:r>
              <a:rPr lang="en-US" sz="2400" dirty="0">
                <a:latin typeface="Gill Sans" panose="020B0502020104020203" pitchFamily="34" charset="-79"/>
              </a:rPr>
              <a:t> 13km configuration with focus on S2S and S2D prediction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Convection at these scales continues to be an area to better understand and improve</a:t>
            </a:r>
            <a:br>
              <a:rPr lang="en-US" sz="2400" dirty="0">
                <a:latin typeface="Gill Sans" panose="020B0502020104020203" pitchFamily="34" charset="-79"/>
              </a:rPr>
            </a:b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Gill Sans" panose="020B0502020104020203" pitchFamily="34" charset="-79"/>
              </a:rPr>
              <a:t>DPxx</a:t>
            </a:r>
            <a:r>
              <a:rPr lang="en-US" sz="2400" dirty="0">
                <a:latin typeface="Gill Sans" panose="020B0502020104020203" pitchFamily="34" charset="-79"/>
              </a:rPr>
              <a:t> will play a key role in development and tuning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" panose="020B0502020104020203" pitchFamily="3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" panose="020B0502020104020203" pitchFamily="34" charset="-79"/>
              </a:rPr>
              <a:t>New model capabilities include online remapping of output and new conditional diagnostics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AF8CF-5232-5E84-F0A7-A7FFA075B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8" y="88361"/>
            <a:ext cx="11168744" cy="1325563"/>
          </a:xfrm>
        </p:spPr>
        <p:txBody>
          <a:bodyPr/>
          <a:lstStyle/>
          <a:p>
            <a:pPr algn="ctr"/>
            <a:r>
              <a:rPr lang="en-US" b="1" dirty="0"/>
              <a:t>Summary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CDEC2E38-E2E6-424D-8777-94089FA03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3743" y="6405534"/>
            <a:ext cx="2743200" cy="365125"/>
          </a:xfrm>
        </p:spPr>
        <p:txBody>
          <a:bodyPr/>
          <a:lstStyle/>
          <a:p>
            <a:fld id="{6C4A013E-7DF4-F448-89A0-7823B4BD1481}" type="slidenum">
              <a:rPr lang="en-US" smtClean="0"/>
              <a:t>13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302F3-B36C-1838-365E-FE1B6F6CD5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1926" y="1107008"/>
            <a:ext cx="2537749" cy="2546653"/>
          </a:xfrm>
          <a:prstGeom prst="rect">
            <a:avLst/>
          </a:prstGeom>
        </p:spPr>
      </p:pic>
      <p:pic>
        <p:nvPicPr>
          <p:cNvPr id="5" name="Rico_Cloud_01.mp4" descr="Rico_Cloud_01.mp4">
            <a:hlinkClick r:id="" action="ppaction://media"/>
            <a:extLst>
              <a:ext uri="{FF2B5EF4-FFF2-40B4-BE49-F238E27FC236}">
                <a16:creationId xmlns:a16="http://schemas.microsoft.com/office/drawing/2014/main" id="{4033705E-1745-F936-330F-7295D2129D5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03.0779"/>
                </p14:media>
              </p:ext>
            </p:extLst>
          </p:nvPr>
        </p:nvPicPr>
        <p:blipFill rotWithShape="1">
          <a:blip r:embed="rId6"/>
          <a:srcRect l="9011" t="18639" r="14443" b="20793"/>
          <a:stretch/>
        </p:blipFill>
        <p:spPr>
          <a:xfrm>
            <a:off x="9142623" y="5199576"/>
            <a:ext cx="2278390" cy="101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52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7659766"/>
      </p:ext>
    </p:extLst>
  </p:cSld>
  <p:clrMapOvr>
    <a:masterClrMapping/>
  </p:clrMapOvr>
</p:sld>
</file>

<file path=ppt/theme/theme1.xml><?xml version="1.0" encoding="utf-8"?>
<a:theme xmlns:a="http://schemas.openxmlformats.org/drawingml/2006/main" name="E3SM_plain_white_background">
  <a:themeElements>
    <a:clrScheme name="E3SM">
      <a:dk1>
        <a:srgbClr val="000000"/>
      </a:dk1>
      <a:lt1>
        <a:srgbClr val="FFFFFF"/>
      </a:lt1>
      <a:dk2>
        <a:srgbClr val="616165"/>
      </a:dk2>
      <a:lt2>
        <a:srgbClr val="E7E6E6"/>
      </a:lt2>
      <a:accent1>
        <a:srgbClr val="2376BC"/>
      </a:accent1>
      <a:accent2>
        <a:srgbClr val="5CB347"/>
      </a:accent2>
      <a:accent3>
        <a:srgbClr val="283B97"/>
      </a:accent3>
      <a:accent4>
        <a:srgbClr val="007C48"/>
      </a:accent4>
      <a:accent5>
        <a:srgbClr val="BB2438"/>
      </a:accent5>
      <a:accent6>
        <a:srgbClr val="FC981A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  <a:effectLst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5875">
          <a:solidFill>
            <a:schemeClr val="bg1">
              <a:lumMod val="85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tx1">
                <a:lumMod val="75000"/>
                <a:lumOff val="25000"/>
              </a:schemeClr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30631</TotalTime>
  <Words>1046</Words>
  <Application>Microsoft Macintosh PowerPoint</Application>
  <PresentationFormat>Widescreen</PresentationFormat>
  <Paragraphs>178</Paragraphs>
  <Slides>14</Slides>
  <Notes>11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</vt:lpstr>
      <vt:lpstr>Gill Sans Light</vt:lpstr>
      <vt:lpstr>Wingdings</vt:lpstr>
      <vt:lpstr>E3SM_plain_white_background</vt:lpstr>
      <vt:lpstr>Plans and Progress on the E3SMv4 Atmosphere Model</vt:lpstr>
      <vt:lpstr>Components</vt:lpstr>
      <vt:lpstr>What is in EAMxx 13km (ne256)?</vt:lpstr>
      <vt:lpstr>What is in EAMxx 13km (ne256)?</vt:lpstr>
      <vt:lpstr>Where are we in our development?</vt:lpstr>
      <vt:lpstr>What we found shifting from 3km  13km:  Resolution sensitivity of low clouds</vt:lpstr>
      <vt:lpstr>Physics fixes and tuning the TOA radiation  in EAMxx 13km</vt:lpstr>
      <vt:lpstr>Skill in representing the present-day climate</vt:lpstr>
      <vt:lpstr>Issues (areas for improvement) in early version</vt:lpstr>
      <vt:lpstr>Potential improvements with inclusion of ZM</vt:lpstr>
      <vt:lpstr>What is our plan to tune such an expensive model?</vt:lpstr>
      <vt:lpstr>What other capabilities will EAMxx have?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Gines, Mary J.</dc:creator>
  <cp:lastModifiedBy>Terai, Ryutaro Christopher</cp:lastModifiedBy>
  <cp:revision>122</cp:revision>
  <dcterms:created xsi:type="dcterms:W3CDTF">2022-06-08T20:40:20Z</dcterms:created>
  <dcterms:modified xsi:type="dcterms:W3CDTF">2026-02-02T05:48:05Z</dcterms:modified>
</cp:coreProperties>
</file>