
<file path=[Content_Types].xml><?xml version="1.0" encoding="utf-8"?>
<Types xmlns="http://schemas.openxmlformats.org/package/2006/content-types">
  <Default Extension="xml" ContentType="application/xml"/>
  <Default Extension="png" ContentType="image/png"/>
  <Default Extension="jpeg" ContentType="image/jpeg"/>
  <Default Extension="tiff" ContentType="image/tiff"/>
  <Default Extension="rels" ContentType="application/vnd.openxmlformats-package.relationships+xml"/>
  <Default Extension="gif" ContentType="image/gif"/>
  <Default Extension="bin" ContentType="application/vnd.openxmlformats-officedocument.presentationml.printerSettings"/>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9"/>
  </p:notesMasterIdLst>
  <p:sldIdLst>
    <p:sldId id="256" r:id="rId2"/>
    <p:sldId id="258" r:id="rId3"/>
    <p:sldId id="288" r:id="rId4"/>
    <p:sldId id="294" r:id="rId5"/>
    <p:sldId id="287" r:id="rId6"/>
    <p:sldId id="290" r:id="rId7"/>
    <p:sldId id="295" r:id="rId8"/>
  </p:sldIdLst>
  <p:sldSz cx="9144000" cy="6858000" type="screen4x3"/>
  <p:notesSz cx="6858000" cy="9144000"/>
  <p:defaultTextStyle>
    <a:defPPr>
      <a:defRPr lang="zh-CN"/>
    </a:defPPr>
    <a:lvl1pPr algn="l" rtl="0" eaLnBrk="0" fontAlgn="base" hangingPunct="0">
      <a:spcBef>
        <a:spcPct val="0"/>
      </a:spcBef>
      <a:spcAft>
        <a:spcPct val="0"/>
      </a:spcAft>
      <a:defRPr kern="1200" baseline="-25000">
        <a:solidFill>
          <a:schemeClr val="tx1"/>
        </a:solidFill>
        <a:latin typeface="Arial" charset="0"/>
        <a:ea typeface="宋体" charset="-122"/>
        <a:cs typeface="+mn-cs"/>
      </a:defRPr>
    </a:lvl1pPr>
    <a:lvl2pPr marL="457200" algn="l" rtl="0" eaLnBrk="0" fontAlgn="base" hangingPunct="0">
      <a:spcBef>
        <a:spcPct val="0"/>
      </a:spcBef>
      <a:spcAft>
        <a:spcPct val="0"/>
      </a:spcAft>
      <a:defRPr kern="1200" baseline="-25000">
        <a:solidFill>
          <a:schemeClr val="tx1"/>
        </a:solidFill>
        <a:latin typeface="Arial" charset="0"/>
        <a:ea typeface="宋体" charset="-122"/>
        <a:cs typeface="+mn-cs"/>
      </a:defRPr>
    </a:lvl2pPr>
    <a:lvl3pPr marL="914400" algn="l" rtl="0" eaLnBrk="0" fontAlgn="base" hangingPunct="0">
      <a:spcBef>
        <a:spcPct val="0"/>
      </a:spcBef>
      <a:spcAft>
        <a:spcPct val="0"/>
      </a:spcAft>
      <a:defRPr kern="1200" baseline="-25000">
        <a:solidFill>
          <a:schemeClr val="tx1"/>
        </a:solidFill>
        <a:latin typeface="Arial" charset="0"/>
        <a:ea typeface="宋体" charset="-122"/>
        <a:cs typeface="+mn-cs"/>
      </a:defRPr>
    </a:lvl3pPr>
    <a:lvl4pPr marL="1371600" algn="l" rtl="0" eaLnBrk="0" fontAlgn="base" hangingPunct="0">
      <a:spcBef>
        <a:spcPct val="0"/>
      </a:spcBef>
      <a:spcAft>
        <a:spcPct val="0"/>
      </a:spcAft>
      <a:defRPr kern="1200" baseline="-25000">
        <a:solidFill>
          <a:schemeClr val="tx1"/>
        </a:solidFill>
        <a:latin typeface="Arial" charset="0"/>
        <a:ea typeface="宋体" charset="-122"/>
        <a:cs typeface="+mn-cs"/>
      </a:defRPr>
    </a:lvl4pPr>
    <a:lvl5pPr marL="1828800" algn="l" rtl="0" eaLnBrk="0" fontAlgn="base" hangingPunct="0">
      <a:spcBef>
        <a:spcPct val="0"/>
      </a:spcBef>
      <a:spcAft>
        <a:spcPct val="0"/>
      </a:spcAft>
      <a:defRPr kern="1200" baseline="-25000">
        <a:solidFill>
          <a:schemeClr val="tx1"/>
        </a:solidFill>
        <a:latin typeface="Arial" charset="0"/>
        <a:ea typeface="宋体" charset="-122"/>
        <a:cs typeface="+mn-cs"/>
      </a:defRPr>
    </a:lvl5pPr>
    <a:lvl6pPr marL="2286000" algn="l" defTabSz="914400" rtl="0" eaLnBrk="1" latinLnBrk="0" hangingPunct="1">
      <a:defRPr kern="1200" baseline="-25000">
        <a:solidFill>
          <a:schemeClr val="tx1"/>
        </a:solidFill>
        <a:latin typeface="Arial" charset="0"/>
        <a:ea typeface="宋体" charset="-122"/>
        <a:cs typeface="+mn-cs"/>
      </a:defRPr>
    </a:lvl6pPr>
    <a:lvl7pPr marL="2743200" algn="l" defTabSz="914400" rtl="0" eaLnBrk="1" latinLnBrk="0" hangingPunct="1">
      <a:defRPr kern="1200" baseline="-25000">
        <a:solidFill>
          <a:schemeClr val="tx1"/>
        </a:solidFill>
        <a:latin typeface="Arial" charset="0"/>
        <a:ea typeface="宋体" charset="-122"/>
        <a:cs typeface="+mn-cs"/>
      </a:defRPr>
    </a:lvl7pPr>
    <a:lvl8pPr marL="3200400" algn="l" defTabSz="914400" rtl="0" eaLnBrk="1" latinLnBrk="0" hangingPunct="1">
      <a:defRPr kern="1200" baseline="-25000">
        <a:solidFill>
          <a:schemeClr val="tx1"/>
        </a:solidFill>
        <a:latin typeface="Arial" charset="0"/>
        <a:ea typeface="宋体" charset="-122"/>
        <a:cs typeface="+mn-cs"/>
      </a:defRPr>
    </a:lvl8pPr>
    <a:lvl9pPr marL="3657600" algn="l" defTabSz="914400" rtl="0" eaLnBrk="1" latinLnBrk="0" hangingPunct="1">
      <a:defRPr kern="1200" baseline="-25000">
        <a:solidFill>
          <a:schemeClr val="tx1"/>
        </a:solidFill>
        <a:latin typeface="Arial" charset="0"/>
        <a:ea typeface="宋体" charset="-122"/>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60" autoAdjust="0"/>
    <p:restoredTop sz="80088" autoAdjust="0"/>
  </p:normalViewPr>
  <p:slideViewPr>
    <p:cSldViewPr>
      <p:cViewPr>
        <p:scale>
          <a:sx n="96" d="100"/>
          <a:sy n="96" d="100"/>
        </p:scale>
        <p:origin x="-2136" y="-8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eaLnBrk="1" hangingPunct="1">
              <a:defRPr sz="1200" baseline="0"/>
            </a:lvl1pPr>
          </a:lstStyle>
          <a:p>
            <a:pPr>
              <a:defRPr/>
            </a:pPr>
            <a:endParaRPr lang="en-US" altLang="zh-CN"/>
          </a:p>
        </p:txBody>
      </p:sp>
      <p:sp>
        <p:nvSpPr>
          <p:cNvPr id="389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1" hangingPunct="1">
              <a:defRPr sz="1200" baseline="0"/>
            </a:lvl1pPr>
          </a:lstStyle>
          <a:p>
            <a:pPr>
              <a:defRPr/>
            </a:pPr>
            <a:endParaRPr lang="en-US" altLang="zh-CN"/>
          </a:p>
        </p:txBody>
      </p:sp>
      <p:sp>
        <p:nvSpPr>
          <p:cNvPr id="389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389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389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l" eaLnBrk="1" hangingPunct="1">
              <a:defRPr sz="1200" baseline="0"/>
            </a:lvl1pPr>
          </a:lstStyle>
          <a:p>
            <a:pPr>
              <a:defRPr/>
            </a:pPr>
            <a:endParaRPr lang="en-US" altLang="zh-CN"/>
          </a:p>
        </p:txBody>
      </p:sp>
      <p:sp>
        <p:nvSpPr>
          <p:cNvPr id="389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eaLnBrk="1" hangingPunct="1">
              <a:defRPr sz="1200" baseline="0"/>
            </a:lvl1pPr>
          </a:lstStyle>
          <a:p>
            <a:pPr>
              <a:defRPr/>
            </a:pPr>
            <a:fld id="{8EDE9F82-5042-144F-B9AE-C3C8F6AEE874}" type="slidenum">
              <a:rPr lang="en-US" altLang="zh-CN"/>
              <a:pPr>
                <a:defRPr/>
              </a:pPr>
              <a:t>‹#›</a:t>
            </a:fld>
            <a:endParaRPr lang="en-US" altLang="zh-CN"/>
          </a:p>
        </p:txBody>
      </p:sp>
    </p:spTree>
    <p:extLst>
      <p:ext uri="{BB962C8B-B14F-4D97-AF65-F5344CB8AC3E}">
        <p14:creationId xmlns:p14="http://schemas.microsoft.com/office/powerpoint/2010/main" val="9100377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宋体"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宋体"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宋体"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宋体"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宋体"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CA903CF-06A3-E245-A4D2-AA086B9A4803}" type="slidenum">
              <a:rPr lang="en-US" altLang="zh-CN"/>
              <a:pPr>
                <a:defRPr/>
              </a:pPr>
              <a:t>1</a:t>
            </a:fld>
            <a:endParaRPr lang="en-US" altLang="zh-CN"/>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pPr eaLnBrk="1" hangingPunct="1">
              <a:defRPr/>
            </a:pPr>
            <a:r>
              <a:rPr lang="en-US" altLang="en-US" baseline="0" dirty="0" smtClean="0"/>
              <a:t>The principle to extend the computing, analytics and storage infrastructure beyond the limits of a single site</a:t>
            </a:r>
          </a:p>
          <a:p>
            <a:pPr eaLnBrk="1" hangingPunct="1">
              <a:defRPr/>
            </a:pPr>
            <a:r>
              <a:rPr lang="en-US" altLang="en-US" baseline="0" dirty="0" smtClean="0"/>
              <a:t>There are 3 factors pushing toward this principle:</a:t>
            </a:r>
          </a:p>
          <a:p>
            <a:pPr eaLnBrk="1" hangingPunct="1">
              <a:defRPr/>
            </a:pPr>
            <a:endParaRPr lang="en-US" altLang="en-US" baseline="0" dirty="0" smtClean="0"/>
          </a:p>
        </p:txBody>
      </p:sp>
    </p:spTree>
    <p:extLst>
      <p:ext uri="{BB962C8B-B14F-4D97-AF65-F5344CB8AC3E}">
        <p14:creationId xmlns:p14="http://schemas.microsoft.com/office/powerpoint/2010/main" val="626434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24BAB91-951E-954E-8100-9DF2A8173065}" type="slidenum">
              <a:rPr lang="en-US" altLang="zh-CN"/>
              <a:pPr>
                <a:defRPr/>
              </a:pPr>
              <a:t>2</a:t>
            </a:fld>
            <a:endParaRPr lang="en-US" altLang="zh-CN"/>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pPr eaLnBrk="1" hangingPunct="1">
              <a:defRPr/>
            </a:pPr>
            <a:r>
              <a:rPr lang="en-US" altLang="zh-CN" dirty="0" smtClean="0"/>
              <a:t>The</a:t>
            </a:r>
            <a:r>
              <a:rPr lang="en-US" altLang="zh-CN" baseline="0" dirty="0" smtClean="0"/>
              <a:t> first factor is that </a:t>
            </a:r>
            <a:r>
              <a:rPr lang="en-US" altLang="zh-CN" dirty="0" smtClean="0"/>
              <a:t>extreme scale scientific simulations and experiments produce gigantic</a:t>
            </a:r>
            <a:r>
              <a:rPr lang="en-US" altLang="zh-CN" baseline="0" dirty="0" smtClean="0"/>
              <a:t> data sets that are hard to transfer, store and analyze in current infrastructure</a:t>
            </a:r>
          </a:p>
          <a:p>
            <a:pPr eaLnBrk="1" hangingPunct="1">
              <a:defRPr/>
            </a:pPr>
            <a:endParaRPr lang="en-US" altLang="zh-CN" baseline="0" dirty="0" smtClean="0"/>
          </a:p>
          <a:p>
            <a:pPr eaLnBrk="1" hangingPunct="1">
              <a:defRPr/>
            </a:pPr>
            <a:r>
              <a:rPr lang="en-US" altLang="zh-CN" baseline="0" dirty="0" smtClean="0"/>
              <a:t>Let’s see the example of cosmology simulation with the HACC code </a:t>
            </a:r>
            <a:r>
              <a:rPr lang="en-US" altLang="zh-CN" baseline="0" dirty="0" err="1" smtClean="0"/>
              <a:t>developped</a:t>
            </a:r>
            <a:r>
              <a:rPr lang="en-US" altLang="zh-CN" baseline="0" dirty="0" smtClean="0"/>
              <a:t> at Argonne.</a:t>
            </a:r>
          </a:p>
          <a:p>
            <a:pPr eaLnBrk="1" hangingPunct="1">
              <a:defRPr/>
            </a:pPr>
            <a:endParaRPr lang="en-US" altLang="zh-CN" baseline="0" dirty="0" smtClean="0"/>
          </a:p>
          <a:p>
            <a:pPr eaLnBrk="1" hangingPunct="1">
              <a:defRPr/>
            </a:pPr>
            <a:r>
              <a:rPr lang="en-US" altLang="zh-CN" baseline="0" dirty="0" smtClean="0"/>
              <a:t>So the solution, at least often in simulation, is data decimation, or data omission.</a:t>
            </a:r>
          </a:p>
          <a:p>
            <a:pPr eaLnBrk="1" hangingPunct="1">
              <a:defRPr/>
            </a:pPr>
            <a:endParaRPr lang="en-US" altLang="zh-CN" baseline="0" dirty="0" smtClean="0"/>
          </a:p>
          <a:p>
            <a:pPr eaLnBrk="1" hangingPunct="1">
              <a:defRPr/>
            </a:pPr>
            <a:r>
              <a:rPr lang="en-US" altLang="zh-CN" baseline="0" dirty="0" smtClean="0"/>
              <a:t>The price is inaccurate data analysis. Researchers want both large scale and high accuracy (or at least better accuracy)</a:t>
            </a:r>
          </a:p>
          <a:p>
            <a:pPr eaLnBrk="1" hangingPunct="1">
              <a:defRPr/>
            </a:pPr>
            <a:endParaRPr lang="en-US" altLang="zh-CN" dirty="0" smtClean="0"/>
          </a:p>
          <a:p>
            <a:pPr eaLnBrk="1" hangingPunct="1">
              <a:defRPr/>
            </a:pPr>
            <a:endParaRPr lang="en-US" altLang="zh-CN" dirty="0" smtClean="0"/>
          </a:p>
        </p:txBody>
      </p:sp>
    </p:spTree>
    <p:extLst>
      <p:ext uri="{BB962C8B-B14F-4D97-AF65-F5344CB8AC3E}">
        <p14:creationId xmlns:p14="http://schemas.microsoft.com/office/powerpoint/2010/main" val="1520240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24BAB91-951E-954E-8100-9DF2A8173065}" type="slidenum">
              <a:rPr lang="en-US" altLang="zh-CN"/>
              <a:pPr>
                <a:defRPr/>
              </a:pPr>
              <a:t>3</a:t>
            </a:fld>
            <a:endParaRPr lang="en-US" altLang="zh-CN"/>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pPr eaLnBrk="1" hangingPunct="1">
              <a:defRPr/>
            </a:pPr>
            <a:r>
              <a:rPr lang="en-US" altLang="zh-CN" smtClean="0"/>
              <a:t>The second factor pushing</a:t>
            </a:r>
            <a:r>
              <a:rPr lang="en-US" altLang="zh-CN" baseline="0" smtClean="0"/>
              <a:t> toward extending the infrastructure and using aggressive compression is the cost of producing, moving and storing scientific data.</a:t>
            </a:r>
          </a:p>
          <a:p>
            <a:pPr eaLnBrk="1" hangingPunct="1">
              <a:defRPr/>
            </a:pPr>
            <a:endParaRPr lang="en-US" altLang="zh-CN" baseline="0" smtClean="0"/>
          </a:p>
          <a:p>
            <a:pPr eaLnBrk="1" hangingPunct="1">
              <a:defRPr/>
            </a:pPr>
            <a:r>
              <a:rPr lang="en-US" altLang="zh-CN" baseline="0" smtClean="0"/>
              <a:t>At small and medium scale the model is often 1 producer, 1 consumer.</a:t>
            </a:r>
          </a:p>
          <a:p>
            <a:pPr eaLnBrk="1" hangingPunct="1">
              <a:defRPr/>
            </a:pPr>
            <a:endParaRPr lang="en-US" altLang="zh-CN" baseline="0" smtClean="0"/>
          </a:p>
          <a:p>
            <a:pPr eaLnBrk="1" hangingPunct="1">
              <a:defRPr/>
            </a:pPr>
            <a:r>
              <a:rPr lang="en-US" altLang="zh-CN" baseline="0" smtClean="0"/>
              <a:t>But for extreme scale simulations and experiments, the cost pushes toward sharing the data. The model becomes 1 producer, many users.</a:t>
            </a:r>
          </a:p>
          <a:p>
            <a:pPr eaLnBrk="1" hangingPunct="1">
              <a:defRPr/>
            </a:pPr>
            <a:endParaRPr lang="en-US" altLang="zh-CN" baseline="0" smtClean="0"/>
          </a:p>
          <a:p>
            <a:pPr eaLnBrk="1" hangingPunct="1">
              <a:defRPr/>
            </a:pPr>
            <a:r>
              <a:rPr lang="en-US" altLang="zh-CN" baseline="0" smtClean="0"/>
              <a:t>This is already the case in many domains: LHC, Cancer Imaging Archiive, Cosmology, etc.</a:t>
            </a:r>
            <a:endParaRPr lang="en-US" altLang="zh-CN" dirty="0" smtClean="0"/>
          </a:p>
        </p:txBody>
      </p:sp>
    </p:spTree>
    <p:extLst>
      <p:ext uri="{BB962C8B-B14F-4D97-AF65-F5344CB8AC3E}">
        <p14:creationId xmlns:p14="http://schemas.microsoft.com/office/powerpoint/2010/main" val="335081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24BAB91-951E-954E-8100-9DF2A8173065}" type="slidenum">
              <a:rPr lang="en-US" altLang="zh-CN"/>
              <a:pPr>
                <a:defRPr/>
              </a:pPr>
              <a:t>4</a:t>
            </a:fld>
            <a:endParaRPr lang="en-US" altLang="zh-CN"/>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pPr eaLnBrk="1" hangingPunct="1">
              <a:defRPr/>
            </a:pPr>
            <a:r>
              <a:rPr lang="en-US" altLang="zh-CN" dirty="0" smtClean="0"/>
              <a:t>The third factor pushing</a:t>
            </a:r>
            <a:r>
              <a:rPr lang="en-US" altLang="zh-CN" baseline="0" dirty="0" smtClean="0"/>
              <a:t> at least toward extending the infrastructure is that systems tend to specialize.</a:t>
            </a:r>
          </a:p>
          <a:p>
            <a:pPr eaLnBrk="1" hangingPunct="1">
              <a:defRPr/>
            </a:pPr>
            <a:r>
              <a:rPr lang="en-US" altLang="zh-CN" baseline="0" dirty="0" smtClean="0"/>
              <a:t>Scientific instruments are already specialized.</a:t>
            </a:r>
          </a:p>
          <a:p>
            <a:pPr eaLnBrk="1" hangingPunct="1">
              <a:defRPr/>
            </a:pPr>
            <a:r>
              <a:rPr lang="en-US" altLang="zh-CN" baseline="0" dirty="0" smtClean="0"/>
              <a:t>But we can observe some specialization in simulation and data analytics.</a:t>
            </a:r>
          </a:p>
          <a:p>
            <a:pPr eaLnBrk="1" hangingPunct="1">
              <a:defRPr/>
            </a:pPr>
            <a:r>
              <a:rPr lang="en-US" altLang="zh-CN" baseline="0" dirty="0" smtClean="0"/>
              <a:t>And the end of Moore’s law will accentuate specialization, since this is a way to improve performance when technology is not progressing anymore.</a:t>
            </a:r>
          </a:p>
          <a:p>
            <a:pPr eaLnBrk="1" hangingPunct="1">
              <a:defRPr/>
            </a:pPr>
            <a:endParaRPr lang="en-US" altLang="zh-CN" dirty="0" smtClean="0"/>
          </a:p>
        </p:txBody>
      </p:sp>
    </p:spTree>
    <p:extLst>
      <p:ext uri="{BB962C8B-B14F-4D97-AF65-F5344CB8AC3E}">
        <p14:creationId xmlns:p14="http://schemas.microsoft.com/office/powerpoint/2010/main" val="908204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A2544F6-0679-474A-A2BB-C7FCC84B918B}" type="slidenum">
              <a:rPr lang="en-US" altLang="zh-CN"/>
              <a:pPr>
                <a:defRPr/>
              </a:pPr>
              <a:t>5</a:t>
            </a:fld>
            <a:endParaRPr lang="en-US" altLang="zh-CN"/>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pPr eaLnBrk="1" hangingPunct="1">
              <a:defRPr/>
            </a:pPr>
            <a:r>
              <a:rPr lang="en-US" altLang="zh-CN" dirty="0" smtClean="0"/>
              <a:t>The idea is to build on-</a:t>
            </a:r>
            <a:r>
              <a:rPr lang="en-US" altLang="zh-CN" baseline="0" dirty="0" smtClean="0"/>
              <a:t>demand an infrastructure that will allow for the production, transfer, analysis and storage and sharing of extreme scale scientific data.</a:t>
            </a:r>
          </a:p>
          <a:p>
            <a:pPr eaLnBrk="1" hangingPunct="1">
              <a:defRPr/>
            </a:pPr>
            <a:endParaRPr lang="en-US" altLang="zh-CN" baseline="0" dirty="0" smtClean="0"/>
          </a:p>
          <a:p>
            <a:pPr eaLnBrk="1" hangingPunct="1">
              <a:defRPr/>
            </a:pPr>
            <a:r>
              <a:rPr lang="en-US" altLang="zh-CN" baseline="0" dirty="0" smtClean="0"/>
              <a:t>Specifically, we run an experiment since more than 10 months associating Argonne and NCSA for cosmology research.</a:t>
            </a:r>
          </a:p>
          <a:p>
            <a:pPr eaLnBrk="1" hangingPunct="1">
              <a:defRPr/>
            </a:pPr>
            <a:r>
              <a:rPr lang="en-US" altLang="zh-CN" baseline="0" dirty="0" smtClean="0"/>
              <a:t>The goal is to a 29 billion particles simulation on Mira at Argonne and perform the analysis at full resolution on </a:t>
            </a:r>
            <a:r>
              <a:rPr lang="en-US" altLang="zh-CN" baseline="0" dirty="0" err="1" smtClean="0"/>
              <a:t>BlueWaters</a:t>
            </a:r>
            <a:r>
              <a:rPr lang="en-US" altLang="zh-CN" baseline="0" dirty="0" smtClean="0"/>
              <a:t>.</a:t>
            </a:r>
          </a:p>
          <a:p>
            <a:pPr eaLnBrk="1" hangingPunct="1">
              <a:defRPr/>
            </a:pPr>
            <a:r>
              <a:rPr lang="en-US" altLang="zh-CN" baseline="0" dirty="0" smtClean="0"/>
              <a:t>The results of BW data analytics is stored on a 2PB storage system on the NCSA booth at SC16. Other sites (NERCS and ORNL) can then pull the data for other type of analytics.</a:t>
            </a:r>
          </a:p>
          <a:p>
            <a:pPr eaLnBrk="1" hangingPunct="1">
              <a:defRPr/>
            </a:pPr>
            <a:r>
              <a:rPr lang="en-US" altLang="zh-CN" baseline="0" dirty="0" smtClean="0"/>
              <a:t>The big difference with what is currently done is that we will generate and use all snapshots.</a:t>
            </a:r>
          </a:p>
          <a:p>
            <a:pPr eaLnBrk="1" hangingPunct="1">
              <a:defRPr/>
            </a:pPr>
            <a:endParaRPr lang="en-US" altLang="zh-CN" dirty="0" smtClean="0"/>
          </a:p>
        </p:txBody>
      </p:sp>
    </p:spTree>
    <p:extLst>
      <p:ext uri="{BB962C8B-B14F-4D97-AF65-F5344CB8AC3E}">
        <p14:creationId xmlns:p14="http://schemas.microsoft.com/office/powerpoint/2010/main" val="2075656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A2544F6-0679-474A-A2BB-C7FCC84B918B}" type="slidenum">
              <a:rPr lang="en-US" altLang="zh-CN"/>
              <a:pPr>
                <a:defRPr/>
              </a:pPr>
              <a:t>6</a:t>
            </a:fld>
            <a:endParaRPr lang="en-US" altLang="zh-CN"/>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pPr eaLnBrk="1" hangingPunct="1">
              <a:defRPr/>
            </a:pPr>
            <a:r>
              <a:rPr lang="en-US" altLang="zh-CN" dirty="0" smtClean="0"/>
              <a:t>To</a:t>
            </a:r>
            <a:r>
              <a:rPr lang="en-US" altLang="zh-CN" baseline="0" dirty="0" smtClean="0"/>
              <a:t> realized this on-demand infrastructure, several challenges need to be addressed.</a:t>
            </a:r>
          </a:p>
          <a:p>
            <a:pPr eaLnBrk="1" hangingPunct="1">
              <a:defRPr/>
            </a:pPr>
            <a:r>
              <a:rPr lang="en-US" altLang="zh-CN" dirty="0" smtClean="0"/>
              <a:t>The first one is that we need to move the snapshots as soon as they are produced</a:t>
            </a:r>
            <a:r>
              <a:rPr lang="en-US" altLang="zh-CN" baseline="0" dirty="0" smtClean="0"/>
              <a:t> since they cannot be stored on Mira. So we need some coordination between Mira and </a:t>
            </a:r>
            <a:r>
              <a:rPr lang="en-US" altLang="zh-CN" baseline="0" dirty="0" err="1" smtClean="0"/>
              <a:t>BlueWaters</a:t>
            </a:r>
            <a:r>
              <a:rPr lang="en-US" altLang="zh-CN" baseline="0" dirty="0" smtClean="0"/>
              <a:t> to transfer the snapshots.</a:t>
            </a:r>
          </a:p>
          <a:p>
            <a:pPr eaLnBrk="1" hangingPunct="1">
              <a:defRPr/>
            </a:pPr>
            <a:r>
              <a:rPr lang="en-US" altLang="zh-CN" baseline="0" dirty="0" smtClean="0"/>
              <a:t>Second we weed to move the data quickly and in a sustained way. We can move 1PB/day, but we want to generate multiple PB. So this needs to work in sustained mode. This is not trivial because Mira and BW file system are shared resources</a:t>
            </a:r>
          </a:p>
          <a:p>
            <a:pPr eaLnBrk="1" hangingPunct="1">
              <a:defRPr/>
            </a:pPr>
            <a:r>
              <a:rPr lang="en-US" altLang="zh-CN" baseline="0" dirty="0" smtClean="0"/>
              <a:t>The third challenge is to assemble a storage system that will serve the remote site for their analysis. You can see that as a very datacenter with very large connection to remote sites</a:t>
            </a:r>
          </a:p>
          <a:p>
            <a:pPr eaLnBrk="1" hangingPunct="1">
              <a:defRPr/>
            </a:pPr>
            <a:r>
              <a:rPr lang="en-US" altLang="zh-CN" baseline="0" dirty="0" smtClean="0"/>
              <a:t>The fourth challenge is the visualization of the full data set at full resolution. This will be the first time that Cosmologist see and explore such ultra high quality data set</a:t>
            </a:r>
          </a:p>
          <a:p>
            <a:pPr eaLnBrk="1" hangingPunct="1">
              <a:defRPr/>
            </a:pPr>
            <a:endParaRPr lang="en-US" altLang="zh-CN" baseline="0" dirty="0" smtClean="0"/>
          </a:p>
          <a:p>
            <a:pPr eaLnBrk="1" hangingPunct="1">
              <a:defRPr/>
            </a:pPr>
            <a:endParaRPr lang="en-US" altLang="zh-CN" dirty="0" smtClean="0"/>
          </a:p>
        </p:txBody>
      </p:sp>
    </p:spTree>
    <p:extLst>
      <p:ext uri="{BB962C8B-B14F-4D97-AF65-F5344CB8AC3E}">
        <p14:creationId xmlns:p14="http://schemas.microsoft.com/office/powerpoint/2010/main" val="1024859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A2544F6-0679-474A-A2BB-C7FCC84B918B}" type="slidenum">
              <a:rPr lang="en-US" altLang="zh-CN"/>
              <a:pPr>
                <a:defRPr/>
              </a:pPr>
              <a:t>7</a:t>
            </a:fld>
            <a:endParaRPr lang="en-US" altLang="zh-CN"/>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pPr eaLnBrk="1" hangingPunct="1">
              <a:defRPr/>
            </a:pPr>
            <a:r>
              <a:rPr lang="en-US" altLang="zh-CN" dirty="0" smtClean="0"/>
              <a:t>To</a:t>
            </a:r>
            <a:r>
              <a:rPr lang="en-US" altLang="zh-CN" baseline="0" dirty="0" smtClean="0"/>
              <a:t> realized this on-demand infrastructure, several challenges need to be addressed.</a:t>
            </a:r>
          </a:p>
          <a:p>
            <a:pPr eaLnBrk="1" hangingPunct="1">
              <a:defRPr/>
            </a:pPr>
            <a:r>
              <a:rPr lang="en-US" altLang="zh-CN" dirty="0" smtClean="0"/>
              <a:t>The first one is that we need to move the snapshots as soon as they are produced</a:t>
            </a:r>
            <a:r>
              <a:rPr lang="en-US" altLang="zh-CN" baseline="0" dirty="0" smtClean="0"/>
              <a:t> since they cannot be stored on Mira. So we need some coordination between Mira and </a:t>
            </a:r>
            <a:r>
              <a:rPr lang="en-US" altLang="zh-CN" baseline="0" dirty="0" err="1" smtClean="0"/>
              <a:t>BlueWaters</a:t>
            </a:r>
            <a:r>
              <a:rPr lang="en-US" altLang="zh-CN" baseline="0" dirty="0" smtClean="0"/>
              <a:t> to transfer the snapshots.</a:t>
            </a:r>
          </a:p>
          <a:p>
            <a:pPr eaLnBrk="1" hangingPunct="1">
              <a:defRPr/>
            </a:pPr>
            <a:r>
              <a:rPr lang="en-US" altLang="zh-CN" baseline="0" dirty="0" smtClean="0"/>
              <a:t>Second we weed to move the data quickly and in a sustained way. We can move 1PB/day, but we want to generate multiple PB. So this needs to work in sustained mode. This is not trivial because Mira and BW file system are shared resources</a:t>
            </a:r>
          </a:p>
          <a:p>
            <a:pPr eaLnBrk="1" hangingPunct="1">
              <a:defRPr/>
            </a:pPr>
            <a:r>
              <a:rPr lang="en-US" altLang="zh-CN" baseline="0" dirty="0" smtClean="0"/>
              <a:t>The third challenge is to assemble a storage system that will serve the remote site for their analysis. You can see that as a very datacenter with very large connection to remote sites</a:t>
            </a:r>
          </a:p>
          <a:p>
            <a:pPr eaLnBrk="1" hangingPunct="1">
              <a:defRPr/>
            </a:pPr>
            <a:r>
              <a:rPr lang="en-US" altLang="zh-CN" baseline="0" dirty="0" smtClean="0"/>
              <a:t>The fourth challenge is the visualization of the full data set at full resolution. This will be the first time that Cosmologist see and explore such ultra high quality data set</a:t>
            </a:r>
          </a:p>
          <a:p>
            <a:pPr eaLnBrk="1" hangingPunct="1">
              <a:defRPr/>
            </a:pPr>
            <a:endParaRPr lang="en-US" altLang="zh-CN" baseline="0" dirty="0" smtClean="0"/>
          </a:p>
          <a:p>
            <a:pPr eaLnBrk="1" hangingPunct="1">
              <a:defRPr/>
            </a:pPr>
            <a:endParaRPr lang="en-US" altLang="zh-CN" dirty="0" smtClean="0"/>
          </a:p>
        </p:txBody>
      </p:sp>
    </p:spTree>
    <p:extLst>
      <p:ext uri="{BB962C8B-B14F-4D97-AF65-F5344CB8AC3E}">
        <p14:creationId xmlns:p14="http://schemas.microsoft.com/office/powerpoint/2010/main" val="1024859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9"/>
          <p:cNvSpPr>
            <a:spLocks noGrp="1"/>
          </p:cNvSpPr>
          <p:nvPr>
            <p:ph type="dt" sz="half" idx="10"/>
          </p:nvPr>
        </p:nvSpPr>
        <p:spPr/>
        <p:txBody>
          <a:bodyPr/>
          <a:lstStyle>
            <a:lvl1pPr>
              <a:defRPr/>
            </a:lvl1pPr>
          </a:lstStyle>
          <a:p>
            <a:pPr>
              <a:defRPr/>
            </a:pPr>
            <a:endParaRPr lang="en-US" altLang="zh-CN"/>
          </a:p>
        </p:txBody>
      </p:sp>
      <p:sp>
        <p:nvSpPr>
          <p:cNvPr id="5" name="Footer Placeholder 21"/>
          <p:cNvSpPr>
            <a:spLocks noGrp="1"/>
          </p:cNvSpPr>
          <p:nvPr>
            <p:ph type="ftr" sz="quarter" idx="11"/>
          </p:nvPr>
        </p:nvSpPr>
        <p:spPr/>
        <p:txBody>
          <a:bodyPr/>
          <a:lstStyle>
            <a:lvl1pPr>
              <a:defRPr/>
            </a:lvl1pPr>
          </a:lstStyle>
          <a:p>
            <a:pPr>
              <a:defRPr/>
            </a:pPr>
            <a:endParaRPr lang="en-US" altLang="zh-CN"/>
          </a:p>
        </p:txBody>
      </p:sp>
      <p:sp>
        <p:nvSpPr>
          <p:cNvPr id="6" name="Slide Number Placeholder 17"/>
          <p:cNvSpPr>
            <a:spLocks noGrp="1"/>
          </p:cNvSpPr>
          <p:nvPr>
            <p:ph type="sldNum" sz="quarter" idx="12"/>
          </p:nvPr>
        </p:nvSpPr>
        <p:spPr/>
        <p:txBody>
          <a:bodyPr/>
          <a:lstStyle>
            <a:lvl1pPr>
              <a:defRPr/>
            </a:lvl1pPr>
          </a:lstStyle>
          <a:p>
            <a:pPr>
              <a:defRPr/>
            </a:pPr>
            <a:fld id="{695EEFFB-3393-0A41-AC99-649FC7F27E38}" type="slidenum">
              <a:rPr lang="en-US" altLang="zh-CN"/>
              <a:pPr>
                <a:defRPr/>
              </a:pPr>
              <a:t>‹#›</a:t>
            </a:fld>
            <a:r>
              <a:rPr lang="en-US" altLang="zh-CN" dirty="0"/>
              <a:t>/25</a:t>
            </a:r>
          </a:p>
        </p:txBody>
      </p:sp>
    </p:spTree>
    <p:extLst>
      <p:ext uri="{BB962C8B-B14F-4D97-AF65-F5344CB8AC3E}">
        <p14:creationId xmlns:p14="http://schemas.microsoft.com/office/powerpoint/2010/main" val="1119106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en-US" altLang="zh-CN"/>
          </a:p>
        </p:txBody>
      </p:sp>
      <p:sp>
        <p:nvSpPr>
          <p:cNvPr id="6" name="Slide Number Placeholder 5"/>
          <p:cNvSpPr>
            <a:spLocks noGrp="1"/>
          </p:cNvSpPr>
          <p:nvPr>
            <p:ph type="sldNum" sz="quarter" idx="12"/>
          </p:nvPr>
        </p:nvSpPr>
        <p:spPr/>
        <p:txBody>
          <a:bodyPr/>
          <a:lstStyle>
            <a:lvl1pPr>
              <a:defRPr/>
            </a:lvl1pPr>
          </a:lstStyle>
          <a:p>
            <a:pPr>
              <a:defRPr/>
            </a:pPr>
            <a:fld id="{3AA8A613-4A94-014F-ACFF-874E2867283E}" type="slidenum">
              <a:rPr lang="en-US" altLang="zh-CN"/>
              <a:pPr>
                <a:defRPr/>
              </a:pPr>
              <a:t>‹#›</a:t>
            </a:fld>
            <a:r>
              <a:rPr lang="en-US" altLang="zh-CN"/>
              <a:t>/22</a:t>
            </a:r>
          </a:p>
        </p:txBody>
      </p:sp>
    </p:spTree>
    <p:extLst>
      <p:ext uri="{BB962C8B-B14F-4D97-AF65-F5344CB8AC3E}">
        <p14:creationId xmlns:p14="http://schemas.microsoft.com/office/powerpoint/2010/main" val="1431437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04850"/>
            <a:ext cx="2057400" cy="56197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04850"/>
            <a:ext cx="6019800" cy="56197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en-US" altLang="zh-CN"/>
          </a:p>
        </p:txBody>
      </p:sp>
      <p:sp>
        <p:nvSpPr>
          <p:cNvPr id="6" name="Slide Number Placeholder 5"/>
          <p:cNvSpPr>
            <a:spLocks noGrp="1"/>
          </p:cNvSpPr>
          <p:nvPr>
            <p:ph type="sldNum" sz="quarter" idx="12"/>
          </p:nvPr>
        </p:nvSpPr>
        <p:spPr/>
        <p:txBody>
          <a:bodyPr/>
          <a:lstStyle>
            <a:lvl1pPr>
              <a:defRPr/>
            </a:lvl1pPr>
          </a:lstStyle>
          <a:p>
            <a:pPr>
              <a:defRPr/>
            </a:pPr>
            <a:fld id="{881C2843-C351-3B48-8B50-2CDAF4D01D9F}" type="slidenum">
              <a:rPr lang="en-US" altLang="zh-CN"/>
              <a:pPr>
                <a:defRPr/>
              </a:pPr>
              <a:t>‹#›</a:t>
            </a:fld>
            <a:r>
              <a:rPr lang="en-US" altLang="zh-CN"/>
              <a:t>/22</a:t>
            </a:r>
          </a:p>
        </p:txBody>
      </p:sp>
    </p:spTree>
    <p:extLst>
      <p:ext uri="{BB962C8B-B14F-4D97-AF65-F5344CB8AC3E}">
        <p14:creationId xmlns:p14="http://schemas.microsoft.com/office/powerpoint/2010/main" val="20523831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35163"/>
            <a:ext cx="4038600" cy="4389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35163"/>
            <a:ext cx="4038600" cy="2117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205288"/>
            <a:ext cx="4038600" cy="2119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p:txBody>
          <a:bodyPr/>
          <a:lstStyle>
            <a:lvl1pPr>
              <a:defRPr/>
            </a:lvl1pPr>
          </a:lstStyle>
          <a:p>
            <a:pPr>
              <a:defRPr/>
            </a:pPr>
            <a:endParaRPr lang="en-US" altLang="zh-CN"/>
          </a:p>
        </p:txBody>
      </p:sp>
      <p:sp>
        <p:nvSpPr>
          <p:cNvPr id="7" name="Footer Placeholder 6"/>
          <p:cNvSpPr>
            <a:spLocks noGrp="1"/>
          </p:cNvSpPr>
          <p:nvPr>
            <p:ph type="ftr" sz="quarter" idx="11"/>
          </p:nvPr>
        </p:nvSpPr>
        <p:spPr/>
        <p:txBody>
          <a:bodyPr/>
          <a:lstStyle>
            <a:lvl1pPr>
              <a:defRPr/>
            </a:lvl1pPr>
          </a:lstStyle>
          <a:p>
            <a:pPr>
              <a:defRPr/>
            </a:pPr>
            <a:endParaRPr lang="en-US" altLang="zh-CN"/>
          </a:p>
        </p:txBody>
      </p:sp>
      <p:sp>
        <p:nvSpPr>
          <p:cNvPr id="8" name="Slide Number Placeholder 7"/>
          <p:cNvSpPr>
            <a:spLocks noGrp="1"/>
          </p:cNvSpPr>
          <p:nvPr>
            <p:ph type="sldNum" sz="quarter" idx="12"/>
          </p:nvPr>
        </p:nvSpPr>
        <p:spPr/>
        <p:txBody>
          <a:bodyPr/>
          <a:lstStyle>
            <a:lvl1pPr>
              <a:defRPr/>
            </a:lvl1pPr>
          </a:lstStyle>
          <a:p>
            <a:pPr>
              <a:defRPr/>
            </a:pPr>
            <a:fld id="{79F503D4-47A3-004E-9E9D-299314A4CDE7}" type="slidenum">
              <a:rPr lang="en-US" altLang="zh-CN"/>
              <a:pPr>
                <a:defRPr/>
              </a:pPr>
              <a:t>‹#›</a:t>
            </a:fld>
            <a:r>
              <a:rPr lang="en-US" altLang="zh-CN"/>
              <a:t>/22</a:t>
            </a:r>
          </a:p>
        </p:txBody>
      </p:sp>
    </p:spTree>
    <p:extLst>
      <p:ext uri="{BB962C8B-B14F-4D97-AF65-F5344CB8AC3E}">
        <p14:creationId xmlns:p14="http://schemas.microsoft.com/office/powerpoint/2010/main" val="15214824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35163"/>
            <a:ext cx="4038600" cy="4389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35163"/>
            <a:ext cx="4038600" cy="4389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ltLang="zh-CN"/>
          </a:p>
        </p:txBody>
      </p:sp>
      <p:sp>
        <p:nvSpPr>
          <p:cNvPr id="6" name="Footer Placeholder 5"/>
          <p:cNvSpPr>
            <a:spLocks noGrp="1"/>
          </p:cNvSpPr>
          <p:nvPr>
            <p:ph type="ftr" sz="quarter" idx="11"/>
          </p:nvPr>
        </p:nvSpPr>
        <p:spPr/>
        <p:txBody>
          <a:bodyPr/>
          <a:lstStyle>
            <a:lvl1pPr>
              <a:defRPr/>
            </a:lvl1pPr>
          </a:lstStyle>
          <a:p>
            <a:pPr>
              <a:defRPr/>
            </a:pPr>
            <a:endParaRPr lang="en-US" altLang="zh-CN"/>
          </a:p>
        </p:txBody>
      </p:sp>
      <p:sp>
        <p:nvSpPr>
          <p:cNvPr id="7" name="Slide Number Placeholder 6"/>
          <p:cNvSpPr>
            <a:spLocks noGrp="1"/>
          </p:cNvSpPr>
          <p:nvPr>
            <p:ph type="sldNum" sz="quarter" idx="12"/>
          </p:nvPr>
        </p:nvSpPr>
        <p:spPr/>
        <p:txBody>
          <a:bodyPr/>
          <a:lstStyle>
            <a:lvl1pPr>
              <a:defRPr/>
            </a:lvl1pPr>
          </a:lstStyle>
          <a:p>
            <a:pPr>
              <a:defRPr/>
            </a:pPr>
            <a:fld id="{FC27513F-C2F8-284F-9617-0E34128C1CC5}" type="slidenum">
              <a:rPr lang="en-US" altLang="zh-CN"/>
              <a:pPr>
                <a:defRPr/>
              </a:pPr>
              <a:t>‹#›</a:t>
            </a:fld>
            <a:r>
              <a:rPr lang="en-US" altLang="zh-CN"/>
              <a:t>/22</a:t>
            </a:r>
          </a:p>
        </p:txBody>
      </p:sp>
    </p:spTree>
    <p:extLst>
      <p:ext uri="{BB962C8B-B14F-4D97-AF65-F5344CB8AC3E}">
        <p14:creationId xmlns:p14="http://schemas.microsoft.com/office/powerpoint/2010/main" val="1467365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ltLang="zh-CN"/>
          </a:p>
        </p:txBody>
      </p:sp>
      <p:sp>
        <p:nvSpPr>
          <p:cNvPr id="5" name="Footer Placeholder 21"/>
          <p:cNvSpPr>
            <a:spLocks noGrp="1"/>
          </p:cNvSpPr>
          <p:nvPr>
            <p:ph type="ftr" sz="quarter" idx="11"/>
          </p:nvPr>
        </p:nvSpPr>
        <p:spPr/>
        <p:txBody>
          <a:bodyPr/>
          <a:lstStyle>
            <a:lvl1pPr>
              <a:defRPr/>
            </a:lvl1pPr>
          </a:lstStyle>
          <a:p>
            <a:pPr>
              <a:defRPr/>
            </a:pPr>
            <a:endParaRPr lang="en-US" altLang="zh-CN"/>
          </a:p>
        </p:txBody>
      </p:sp>
      <p:sp>
        <p:nvSpPr>
          <p:cNvPr id="6" name="Slide Number Placeholder 17"/>
          <p:cNvSpPr>
            <a:spLocks noGrp="1"/>
          </p:cNvSpPr>
          <p:nvPr>
            <p:ph type="sldNum" sz="quarter" idx="12"/>
          </p:nvPr>
        </p:nvSpPr>
        <p:spPr/>
        <p:txBody>
          <a:bodyPr/>
          <a:lstStyle>
            <a:lvl1pPr>
              <a:defRPr/>
            </a:lvl1pPr>
          </a:lstStyle>
          <a:p>
            <a:pPr>
              <a:defRPr/>
            </a:pPr>
            <a:fld id="{F2158C4F-9CE2-FF4A-9E0C-436E7EEFD836}" type="slidenum">
              <a:rPr lang="en-US" altLang="zh-CN"/>
              <a:pPr>
                <a:defRPr/>
              </a:pPr>
              <a:t>‹#›</a:t>
            </a:fld>
            <a:r>
              <a:rPr lang="en-US" altLang="zh-CN" dirty="0"/>
              <a:t>/25</a:t>
            </a:r>
          </a:p>
        </p:txBody>
      </p:sp>
    </p:spTree>
    <p:extLst>
      <p:ext uri="{BB962C8B-B14F-4D97-AF65-F5344CB8AC3E}">
        <p14:creationId xmlns:p14="http://schemas.microsoft.com/office/powerpoint/2010/main" val="1153803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9"/>
          <p:cNvSpPr>
            <a:spLocks noGrp="1"/>
          </p:cNvSpPr>
          <p:nvPr>
            <p:ph type="dt" sz="half" idx="10"/>
          </p:nvPr>
        </p:nvSpPr>
        <p:spPr/>
        <p:txBody>
          <a:bodyPr/>
          <a:lstStyle>
            <a:lvl1pPr>
              <a:defRPr/>
            </a:lvl1pPr>
          </a:lstStyle>
          <a:p>
            <a:pPr>
              <a:defRPr/>
            </a:pPr>
            <a:endParaRPr lang="en-US" altLang="zh-CN"/>
          </a:p>
        </p:txBody>
      </p:sp>
      <p:sp>
        <p:nvSpPr>
          <p:cNvPr id="5" name="Footer Placeholder 21"/>
          <p:cNvSpPr>
            <a:spLocks noGrp="1"/>
          </p:cNvSpPr>
          <p:nvPr>
            <p:ph type="ftr" sz="quarter" idx="11"/>
          </p:nvPr>
        </p:nvSpPr>
        <p:spPr/>
        <p:txBody>
          <a:bodyPr/>
          <a:lstStyle>
            <a:lvl1pPr>
              <a:defRPr/>
            </a:lvl1pPr>
          </a:lstStyle>
          <a:p>
            <a:pPr>
              <a:defRPr/>
            </a:pPr>
            <a:endParaRPr lang="en-US" altLang="zh-CN"/>
          </a:p>
        </p:txBody>
      </p:sp>
      <p:sp>
        <p:nvSpPr>
          <p:cNvPr id="6" name="Slide Number Placeholder 17"/>
          <p:cNvSpPr>
            <a:spLocks noGrp="1"/>
          </p:cNvSpPr>
          <p:nvPr>
            <p:ph type="sldNum" sz="quarter" idx="12"/>
          </p:nvPr>
        </p:nvSpPr>
        <p:spPr/>
        <p:txBody>
          <a:bodyPr/>
          <a:lstStyle>
            <a:lvl1pPr>
              <a:defRPr/>
            </a:lvl1pPr>
          </a:lstStyle>
          <a:p>
            <a:pPr>
              <a:defRPr/>
            </a:pPr>
            <a:fld id="{C950BDCC-8557-0341-A9EC-6AA7B0515BD8}" type="slidenum">
              <a:rPr lang="en-US" altLang="zh-CN"/>
              <a:pPr>
                <a:defRPr/>
              </a:pPr>
              <a:t>‹#›</a:t>
            </a:fld>
            <a:r>
              <a:rPr lang="en-US" altLang="zh-CN" dirty="0"/>
              <a:t>/25</a:t>
            </a:r>
          </a:p>
        </p:txBody>
      </p:sp>
    </p:spTree>
    <p:extLst>
      <p:ext uri="{BB962C8B-B14F-4D97-AF65-F5344CB8AC3E}">
        <p14:creationId xmlns:p14="http://schemas.microsoft.com/office/powerpoint/2010/main" val="199907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35163"/>
            <a:ext cx="4038600" cy="4389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35163"/>
            <a:ext cx="4038600" cy="4389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ltLang="zh-CN"/>
          </a:p>
        </p:txBody>
      </p:sp>
      <p:sp>
        <p:nvSpPr>
          <p:cNvPr id="6" name="Footer Placeholder 21"/>
          <p:cNvSpPr>
            <a:spLocks noGrp="1"/>
          </p:cNvSpPr>
          <p:nvPr>
            <p:ph type="ftr" sz="quarter" idx="11"/>
          </p:nvPr>
        </p:nvSpPr>
        <p:spPr/>
        <p:txBody>
          <a:bodyPr/>
          <a:lstStyle>
            <a:lvl1pPr>
              <a:defRPr/>
            </a:lvl1pPr>
          </a:lstStyle>
          <a:p>
            <a:pPr>
              <a:defRPr/>
            </a:pPr>
            <a:endParaRPr lang="en-US" altLang="zh-CN"/>
          </a:p>
        </p:txBody>
      </p:sp>
      <p:sp>
        <p:nvSpPr>
          <p:cNvPr id="7" name="Slide Number Placeholder 17"/>
          <p:cNvSpPr>
            <a:spLocks noGrp="1"/>
          </p:cNvSpPr>
          <p:nvPr>
            <p:ph type="sldNum" sz="quarter" idx="12"/>
          </p:nvPr>
        </p:nvSpPr>
        <p:spPr/>
        <p:txBody>
          <a:bodyPr/>
          <a:lstStyle>
            <a:lvl1pPr>
              <a:defRPr/>
            </a:lvl1pPr>
          </a:lstStyle>
          <a:p>
            <a:pPr>
              <a:defRPr/>
            </a:pPr>
            <a:fld id="{E85D3FD2-F724-5F44-8B98-10FA6FCDFA9A}" type="slidenum">
              <a:rPr lang="en-US" altLang="zh-CN"/>
              <a:pPr>
                <a:defRPr/>
              </a:pPr>
              <a:t>‹#›</a:t>
            </a:fld>
            <a:r>
              <a:rPr lang="en-US" altLang="zh-CN" dirty="0"/>
              <a:t>/25</a:t>
            </a:r>
          </a:p>
        </p:txBody>
      </p:sp>
    </p:spTree>
    <p:extLst>
      <p:ext uri="{BB962C8B-B14F-4D97-AF65-F5344CB8AC3E}">
        <p14:creationId xmlns:p14="http://schemas.microsoft.com/office/powerpoint/2010/main" val="1176659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endParaRPr lang="en-US" altLang="zh-CN"/>
          </a:p>
        </p:txBody>
      </p:sp>
      <p:sp>
        <p:nvSpPr>
          <p:cNvPr id="8" name="Footer Placeholder 21"/>
          <p:cNvSpPr>
            <a:spLocks noGrp="1"/>
          </p:cNvSpPr>
          <p:nvPr>
            <p:ph type="ftr" sz="quarter" idx="11"/>
          </p:nvPr>
        </p:nvSpPr>
        <p:spPr/>
        <p:txBody>
          <a:bodyPr/>
          <a:lstStyle>
            <a:lvl1pPr>
              <a:defRPr/>
            </a:lvl1pPr>
          </a:lstStyle>
          <a:p>
            <a:pPr>
              <a:defRPr/>
            </a:pPr>
            <a:endParaRPr lang="en-US" altLang="zh-CN"/>
          </a:p>
        </p:txBody>
      </p:sp>
      <p:sp>
        <p:nvSpPr>
          <p:cNvPr id="9" name="Slide Number Placeholder 17"/>
          <p:cNvSpPr>
            <a:spLocks noGrp="1"/>
          </p:cNvSpPr>
          <p:nvPr>
            <p:ph type="sldNum" sz="quarter" idx="12"/>
          </p:nvPr>
        </p:nvSpPr>
        <p:spPr/>
        <p:txBody>
          <a:bodyPr/>
          <a:lstStyle>
            <a:lvl1pPr>
              <a:defRPr/>
            </a:lvl1pPr>
          </a:lstStyle>
          <a:p>
            <a:pPr>
              <a:defRPr/>
            </a:pPr>
            <a:fld id="{B5AE533E-7316-4040-A5C9-F08A0F0D2CD9}" type="slidenum">
              <a:rPr lang="en-US" altLang="zh-CN"/>
              <a:pPr>
                <a:defRPr/>
              </a:pPr>
              <a:t>‹#›</a:t>
            </a:fld>
            <a:r>
              <a:rPr lang="en-US" altLang="zh-CN" dirty="0"/>
              <a:t>/25</a:t>
            </a:r>
          </a:p>
        </p:txBody>
      </p:sp>
    </p:spTree>
    <p:extLst>
      <p:ext uri="{BB962C8B-B14F-4D97-AF65-F5344CB8AC3E}">
        <p14:creationId xmlns:p14="http://schemas.microsoft.com/office/powerpoint/2010/main" val="2088710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ltLang="zh-CN"/>
          </a:p>
        </p:txBody>
      </p:sp>
      <p:sp>
        <p:nvSpPr>
          <p:cNvPr id="4" name="Footer Placeholder 3"/>
          <p:cNvSpPr>
            <a:spLocks noGrp="1"/>
          </p:cNvSpPr>
          <p:nvPr>
            <p:ph type="ftr" sz="quarter" idx="11"/>
          </p:nvPr>
        </p:nvSpPr>
        <p:spPr/>
        <p:txBody>
          <a:bodyPr/>
          <a:lstStyle>
            <a:lvl1pPr>
              <a:defRPr/>
            </a:lvl1pPr>
          </a:lstStyle>
          <a:p>
            <a:pPr>
              <a:defRPr/>
            </a:pPr>
            <a:endParaRPr lang="en-US" altLang="zh-CN"/>
          </a:p>
        </p:txBody>
      </p:sp>
      <p:sp>
        <p:nvSpPr>
          <p:cNvPr id="5" name="Slide Number Placeholder 4"/>
          <p:cNvSpPr>
            <a:spLocks noGrp="1"/>
          </p:cNvSpPr>
          <p:nvPr>
            <p:ph type="sldNum" sz="quarter" idx="12"/>
          </p:nvPr>
        </p:nvSpPr>
        <p:spPr/>
        <p:txBody>
          <a:bodyPr/>
          <a:lstStyle>
            <a:lvl1pPr>
              <a:defRPr/>
            </a:lvl1pPr>
          </a:lstStyle>
          <a:p>
            <a:pPr>
              <a:defRPr/>
            </a:pPr>
            <a:fld id="{23DE6E9F-6960-584E-8C53-BB066CE2CE47}" type="slidenum">
              <a:rPr lang="en-US" altLang="zh-CN"/>
              <a:pPr>
                <a:defRPr/>
              </a:pPr>
              <a:t>‹#›</a:t>
            </a:fld>
            <a:r>
              <a:rPr lang="en-US" altLang="zh-CN"/>
              <a:t>/22</a:t>
            </a:r>
          </a:p>
        </p:txBody>
      </p:sp>
    </p:spTree>
    <p:extLst>
      <p:ext uri="{BB962C8B-B14F-4D97-AF65-F5344CB8AC3E}">
        <p14:creationId xmlns:p14="http://schemas.microsoft.com/office/powerpoint/2010/main" val="49288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ltLang="zh-CN"/>
          </a:p>
        </p:txBody>
      </p:sp>
      <p:sp>
        <p:nvSpPr>
          <p:cNvPr id="3" name="Footer Placeholder 2"/>
          <p:cNvSpPr>
            <a:spLocks noGrp="1"/>
          </p:cNvSpPr>
          <p:nvPr>
            <p:ph type="ftr" sz="quarter" idx="11"/>
          </p:nvPr>
        </p:nvSpPr>
        <p:spPr/>
        <p:txBody>
          <a:bodyPr/>
          <a:lstStyle>
            <a:lvl1pPr>
              <a:defRPr/>
            </a:lvl1pPr>
          </a:lstStyle>
          <a:p>
            <a:pPr>
              <a:defRPr/>
            </a:pPr>
            <a:endParaRPr lang="en-US" altLang="zh-CN"/>
          </a:p>
        </p:txBody>
      </p:sp>
      <p:sp>
        <p:nvSpPr>
          <p:cNvPr id="4" name="Slide Number Placeholder 3"/>
          <p:cNvSpPr>
            <a:spLocks noGrp="1"/>
          </p:cNvSpPr>
          <p:nvPr>
            <p:ph type="sldNum" sz="quarter" idx="12"/>
          </p:nvPr>
        </p:nvSpPr>
        <p:spPr/>
        <p:txBody>
          <a:bodyPr/>
          <a:lstStyle>
            <a:lvl1pPr>
              <a:defRPr/>
            </a:lvl1pPr>
          </a:lstStyle>
          <a:p>
            <a:pPr>
              <a:defRPr/>
            </a:pPr>
            <a:fld id="{C7FD650C-90C1-1340-B8A1-522857035708}" type="slidenum">
              <a:rPr lang="en-US" altLang="zh-CN"/>
              <a:pPr>
                <a:defRPr/>
              </a:pPr>
              <a:t>‹#›</a:t>
            </a:fld>
            <a:r>
              <a:rPr lang="en-US" altLang="zh-CN"/>
              <a:t>/22</a:t>
            </a:r>
          </a:p>
        </p:txBody>
      </p:sp>
    </p:spTree>
    <p:extLst>
      <p:ext uri="{BB962C8B-B14F-4D97-AF65-F5344CB8AC3E}">
        <p14:creationId xmlns:p14="http://schemas.microsoft.com/office/powerpoint/2010/main" val="1611371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ltLang="zh-CN"/>
          </a:p>
        </p:txBody>
      </p:sp>
      <p:sp>
        <p:nvSpPr>
          <p:cNvPr id="6" name="Footer Placeholder 5"/>
          <p:cNvSpPr>
            <a:spLocks noGrp="1"/>
          </p:cNvSpPr>
          <p:nvPr>
            <p:ph type="ftr" sz="quarter" idx="11"/>
          </p:nvPr>
        </p:nvSpPr>
        <p:spPr/>
        <p:txBody>
          <a:bodyPr/>
          <a:lstStyle>
            <a:lvl1pPr>
              <a:defRPr/>
            </a:lvl1pPr>
          </a:lstStyle>
          <a:p>
            <a:pPr>
              <a:defRPr/>
            </a:pPr>
            <a:endParaRPr lang="en-US" altLang="zh-CN"/>
          </a:p>
        </p:txBody>
      </p:sp>
      <p:sp>
        <p:nvSpPr>
          <p:cNvPr id="7" name="Slide Number Placeholder 6"/>
          <p:cNvSpPr>
            <a:spLocks noGrp="1"/>
          </p:cNvSpPr>
          <p:nvPr>
            <p:ph type="sldNum" sz="quarter" idx="12"/>
          </p:nvPr>
        </p:nvSpPr>
        <p:spPr/>
        <p:txBody>
          <a:bodyPr/>
          <a:lstStyle>
            <a:lvl1pPr>
              <a:defRPr/>
            </a:lvl1pPr>
          </a:lstStyle>
          <a:p>
            <a:pPr>
              <a:defRPr/>
            </a:pPr>
            <a:fld id="{E995555B-5183-8840-8FB7-09E79F7F9C6E}" type="slidenum">
              <a:rPr lang="en-US" altLang="zh-CN"/>
              <a:pPr>
                <a:defRPr/>
              </a:pPr>
              <a:t>‹#›</a:t>
            </a:fld>
            <a:r>
              <a:rPr lang="en-US" altLang="zh-CN"/>
              <a:t>/22</a:t>
            </a:r>
          </a:p>
        </p:txBody>
      </p:sp>
    </p:spTree>
    <p:extLst>
      <p:ext uri="{BB962C8B-B14F-4D97-AF65-F5344CB8AC3E}">
        <p14:creationId xmlns:p14="http://schemas.microsoft.com/office/powerpoint/2010/main" val="408225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ltLang="zh-CN"/>
          </a:p>
        </p:txBody>
      </p:sp>
      <p:sp>
        <p:nvSpPr>
          <p:cNvPr id="6" name="Footer Placeholder 5"/>
          <p:cNvSpPr>
            <a:spLocks noGrp="1"/>
          </p:cNvSpPr>
          <p:nvPr>
            <p:ph type="ftr" sz="quarter" idx="11"/>
          </p:nvPr>
        </p:nvSpPr>
        <p:spPr/>
        <p:txBody>
          <a:bodyPr/>
          <a:lstStyle>
            <a:lvl1pPr>
              <a:defRPr/>
            </a:lvl1pPr>
          </a:lstStyle>
          <a:p>
            <a:pPr>
              <a:defRPr/>
            </a:pPr>
            <a:endParaRPr lang="en-US" altLang="zh-CN"/>
          </a:p>
        </p:txBody>
      </p:sp>
      <p:sp>
        <p:nvSpPr>
          <p:cNvPr id="7" name="Slide Number Placeholder 6"/>
          <p:cNvSpPr>
            <a:spLocks noGrp="1"/>
          </p:cNvSpPr>
          <p:nvPr>
            <p:ph type="sldNum" sz="quarter" idx="12"/>
          </p:nvPr>
        </p:nvSpPr>
        <p:spPr/>
        <p:txBody>
          <a:bodyPr/>
          <a:lstStyle>
            <a:lvl1pPr>
              <a:defRPr/>
            </a:lvl1pPr>
          </a:lstStyle>
          <a:p>
            <a:pPr>
              <a:defRPr/>
            </a:pPr>
            <a:fld id="{29511B95-60EB-C844-9F73-5D3EED1E3B41}" type="slidenum">
              <a:rPr lang="en-US" altLang="zh-CN"/>
              <a:pPr>
                <a:defRPr/>
              </a:pPr>
              <a:t>‹#›</a:t>
            </a:fld>
            <a:r>
              <a:rPr lang="en-US" altLang="zh-CN"/>
              <a:t>/22</a:t>
            </a:r>
          </a:p>
        </p:txBody>
      </p:sp>
    </p:spTree>
    <p:extLst>
      <p:ext uri="{BB962C8B-B14F-4D97-AF65-F5344CB8AC3E}">
        <p14:creationId xmlns:p14="http://schemas.microsoft.com/office/powerpoint/2010/main" val="198695794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jpeg"/><Relationship Id="rId16" Type="http://schemas.openxmlformats.org/officeDocument/2006/relationships/image" Target="../media/image2.gi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45720" rIns="0" bIns="0" numCol="1" anchor="b" anchorCtr="0" compatLnSpc="1">
            <a:prstTxWarp prst="textNoShape">
              <a:avLst/>
            </a:prstTxWarp>
          </a:bodyPr>
          <a:lstStyle/>
          <a:p>
            <a:pPr lvl="0"/>
            <a:r>
              <a:rPr lang="zh-TW" altLang="en-US"/>
              <a:t>单击此处编辑母版标题样式</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zh-TW" altLang="en-US"/>
              <a:t>单击此处编辑母版文本样式</a:t>
            </a:r>
          </a:p>
          <a:p>
            <a:pPr lvl="1"/>
            <a:r>
              <a:rPr lang="zh-TW" altLang="en-US"/>
              <a:t>第二级</a:t>
            </a:r>
          </a:p>
          <a:p>
            <a:pPr lvl="2"/>
            <a:r>
              <a:rPr lang="zh-TW" altLang="en-US"/>
              <a:t>第三级</a:t>
            </a:r>
          </a:p>
          <a:p>
            <a:pPr lvl="3"/>
            <a:r>
              <a:rPr lang="zh-TW" altLang="en-US"/>
              <a:t>第四级</a:t>
            </a:r>
          </a:p>
          <a:p>
            <a:pPr lvl="4"/>
            <a:r>
              <a:rPr lang="zh-TW" altLang="en-US"/>
              <a:t>第五级</a:t>
            </a:r>
          </a:p>
        </p:txBody>
      </p:sp>
      <p:sp>
        <p:nvSpPr>
          <p:cNvPr id="10" name="Date Placeholder 9"/>
          <p:cNvSpPr>
            <a:spLocks noGrp="1"/>
          </p:cNvSpPr>
          <p:nvPr>
            <p:ph type="dt" sz="half" idx="2"/>
          </p:nvPr>
        </p:nvSpPr>
        <p:spPr>
          <a:xfrm>
            <a:off x="457200" y="6356350"/>
            <a:ext cx="2133600" cy="365125"/>
          </a:xfrm>
          <a:prstGeom prst="rect">
            <a:avLst/>
          </a:prstGeom>
        </p:spPr>
        <p:txBody>
          <a:bodyPr vert="horz" wrap="square" lIns="0" tIns="0" rIns="0" bIns="0" numCol="1" anchor="b" anchorCtr="0" compatLnSpc="1">
            <a:prstTxWarp prst="textNoShape">
              <a:avLst/>
            </a:prstTxWarp>
          </a:bodyPr>
          <a:lstStyle>
            <a:lvl1pPr algn="l" eaLnBrk="1" hangingPunct="1">
              <a:defRPr sz="1200" baseline="0">
                <a:solidFill>
                  <a:srgbClr val="045C75"/>
                </a:solidFill>
              </a:defRPr>
            </a:lvl1pPr>
          </a:lstStyle>
          <a:p>
            <a:pPr>
              <a:defRPr/>
            </a:pPr>
            <a:endParaRPr lang="en-US" altLang="zh-CN"/>
          </a:p>
        </p:txBody>
      </p:sp>
      <p:sp>
        <p:nvSpPr>
          <p:cNvPr id="22" name="Footer Placeholder 21"/>
          <p:cNvSpPr>
            <a:spLocks noGrp="1"/>
          </p:cNvSpPr>
          <p:nvPr>
            <p:ph type="ftr" sz="quarter" idx="3"/>
          </p:nvPr>
        </p:nvSpPr>
        <p:spPr>
          <a:xfrm>
            <a:off x="2667000" y="6356350"/>
            <a:ext cx="3352800" cy="365125"/>
          </a:xfrm>
          <a:prstGeom prst="rect">
            <a:avLst/>
          </a:prstGeom>
        </p:spPr>
        <p:txBody>
          <a:bodyPr vert="horz" wrap="square" lIns="0" tIns="0" rIns="0" bIns="0" numCol="1" anchor="b" anchorCtr="0" compatLnSpc="1">
            <a:prstTxWarp prst="textNoShape">
              <a:avLst/>
            </a:prstTxWarp>
          </a:bodyPr>
          <a:lstStyle>
            <a:lvl1pPr algn="l" eaLnBrk="1" hangingPunct="1">
              <a:defRPr sz="1200" baseline="0">
                <a:solidFill>
                  <a:srgbClr val="045C75"/>
                </a:solidFill>
              </a:defRPr>
            </a:lvl1pPr>
          </a:lstStyle>
          <a:p>
            <a:pPr>
              <a:defRPr/>
            </a:pPr>
            <a:endParaRPr lang="en-US" altLang="zh-CN"/>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baseline="0">
                <a:solidFill>
                  <a:srgbClr val="045C75"/>
                </a:solidFill>
              </a:defRPr>
            </a:lvl1pPr>
          </a:lstStyle>
          <a:p>
            <a:pPr>
              <a:defRPr/>
            </a:pPr>
            <a:fld id="{B9C91E0B-04CA-9543-98CC-AD0D5041D8AC}" type="slidenum">
              <a:rPr lang="en-US" altLang="zh-CN"/>
              <a:pPr>
                <a:defRPr/>
              </a:pPr>
              <a:t>‹#›</a:t>
            </a:fld>
            <a:r>
              <a:rPr lang="en-US" altLang="zh-CN" dirty="0"/>
              <a:t>/25</a:t>
            </a:r>
          </a:p>
        </p:txBody>
      </p:sp>
      <p:sp>
        <p:nvSpPr>
          <p:cNvPr id="9232" name="Rectangle 16"/>
          <p:cNvSpPr>
            <a:spLocks noChangeArrowheads="1"/>
          </p:cNvSpPr>
          <p:nvPr/>
        </p:nvSpPr>
        <p:spPr bwMode="auto">
          <a:xfrm>
            <a:off x="3805238" y="2909888"/>
            <a:ext cx="2159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1" hangingPunct="1">
              <a:defRPr/>
            </a:pPr>
            <a:r>
              <a:rPr lang="en-US" altLang="zh-CN" sz="1000" b="1" baseline="0">
                <a:latin typeface="Times New Roman" charset="0"/>
              </a:rPr>
              <a:t> </a:t>
            </a:r>
            <a:endParaRPr lang="en-US" altLang="zh-CN" baseline="0"/>
          </a:p>
        </p:txBody>
      </p:sp>
      <p:pic>
        <p:nvPicPr>
          <p:cNvPr id="1035" name="Picture 17" descr="images"/>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782383" y="25400"/>
            <a:ext cx="2348917"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4" name="Rectangle 18"/>
          <p:cNvSpPr>
            <a:spLocks noChangeArrowheads="1"/>
          </p:cNvSpPr>
          <p:nvPr/>
        </p:nvSpPr>
        <p:spPr bwMode="auto">
          <a:xfrm>
            <a:off x="3805238" y="3735388"/>
            <a:ext cx="21272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1" hangingPunct="1">
              <a:defRPr/>
            </a:pPr>
            <a:r>
              <a:rPr lang="en-US" altLang="zh-CN" sz="800" baseline="0"/>
              <a:t> </a:t>
            </a:r>
            <a:endParaRPr lang="en-US" altLang="zh-CN" baseline="0"/>
          </a:p>
        </p:txBody>
      </p:sp>
      <p:pic>
        <p:nvPicPr>
          <p:cNvPr id="1026" name="Picture 2" descr="ttps://upload.wikimedia.org/wikipedia/commons/a/a1/Ncsa_logo.gif"/>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 y="0"/>
            <a:ext cx="1676400" cy="1030313"/>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Lst>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600" kern="12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libri" charset="0"/>
          <a:ea typeface="隶书" charset="0"/>
        </a:defRPr>
      </a:lvl2pPr>
      <a:lvl3pPr algn="l" rtl="0" eaLnBrk="0" fontAlgn="base" hangingPunct="0">
        <a:spcBef>
          <a:spcPct val="0"/>
        </a:spcBef>
        <a:spcAft>
          <a:spcPct val="0"/>
        </a:spcAft>
        <a:defRPr sz="4600">
          <a:solidFill>
            <a:schemeClr val="tx2"/>
          </a:solidFill>
          <a:latin typeface="Calibri" charset="0"/>
          <a:ea typeface="隶书" charset="0"/>
        </a:defRPr>
      </a:lvl3pPr>
      <a:lvl4pPr algn="l" rtl="0" eaLnBrk="0" fontAlgn="base" hangingPunct="0">
        <a:spcBef>
          <a:spcPct val="0"/>
        </a:spcBef>
        <a:spcAft>
          <a:spcPct val="0"/>
        </a:spcAft>
        <a:defRPr sz="4600">
          <a:solidFill>
            <a:schemeClr val="tx2"/>
          </a:solidFill>
          <a:latin typeface="Calibri" charset="0"/>
          <a:ea typeface="隶书" charset="0"/>
        </a:defRPr>
      </a:lvl4pPr>
      <a:lvl5pPr algn="l" rtl="0" eaLnBrk="0" fontAlgn="base" hangingPunct="0">
        <a:spcBef>
          <a:spcPct val="0"/>
        </a:spcBef>
        <a:spcAft>
          <a:spcPct val="0"/>
        </a:spcAft>
        <a:defRPr sz="4600">
          <a:solidFill>
            <a:schemeClr val="tx2"/>
          </a:solidFill>
          <a:latin typeface="Calibri" charset="0"/>
          <a:ea typeface="隶书" charset="0"/>
        </a:defRPr>
      </a:lvl5pPr>
      <a:lvl6pPr marL="457200" algn="l" rtl="0" fontAlgn="base">
        <a:spcBef>
          <a:spcPct val="0"/>
        </a:spcBef>
        <a:spcAft>
          <a:spcPct val="0"/>
        </a:spcAft>
        <a:defRPr sz="4600">
          <a:solidFill>
            <a:schemeClr val="tx2"/>
          </a:solidFill>
          <a:latin typeface="Calibri" charset="0"/>
          <a:ea typeface="隶书" charset="0"/>
        </a:defRPr>
      </a:lvl6pPr>
      <a:lvl7pPr marL="914400" algn="l" rtl="0" fontAlgn="base">
        <a:spcBef>
          <a:spcPct val="0"/>
        </a:spcBef>
        <a:spcAft>
          <a:spcPct val="0"/>
        </a:spcAft>
        <a:defRPr sz="4600">
          <a:solidFill>
            <a:schemeClr val="tx2"/>
          </a:solidFill>
          <a:latin typeface="Calibri" charset="0"/>
          <a:ea typeface="隶书" charset="0"/>
        </a:defRPr>
      </a:lvl7pPr>
      <a:lvl8pPr marL="1371600" algn="l" rtl="0" fontAlgn="base">
        <a:spcBef>
          <a:spcPct val="0"/>
        </a:spcBef>
        <a:spcAft>
          <a:spcPct val="0"/>
        </a:spcAft>
        <a:defRPr sz="4600">
          <a:solidFill>
            <a:schemeClr val="tx2"/>
          </a:solidFill>
          <a:latin typeface="Calibri" charset="0"/>
          <a:ea typeface="隶书" charset="0"/>
        </a:defRPr>
      </a:lvl8pPr>
      <a:lvl9pPr marL="1828800" algn="l" rtl="0" fontAlgn="base">
        <a:spcBef>
          <a:spcPct val="0"/>
        </a:spcBef>
        <a:spcAft>
          <a:spcPct val="0"/>
        </a:spcAft>
        <a:defRPr sz="4600">
          <a:solidFill>
            <a:schemeClr val="tx2"/>
          </a:solidFill>
          <a:latin typeface="Calibri" charset="0"/>
          <a:ea typeface="隶书" charset="0"/>
        </a:defRPr>
      </a:lvl9pPr>
    </p:titleStyle>
    <p:bodyStyle>
      <a:lvl1pPr marL="273050" indent="-273050" algn="l" rtl="0" eaLnBrk="0" fontAlgn="base" hangingPunct="0">
        <a:spcBef>
          <a:spcPct val="20000"/>
        </a:spcBef>
        <a:spcAft>
          <a:spcPct val="0"/>
        </a:spcAft>
        <a:buClr>
          <a:srgbClr val="0BD0D9"/>
        </a:buClr>
        <a:buSzPct val="95000"/>
        <a:buFont typeface="Wingdings 2" charset="2"/>
        <a:buChar char=""/>
        <a:defRPr sz="30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charset="2"/>
        <a:buChar char=""/>
        <a:defRPr sz="27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charset="2"/>
        <a:buChar char=""/>
        <a:defRPr sz="23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wmf"/></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tiff"/></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ctrTitle"/>
          </p:nvPr>
        </p:nvSpPr>
        <p:spPr>
          <a:xfrm>
            <a:off x="363187" y="2438400"/>
            <a:ext cx="8610600" cy="762000"/>
          </a:xfrm>
        </p:spPr>
        <p:txBody>
          <a:bodyPr>
            <a:noAutofit/>
          </a:bodyPr>
          <a:lstStyle/>
          <a:p>
            <a:pPr algn="l" eaLnBrk="1" hangingPunct="1"/>
            <a:r>
              <a:rPr lang="en-US" sz="5400" b="1" dirty="0"/>
              <a:t>On-Demand Infrastructure for Data Analytics and </a:t>
            </a:r>
            <a:r>
              <a:rPr lang="en-US" sz="5400" b="1" dirty="0" smtClean="0"/>
              <a:t>Storage</a:t>
            </a:r>
            <a:endParaRPr lang="en-US" altLang="zh-CN" sz="5400" b="1" dirty="0">
              <a:solidFill>
                <a:srgbClr val="04617B"/>
              </a:solidFill>
            </a:endParaRPr>
          </a:p>
        </p:txBody>
      </p:sp>
      <p:sp>
        <p:nvSpPr>
          <p:cNvPr id="16386" name="Rectangle 3"/>
          <p:cNvSpPr>
            <a:spLocks noGrp="1"/>
          </p:cNvSpPr>
          <p:nvPr>
            <p:ph type="subTitle" idx="1"/>
          </p:nvPr>
        </p:nvSpPr>
        <p:spPr>
          <a:xfrm>
            <a:off x="363187" y="4114800"/>
            <a:ext cx="8409709" cy="1752600"/>
          </a:xfrm>
        </p:spPr>
        <p:txBody>
          <a:bodyPr>
            <a:normAutofit fontScale="92500" lnSpcReduction="20000"/>
          </a:bodyPr>
          <a:lstStyle/>
          <a:p>
            <a:pPr eaLnBrk="1" hangingPunct="1"/>
            <a:r>
              <a:rPr lang="en-US" sz="2000" b="1" dirty="0"/>
              <a:t>Franck</a:t>
            </a:r>
            <a:r>
              <a:rPr lang="en-US" sz="2000" dirty="0"/>
              <a:t> </a:t>
            </a:r>
            <a:r>
              <a:rPr lang="en-US" sz="2000" b="1" dirty="0"/>
              <a:t>Cappello</a:t>
            </a:r>
            <a:r>
              <a:rPr lang="en-US" sz="2000" baseline="30000" dirty="0"/>
              <a:t>1,2</a:t>
            </a:r>
            <a:r>
              <a:rPr lang="en-US" sz="2000" dirty="0"/>
              <a:t>, </a:t>
            </a:r>
            <a:r>
              <a:rPr lang="en-US" sz="2000" dirty="0" err="1"/>
              <a:t>Katrin</a:t>
            </a:r>
            <a:r>
              <a:rPr lang="en-US" sz="2000" dirty="0"/>
              <a:t> Heitmann</a:t>
            </a:r>
            <a:r>
              <a:rPr lang="en-US" sz="2000" baseline="30000" dirty="0"/>
              <a:t>1</a:t>
            </a:r>
            <a:r>
              <a:rPr lang="en-US" sz="2000" dirty="0"/>
              <a:t>, </a:t>
            </a:r>
            <a:r>
              <a:rPr lang="en-US" sz="2000" b="1" dirty="0"/>
              <a:t>Gabrielle</a:t>
            </a:r>
            <a:r>
              <a:rPr lang="en-US" sz="2000" dirty="0"/>
              <a:t> </a:t>
            </a:r>
            <a:r>
              <a:rPr lang="en-US" sz="2000" b="1" dirty="0"/>
              <a:t>Allen</a:t>
            </a:r>
            <a:r>
              <a:rPr lang="en-US" sz="2000" baseline="30000" dirty="0"/>
              <a:t>2</a:t>
            </a:r>
            <a:r>
              <a:rPr lang="en-US" sz="2000" dirty="0"/>
              <a:t>,</a:t>
            </a:r>
            <a:r>
              <a:rPr lang="en-US" sz="2000" baseline="30000" dirty="0"/>
              <a:t> </a:t>
            </a:r>
            <a:r>
              <a:rPr lang="en-US" sz="2000" dirty="0"/>
              <a:t>S</a:t>
            </a:r>
            <a:r>
              <a:rPr lang="en-US" sz="2000" dirty="0" smtClean="0"/>
              <a:t>heng Di</a:t>
            </a:r>
            <a:r>
              <a:rPr lang="en-US" sz="2000" baseline="30000" dirty="0"/>
              <a:t>1</a:t>
            </a:r>
            <a:r>
              <a:rPr lang="en-US" sz="2000" dirty="0" smtClean="0"/>
              <a:t>, William </a:t>
            </a:r>
            <a:r>
              <a:rPr lang="en-US" sz="2000" dirty="0"/>
              <a:t>Gropp</a:t>
            </a:r>
            <a:r>
              <a:rPr lang="en-US" sz="2000" baseline="30000" dirty="0"/>
              <a:t>2</a:t>
            </a:r>
            <a:r>
              <a:rPr lang="en-US" sz="2000" dirty="0"/>
              <a:t>, Salman Habib</a:t>
            </a:r>
            <a:r>
              <a:rPr lang="en-US" sz="2000" baseline="30000" dirty="0"/>
              <a:t>1</a:t>
            </a:r>
            <a:r>
              <a:rPr lang="en-US" sz="2000" dirty="0"/>
              <a:t>, Ed Seidel</a:t>
            </a:r>
            <a:r>
              <a:rPr lang="en-US" sz="2000" baseline="30000" dirty="0"/>
              <a:t>2</a:t>
            </a:r>
            <a:r>
              <a:rPr lang="en-US" sz="2000" dirty="0"/>
              <a:t>, Brandon George</a:t>
            </a:r>
            <a:r>
              <a:rPr lang="en-US" sz="2000" baseline="30000" dirty="0"/>
              <a:t>4</a:t>
            </a:r>
            <a:r>
              <a:rPr lang="en-US" sz="2000" dirty="0"/>
              <a:t>,</a:t>
            </a:r>
            <a:r>
              <a:rPr lang="en-US" sz="2000" baseline="30000" dirty="0"/>
              <a:t> </a:t>
            </a:r>
            <a:r>
              <a:rPr lang="en-US" sz="2000" dirty="0"/>
              <a:t>Brett Bode</a:t>
            </a:r>
            <a:r>
              <a:rPr lang="en-US" sz="2000" baseline="30000" dirty="0"/>
              <a:t>2</a:t>
            </a:r>
            <a:r>
              <a:rPr lang="en-US" sz="2000" dirty="0"/>
              <a:t>, Tim Boerner</a:t>
            </a:r>
            <a:r>
              <a:rPr lang="en-US" sz="2000" baseline="30000" dirty="0"/>
              <a:t>2</a:t>
            </a:r>
            <a:r>
              <a:rPr lang="en-US" sz="2000" dirty="0"/>
              <a:t>, Maxine D. Brown</a:t>
            </a:r>
            <a:r>
              <a:rPr lang="en-US" sz="2000" baseline="30000" dirty="0"/>
              <a:t>3</a:t>
            </a:r>
            <a:r>
              <a:rPr lang="en-US" sz="2000" dirty="0"/>
              <a:t>, Michelle Butler</a:t>
            </a:r>
            <a:r>
              <a:rPr lang="en-US" sz="2000" baseline="30000" dirty="0"/>
              <a:t>2</a:t>
            </a:r>
            <a:r>
              <a:rPr lang="en-US" sz="2000" dirty="0"/>
              <a:t>, Randal L Butler</a:t>
            </a:r>
            <a:r>
              <a:rPr lang="en-US" sz="2000" baseline="30000" dirty="0"/>
              <a:t>2</a:t>
            </a:r>
            <a:r>
              <a:rPr lang="en-US" sz="2000" dirty="0"/>
              <a:t>, Kenton G. McHenry</a:t>
            </a:r>
            <a:r>
              <a:rPr lang="en-US" sz="2000" baseline="30000" dirty="0"/>
              <a:t>2</a:t>
            </a:r>
            <a:r>
              <a:rPr lang="en-US" sz="2000" dirty="0"/>
              <a:t>, Athol J Kemball</a:t>
            </a:r>
            <a:r>
              <a:rPr lang="en-US" sz="2000" baseline="30000" dirty="0"/>
              <a:t>2</a:t>
            </a:r>
            <a:r>
              <a:rPr lang="en-US" sz="2000" dirty="0"/>
              <a:t>, </a:t>
            </a:r>
            <a:r>
              <a:rPr lang="en-US" sz="2000" dirty="0" err="1"/>
              <a:t>Rajkumar</a:t>
            </a:r>
            <a:r>
              <a:rPr lang="en-US" sz="2000" dirty="0"/>
              <a:t> Kettimuthu</a:t>
            </a:r>
            <a:r>
              <a:rPr lang="en-US" sz="2000" baseline="30000" dirty="0"/>
              <a:t>1</a:t>
            </a:r>
            <a:r>
              <a:rPr lang="en-US" sz="2000" dirty="0"/>
              <a:t>, Ravi Madduri</a:t>
            </a:r>
            <a:r>
              <a:rPr lang="en-US" sz="2000" baseline="30000" dirty="0"/>
              <a:t>1</a:t>
            </a:r>
            <a:r>
              <a:rPr lang="en-US" sz="2000" dirty="0"/>
              <a:t>, Alex Parga</a:t>
            </a:r>
            <a:r>
              <a:rPr lang="en-US" sz="2000" baseline="30000" dirty="0"/>
              <a:t>2</a:t>
            </a:r>
            <a:r>
              <a:rPr lang="en-US" sz="2000" dirty="0"/>
              <a:t>, Roberto R. Sisneros</a:t>
            </a:r>
            <a:r>
              <a:rPr lang="en-US" sz="2000" baseline="30000" dirty="0"/>
              <a:t>2</a:t>
            </a:r>
            <a:r>
              <a:rPr lang="en-US" sz="2000" dirty="0"/>
              <a:t>, Corby B. Schmitz</a:t>
            </a:r>
            <a:r>
              <a:rPr lang="en-US" sz="2000" baseline="30000" dirty="0"/>
              <a:t>1</a:t>
            </a:r>
            <a:r>
              <a:rPr lang="en-US" sz="2000" dirty="0"/>
              <a:t>, Sean R Stevens</a:t>
            </a:r>
            <a:r>
              <a:rPr lang="en-US" sz="2000" baseline="30000" dirty="0"/>
              <a:t>2</a:t>
            </a:r>
            <a:r>
              <a:rPr lang="en-US" sz="2000" dirty="0"/>
              <a:t>, Matthew J Turk</a:t>
            </a:r>
            <a:r>
              <a:rPr lang="en-US" sz="2000" baseline="30000" dirty="0"/>
              <a:t>2</a:t>
            </a:r>
            <a:r>
              <a:rPr lang="en-US" sz="2000" dirty="0"/>
              <a:t>, Tom Uram</a:t>
            </a:r>
            <a:r>
              <a:rPr lang="en-US" sz="2000" baseline="30000" dirty="0"/>
              <a:t>1</a:t>
            </a:r>
            <a:r>
              <a:rPr lang="en-US" sz="2000" dirty="0"/>
              <a:t>, David Wheeler</a:t>
            </a:r>
            <a:r>
              <a:rPr lang="en-US" sz="2000" baseline="30000" dirty="0"/>
              <a:t>2</a:t>
            </a:r>
            <a:r>
              <a:rPr lang="en-US" sz="2000" dirty="0"/>
              <a:t>, Michael J. Wilde</a:t>
            </a:r>
            <a:r>
              <a:rPr lang="en-US" sz="2000" baseline="30000" dirty="0"/>
              <a:t>1</a:t>
            </a:r>
            <a:r>
              <a:rPr lang="en-US" sz="2000" dirty="0"/>
              <a:t>, Justin M. Wozniak</a:t>
            </a:r>
            <a:r>
              <a:rPr lang="en-US" sz="2000" baseline="30000" dirty="0"/>
              <a:t>1</a:t>
            </a:r>
            <a:r>
              <a:rPr lang="en-US" sz="2000" dirty="0"/>
              <a:t>.</a:t>
            </a:r>
            <a:r>
              <a:rPr lang="en-US" sz="2000" baseline="30000" dirty="0"/>
              <a:t/>
            </a:r>
            <a:br>
              <a:rPr lang="en-US" sz="2000" baseline="30000" dirty="0"/>
            </a:br>
            <a:r>
              <a:rPr lang="en-US" sz="2000" baseline="30000" dirty="0"/>
              <a:t>1</a:t>
            </a:r>
            <a:r>
              <a:rPr lang="en-US" sz="2000" dirty="0"/>
              <a:t>Argonne National Laboratory, </a:t>
            </a:r>
            <a:r>
              <a:rPr lang="en-US" sz="2000" baseline="30000" dirty="0"/>
              <a:t>2</a:t>
            </a:r>
            <a:r>
              <a:rPr lang="en-US" sz="2000" dirty="0"/>
              <a:t>NCSA, </a:t>
            </a:r>
            <a:r>
              <a:rPr lang="en-US" sz="2000" baseline="30000" dirty="0"/>
              <a:t>3</a:t>
            </a:r>
            <a:r>
              <a:rPr lang="en-US" sz="2000" dirty="0"/>
              <a:t>UIC, </a:t>
            </a:r>
            <a:r>
              <a:rPr lang="en-US" sz="2000" baseline="30000" dirty="0"/>
              <a:t>4</a:t>
            </a:r>
            <a:r>
              <a:rPr lang="en-US" sz="2000" dirty="0"/>
              <a:t>DDN</a:t>
            </a:r>
          </a:p>
          <a:p>
            <a:pPr eaLnBrk="1" hangingPunct="1"/>
            <a:endParaRPr lang="en-US" altLang="zh-CN" sz="2000" dirty="0">
              <a:solidFill>
                <a:srgbClr val="000000"/>
              </a:solidFill>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a:xfrm>
            <a:off x="457200" y="1582738"/>
            <a:ext cx="8229600" cy="825500"/>
          </a:xfrm>
        </p:spPr>
        <p:txBody>
          <a:bodyPr>
            <a:noAutofit/>
          </a:bodyPr>
          <a:lstStyle/>
          <a:p>
            <a:pPr eaLnBrk="1" hangingPunct="1"/>
            <a:r>
              <a:rPr lang="en-US" altLang="zh-CN" sz="4000" dirty="0" smtClean="0"/>
              <a:t>Sciences produce gigantic datasets that are hard to transfer, store &amp; analyze</a:t>
            </a:r>
            <a:endParaRPr lang="en-US" altLang="zh-CN" sz="4000" dirty="0"/>
          </a:p>
        </p:txBody>
      </p:sp>
      <p:sp>
        <p:nvSpPr>
          <p:cNvPr id="18435" name="Rectangle 3"/>
          <p:cNvSpPr>
            <a:spLocks noGrp="1"/>
          </p:cNvSpPr>
          <p:nvPr>
            <p:ph idx="1"/>
          </p:nvPr>
        </p:nvSpPr>
        <p:spPr>
          <a:xfrm>
            <a:off x="457200" y="3289508"/>
            <a:ext cx="8229600" cy="3492292"/>
          </a:xfrm>
        </p:spPr>
        <p:txBody>
          <a:bodyPr/>
          <a:lstStyle/>
          <a:p>
            <a:pPr eaLnBrk="1" hangingPunct="1">
              <a:lnSpc>
                <a:spcPct val="80000"/>
              </a:lnSpc>
            </a:pPr>
            <a:r>
              <a:rPr lang="en-US" altLang="zh-CN" sz="2400" dirty="0"/>
              <a:t>Today’s scientific research is using simulation or instruments and produces extremely </a:t>
            </a:r>
            <a:r>
              <a:rPr lang="en-US" altLang="zh-CN" sz="2400" dirty="0" smtClean="0"/>
              <a:t>large </a:t>
            </a:r>
            <a:r>
              <a:rPr lang="en-US" altLang="zh-CN" sz="2400" dirty="0"/>
              <a:t>of data sets to process/analyze</a:t>
            </a:r>
            <a:r>
              <a:rPr lang="en-US" altLang="zh-CN" sz="2600" dirty="0"/>
              <a:t/>
            </a:r>
            <a:br>
              <a:rPr lang="en-US" altLang="zh-CN" sz="2600" dirty="0"/>
            </a:br>
            <a:endParaRPr lang="en-US" altLang="zh-CN" sz="2600" dirty="0"/>
          </a:p>
          <a:p>
            <a:pPr eaLnBrk="1" hangingPunct="1">
              <a:lnSpc>
                <a:spcPct val="80000"/>
              </a:lnSpc>
            </a:pPr>
            <a:r>
              <a:rPr lang="en-US" altLang="zh-CN" sz="2400" dirty="0" smtClean="0"/>
              <a:t>Example</a:t>
            </a:r>
            <a:r>
              <a:rPr lang="en-US" altLang="zh-CN" sz="2600" dirty="0" smtClean="0"/>
              <a:t>:</a:t>
            </a:r>
            <a:endParaRPr lang="en-US" altLang="zh-CN" sz="2300" dirty="0"/>
          </a:p>
          <a:p>
            <a:pPr lvl="1" eaLnBrk="1" hangingPunct="1">
              <a:lnSpc>
                <a:spcPct val="80000"/>
              </a:lnSpc>
            </a:pPr>
            <a:r>
              <a:rPr lang="en-US" altLang="zh-CN" sz="2300" dirty="0"/>
              <a:t>Cosmology Simulation (HACC):</a:t>
            </a:r>
          </a:p>
          <a:p>
            <a:pPr lvl="2" eaLnBrk="1" hangingPunct="1">
              <a:lnSpc>
                <a:spcPct val="80000"/>
              </a:lnSpc>
            </a:pPr>
            <a:r>
              <a:rPr lang="en-US" altLang="zh-CN" sz="2100" dirty="0"/>
              <a:t>A total of </a:t>
            </a:r>
            <a:r>
              <a:rPr lang="en-US" altLang="zh-CN" sz="2100" dirty="0" smtClean="0"/>
              <a:t>&gt;</a:t>
            </a:r>
            <a:r>
              <a:rPr lang="en-US" altLang="zh-CN" sz="2100" b="1" dirty="0"/>
              <a:t>5</a:t>
            </a:r>
            <a:r>
              <a:rPr lang="en-US" altLang="zh-CN" sz="2100" b="1" dirty="0" smtClean="0"/>
              <a:t>PB</a:t>
            </a:r>
            <a:r>
              <a:rPr lang="en-US" altLang="zh-CN" sz="2100" dirty="0" smtClean="0"/>
              <a:t> </a:t>
            </a:r>
            <a:r>
              <a:rPr lang="en-US" altLang="zh-CN" sz="2100" dirty="0"/>
              <a:t>of data when </a:t>
            </a:r>
            <a:br>
              <a:rPr lang="en-US" altLang="zh-CN" sz="2100" dirty="0"/>
            </a:br>
            <a:r>
              <a:rPr lang="en-US" altLang="zh-CN" sz="2100" dirty="0"/>
              <a:t>simulating trillion of particles </a:t>
            </a:r>
          </a:p>
          <a:p>
            <a:pPr lvl="2" eaLnBrk="1" hangingPunct="1">
              <a:lnSpc>
                <a:spcPct val="80000"/>
              </a:lnSpc>
            </a:pPr>
            <a:r>
              <a:rPr lang="en-US" altLang="zh-CN" sz="2100" dirty="0" err="1"/>
              <a:t>Petascale</a:t>
            </a:r>
            <a:r>
              <a:rPr lang="en-US" altLang="zh-CN" sz="2100" dirty="0"/>
              <a:t> systems FS </a:t>
            </a:r>
            <a:r>
              <a:rPr lang="fr-FR" altLang="zh-CN" sz="2100" dirty="0"/>
              <a:t>~20PB</a:t>
            </a:r>
            <a:br>
              <a:rPr lang="fr-FR" altLang="zh-CN" sz="2100" dirty="0"/>
            </a:br>
            <a:r>
              <a:rPr lang="fr-FR" altLang="zh-CN" sz="2100" dirty="0">
                <a:sym typeface="Wingdings" charset="2"/>
              </a:rPr>
              <a:t> data </a:t>
            </a:r>
            <a:r>
              <a:rPr lang="fr-FR" altLang="zh-CN" sz="2100" dirty="0" err="1">
                <a:sym typeface="Wingdings" charset="2"/>
              </a:rPr>
              <a:t>reduction</a:t>
            </a:r>
            <a:r>
              <a:rPr lang="fr-FR" altLang="zh-CN" sz="2100" dirty="0">
                <a:sym typeface="Wingdings" charset="2"/>
              </a:rPr>
              <a:t> </a:t>
            </a:r>
            <a:r>
              <a:rPr lang="fr-FR" altLang="zh-CN" sz="2100" dirty="0" err="1">
                <a:sym typeface="Wingdings" charset="2"/>
              </a:rPr>
              <a:t>is</a:t>
            </a:r>
            <a:r>
              <a:rPr lang="fr-FR" altLang="zh-CN" sz="2100" dirty="0">
                <a:sym typeface="Wingdings" charset="2"/>
              </a:rPr>
              <a:t> </a:t>
            </a:r>
            <a:r>
              <a:rPr lang="fr-FR" altLang="zh-CN" sz="2100" dirty="0" err="1">
                <a:sym typeface="Wingdings" charset="2"/>
              </a:rPr>
              <a:t>needed</a:t>
            </a:r>
            <a:r>
              <a:rPr lang="fr-FR" altLang="zh-CN" sz="2100" dirty="0">
                <a:sym typeface="Wingdings" charset="2"/>
              </a:rPr>
              <a:t/>
            </a:r>
            <a:br>
              <a:rPr lang="fr-FR" altLang="zh-CN" sz="2100" dirty="0">
                <a:sym typeface="Wingdings" charset="2"/>
              </a:rPr>
            </a:br>
            <a:r>
              <a:rPr lang="fr-FR" altLang="zh-CN" sz="2100" dirty="0">
                <a:sym typeface="Wingdings" charset="2"/>
              </a:rPr>
              <a:t> </a:t>
            </a:r>
            <a:r>
              <a:rPr lang="fr-FR" altLang="zh-CN" sz="2100" dirty="0" err="1">
                <a:sym typeface="Wingdings" charset="2"/>
              </a:rPr>
              <a:t>currently</a:t>
            </a:r>
            <a:r>
              <a:rPr lang="fr-FR" altLang="zh-CN" sz="2100" dirty="0">
                <a:sym typeface="Wingdings" charset="2"/>
              </a:rPr>
              <a:t> </a:t>
            </a:r>
            <a:r>
              <a:rPr lang="fr-FR" altLang="zh-CN" sz="2100" dirty="0" err="1" smtClean="0">
                <a:sym typeface="Wingdings" charset="2"/>
              </a:rPr>
              <a:t>keep</a:t>
            </a:r>
            <a:r>
              <a:rPr lang="fr-FR" altLang="zh-CN" sz="2100" dirty="0" smtClean="0">
                <a:sym typeface="Wingdings" charset="2"/>
              </a:rPr>
              <a:t> </a:t>
            </a:r>
            <a:r>
              <a:rPr lang="fr-FR" altLang="zh-CN" sz="2100" dirty="0">
                <a:sym typeface="Wingdings" charset="2"/>
              </a:rPr>
              <a:t>1</a:t>
            </a:r>
            <a:r>
              <a:rPr lang="fr-FR" altLang="zh-CN" sz="2100" dirty="0" smtClean="0">
                <a:sym typeface="Wingdings" charset="2"/>
              </a:rPr>
              <a:t> </a:t>
            </a:r>
            <a:r>
              <a:rPr lang="fr-FR" altLang="zh-CN" sz="2100" dirty="0" err="1" smtClean="0">
                <a:sym typeface="Wingdings" charset="2"/>
              </a:rPr>
              <a:t>snapshot</a:t>
            </a:r>
            <a:r>
              <a:rPr lang="fr-FR" altLang="zh-CN" sz="2100" dirty="0" smtClean="0">
                <a:sym typeface="Wingdings" charset="2"/>
              </a:rPr>
              <a:t> in </a:t>
            </a:r>
            <a:r>
              <a:rPr lang="fr-FR" altLang="zh-CN" sz="2100" dirty="0">
                <a:sym typeface="Wingdings" charset="2"/>
              </a:rPr>
              <a:t>5</a:t>
            </a:r>
            <a:endParaRPr lang="en-US" altLang="zh-CN" dirty="0"/>
          </a:p>
        </p:txBody>
      </p:sp>
      <p:sp>
        <p:nvSpPr>
          <p:cNvPr id="11275" name="Rectangle 11"/>
          <p:cNvSpPr>
            <a:spLocks noChangeArrowheads="1"/>
          </p:cNvSpPr>
          <p:nvPr/>
        </p:nvSpPr>
        <p:spPr bwMode="auto">
          <a:xfrm>
            <a:off x="3943350" y="493713"/>
            <a:ext cx="193675" cy="10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1" hangingPunct="1">
              <a:defRPr/>
            </a:pPr>
            <a:r>
              <a:rPr lang="en-US" altLang="zh-CN" sz="100" baseline="0"/>
              <a:t>   </a:t>
            </a:r>
            <a:endParaRPr lang="en-US" altLang="zh-CN" baseline="0"/>
          </a:p>
        </p:txBody>
      </p:sp>
      <p:pic>
        <p:nvPicPr>
          <p:cNvPr id="11277"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5446" y="4052887"/>
            <a:ext cx="3118224" cy="163036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a:xfrm>
            <a:off x="450574" y="1337469"/>
            <a:ext cx="8229600" cy="825500"/>
          </a:xfrm>
        </p:spPr>
        <p:txBody>
          <a:bodyPr>
            <a:noAutofit/>
          </a:bodyPr>
          <a:lstStyle/>
          <a:p>
            <a:pPr eaLnBrk="1" hangingPunct="1"/>
            <a:r>
              <a:rPr lang="en-US" altLang="zh-CN" sz="4000" dirty="0" smtClean="0"/>
              <a:t>Cost of producing, moving and storing science data pushes toward sharing</a:t>
            </a:r>
            <a:endParaRPr lang="en-US" altLang="zh-CN" sz="4000" dirty="0"/>
          </a:p>
        </p:txBody>
      </p:sp>
      <p:sp>
        <p:nvSpPr>
          <p:cNvPr id="18435" name="Rectangle 3"/>
          <p:cNvSpPr>
            <a:spLocks noGrp="1"/>
          </p:cNvSpPr>
          <p:nvPr>
            <p:ph idx="1"/>
          </p:nvPr>
        </p:nvSpPr>
        <p:spPr>
          <a:xfrm>
            <a:off x="457200" y="2332037"/>
            <a:ext cx="8534400" cy="4389438"/>
          </a:xfrm>
        </p:spPr>
        <p:txBody>
          <a:bodyPr/>
          <a:lstStyle/>
          <a:p>
            <a:pPr eaLnBrk="1" hangingPunct="1">
              <a:lnSpc>
                <a:spcPct val="80000"/>
              </a:lnSpc>
            </a:pPr>
            <a:r>
              <a:rPr lang="en-US" altLang="zh-CN" sz="2400" dirty="0" smtClean="0"/>
              <a:t>From 1 producer, 1 user to 1 producer, many users</a:t>
            </a:r>
          </a:p>
          <a:p>
            <a:pPr eaLnBrk="1" hangingPunct="1">
              <a:lnSpc>
                <a:spcPct val="80000"/>
              </a:lnSpc>
            </a:pPr>
            <a:endParaRPr lang="en-US" altLang="zh-CN" sz="2400" dirty="0" smtClean="0"/>
          </a:p>
          <a:p>
            <a:pPr eaLnBrk="1" hangingPunct="1">
              <a:lnSpc>
                <a:spcPct val="80000"/>
              </a:lnSpc>
            </a:pPr>
            <a:r>
              <a:rPr lang="en-US" altLang="zh-CN" sz="2400" dirty="0" smtClean="0"/>
              <a:t>Examples:</a:t>
            </a:r>
          </a:p>
          <a:p>
            <a:pPr lvl="1" eaLnBrk="1" hangingPunct="1">
              <a:lnSpc>
                <a:spcPct val="80000"/>
              </a:lnSpc>
            </a:pPr>
            <a:r>
              <a:rPr lang="en-US" altLang="zh-CN" sz="2000" dirty="0" smtClean="0"/>
              <a:t>LHC</a:t>
            </a:r>
          </a:p>
          <a:p>
            <a:pPr lvl="1" eaLnBrk="1" hangingPunct="1">
              <a:lnSpc>
                <a:spcPct val="80000"/>
              </a:lnSpc>
            </a:pPr>
            <a:r>
              <a:rPr lang="en-US" altLang="zh-CN" sz="2000" dirty="0" smtClean="0"/>
              <a:t>The Cancer Imaging Archive</a:t>
            </a:r>
          </a:p>
          <a:p>
            <a:pPr lvl="1" eaLnBrk="1" hangingPunct="1">
              <a:lnSpc>
                <a:spcPct val="80000"/>
              </a:lnSpc>
            </a:pPr>
            <a:r>
              <a:rPr lang="en-US" altLang="zh-CN" sz="2000" dirty="0" smtClean="0"/>
              <a:t>Cosmological surveys (e.g. Dark </a:t>
            </a:r>
            <a:r>
              <a:rPr lang="en-US" altLang="zh-CN" sz="2000" dirty="0" smtClean="0"/>
              <a:t>Energy </a:t>
            </a:r>
            <a:r>
              <a:rPr lang="en-US" altLang="zh-CN" sz="2000" dirty="0"/>
              <a:t>S</a:t>
            </a:r>
            <a:r>
              <a:rPr lang="en-US" altLang="zh-CN" sz="2000" dirty="0" smtClean="0"/>
              <a:t>urvey</a:t>
            </a:r>
            <a:r>
              <a:rPr lang="en-US" altLang="zh-CN" sz="2000" dirty="0" smtClean="0"/>
              <a:t>)</a:t>
            </a:r>
          </a:p>
          <a:p>
            <a:pPr lvl="1" eaLnBrk="1" hangingPunct="1">
              <a:lnSpc>
                <a:spcPct val="80000"/>
              </a:lnSpc>
            </a:pPr>
            <a:r>
              <a:rPr lang="en-US" sz="2000" dirty="0" smtClean="0"/>
              <a:t>Nucleotide sequence, genome sequence, protein, etc. databases</a:t>
            </a:r>
            <a:endParaRPr lang="en-US" altLang="zh-CN" sz="2000" dirty="0" smtClean="0"/>
          </a:p>
          <a:p>
            <a:pPr lvl="1" eaLnBrk="1" hangingPunct="1">
              <a:lnSpc>
                <a:spcPct val="80000"/>
              </a:lnSpc>
            </a:pPr>
            <a:r>
              <a:rPr lang="en-US" altLang="zh-CN" sz="2000" dirty="0" smtClean="0"/>
              <a:t>Climate simulations (International Panel on Climate Change)</a:t>
            </a:r>
          </a:p>
          <a:p>
            <a:pPr lvl="1" eaLnBrk="1" hangingPunct="1">
              <a:lnSpc>
                <a:spcPct val="80000"/>
              </a:lnSpc>
            </a:pPr>
            <a:r>
              <a:rPr lang="en-US" altLang="zh-CN" sz="2000" dirty="0" smtClean="0"/>
              <a:t>Cosmology simulations</a:t>
            </a:r>
          </a:p>
          <a:p>
            <a:pPr lvl="1" eaLnBrk="1" hangingPunct="1">
              <a:lnSpc>
                <a:spcPct val="80000"/>
              </a:lnSpc>
            </a:pPr>
            <a:r>
              <a:rPr lang="en-US" altLang="zh-CN" sz="2000" dirty="0"/>
              <a:t>Open Access Directory </a:t>
            </a:r>
            <a:endParaRPr lang="en-US" altLang="zh-CN" sz="2000" dirty="0" smtClean="0"/>
          </a:p>
          <a:p>
            <a:pPr lvl="1" eaLnBrk="1" hangingPunct="1">
              <a:lnSpc>
                <a:spcPct val="80000"/>
              </a:lnSpc>
            </a:pPr>
            <a:r>
              <a:rPr lang="en-US" altLang="zh-CN" sz="2000" dirty="0" smtClean="0"/>
              <a:t>Etc.</a:t>
            </a:r>
          </a:p>
        </p:txBody>
      </p:sp>
      <p:sp>
        <p:nvSpPr>
          <p:cNvPr id="1843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aseline="-25000">
                <a:solidFill>
                  <a:schemeClr val="tx1"/>
                </a:solidFill>
                <a:latin typeface="Arial" charset="0"/>
                <a:ea typeface="宋体" charset="-122"/>
              </a:defRPr>
            </a:lvl1pPr>
            <a:lvl2pPr marL="742950" indent="-285750">
              <a:defRPr baseline="-25000">
                <a:solidFill>
                  <a:schemeClr val="tx1"/>
                </a:solidFill>
                <a:latin typeface="Arial" charset="0"/>
                <a:ea typeface="宋体" charset="-122"/>
              </a:defRPr>
            </a:lvl2pPr>
            <a:lvl3pPr marL="1143000" indent="-228600">
              <a:defRPr baseline="-25000">
                <a:solidFill>
                  <a:schemeClr val="tx1"/>
                </a:solidFill>
                <a:latin typeface="Arial" charset="0"/>
                <a:ea typeface="宋体" charset="-122"/>
              </a:defRPr>
            </a:lvl3pPr>
            <a:lvl4pPr marL="1600200" indent="-228600">
              <a:defRPr baseline="-25000">
                <a:solidFill>
                  <a:schemeClr val="tx1"/>
                </a:solidFill>
                <a:latin typeface="Arial" charset="0"/>
                <a:ea typeface="宋体" charset="-122"/>
              </a:defRPr>
            </a:lvl4pPr>
            <a:lvl5pPr marL="2057400" indent="-228600">
              <a:defRPr baseline="-25000">
                <a:solidFill>
                  <a:schemeClr val="tx1"/>
                </a:solidFill>
                <a:latin typeface="Arial" charset="0"/>
                <a:ea typeface="宋体" charset="-122"/>
              </a:defRPr>
            </a:lvl5pPr>
            <a:lvl6pPr marL="2514600" indent="-228600" eaLnBrk="0" fontAlgn="base" hangingPunct="0">
              <a:spcBef>
                <a:spcPct val="0"/>
              </a:spcBef>
              <a:spcAft>
                <a:spcPct val="0"/>
              </a:spcAft>
              <a:defRPr baseline="-25000">
                <a:solidFill>
                  <a:schemeClr val="tx1"/>
                </a:solidFill>
                <a:latin typeface="Arial" charset="0"/>
                <a:ea typeface="宋体" charset="-122"/>
              </a:defRPr>
            </a:lvl6pPr>
            <a:lvl7pPr marL="2971800" indent="-228600" eaLnBrk="0" fontAlgn="base" hangingPunct="0">
              <a:spcBef>
                <a:spcPct val="0"/>
              </a:spcBef>
              <a:spcAft>
                <a:spcPct val="0"/>
              </a:spcAft>
              <a:defRPr baseline="-25000">
                <a:solidFill>
                  <a:schemeClr val="tx1"/>
                </a:solidFill>
                <a:latin typeface="Arial" charset="0"/>
                <a:ea typeface="宋体" charset="-122"/>
              </a:defRPr>
            </a:lvl7pPr>
            <a:lvl8pPr marL="3429000" indent="-228600" eaLnBrk="0" fontAlgn="base" hangingPunct="0">
              <a:spcBef>
                <a:spcPct val="0"/>
              </a:spcBef>
              <a:spcAft>
                <a:spcPct val="0"/>
              </a:spcAft>
              <a:defRPr baseline="-25000">
                <a:solidFill>
                  <a:schemeClr val="tx1"/>
                </a:solidFill>
                <a:latin typeface="Arial" charset="0"/>
                <a:ea typeface="宋体" charset="-122"/>
              </a:defRPr>
            </a:lvl8pPr>
            <a:lvl9pPr marL="3886200" indent="-228600" eaLnBrk="0" fontAlgn="base" hangingPunct="0">
              <a:spcBef>
                <a:spcPct val="0"/>
              </a:spcBef>
              <a:spcAft>
                <a:spcPct val="0"/>
              </a:spcAft>
              <a:defRPr baseline="-25000">
                <a:solidFill>
                  <a:schemeClr val="tx1"/>
                </a:solidFill>
                <a:latin typeface="Arial" charset="0"/>
                <a:ea typeface="宋体" charset="-122"/>
              </a:defRPr>
            </a:lvl9pPr>
          </a:lstStyle>
          <a:p>
            <a:fld id="{A5A3042D-338D-D44C-8A31-2738C0F22999}" type="slidenum">
              <a:rPr lang="en-US" altLang="zh-CN" baseline="0">
                <a:solidFill>
                  <a:srgbClr val="045C75"/>
                </a:solidFill>
              </a:rPr>
              <a:pPr/>
              <a:t>3</a:t>
            </a:fld>
            <a:r>
              <a:rPr lang="en-US" altLang="zh-CN" baseline="0" dirty="0">
                <a:solidFill>
                  <a:srgbClr val="045C75"/>
                </a:solidFill>
              </a:rPr>
              <a:t>/25</a:t>
            </a:r>
          </a:p>
        </p:txBody>
      </p:sp>
      <p:sp>
        <p:nvSpPr>
          <p:cNvPr id="11275" name="Rectangle 11"/>
          <p:cNvSpPr>
            <a:spLocks noChangeArrowheads="1"/>
          </p:cNvSpPr>
          <p:nvPr/>
        </p:nvSpPr>
        <p:spPr bwMode="auto">
          <a:xfrm>
            <a:off x="3943350" y="493713"/>
            <a:ext cx="193675" cy="10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1" hangingPunct="1">
              <a:defRPr/>
            </a:pPr>
            <a:r>
              <a:rPr lang="en-US" altLang="zh-CN" sz="100" baseline="0" dirty="0"/>
              <a:t>   </a:t>
            </a:r>
            <a:endParaRPr lang="en-US" altLang="zh-CN" baseline="0" dirty="0"/>
          </a:p>
        </p:txBody>
      </p:sp>
      <p:pic>
        <p:nvPicPr>
          <p:cNvPr id="1026" name="Picture 2" descr="http://astrobites.com/wp-content/uploads/2012/11/hudf-300x23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2819400"/>
            <a:ext cx="1828800" cy="142646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farm2.staticflickr.com/1579/24850525804_6cf37c6311_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671" y="5651706"/>
            <a:ext cx="1898542"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galter.northwestern.edu/system/attachments/attachments/000/003/750/original/EGR_nucleotide.jpg?13988832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29745" y="4964032"/>
            <a:ext cx="3061855" cy="1755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507849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a:xfrm>
            <a:off x="431987" y="1165225"/>
            <a:ext cx="8229600" cy="533400"/>
          </a:xfrm>
        </p:spPr>
        <p:txBody>
          <a:bodyPr>
            <a:noAutofit/>
          </a:bodyPr>
          <a:lstStyle/>
          <a:p>
            <a:pPr eaLnBrk="1" hangingPunct="1"/>
            <a:r>
              <a:rPr lang="en-US" altLang="zh-CN" sz="4000" dirty="0" smtClean="0"/>
              <a:t>Systems and sites tend to specialize</a:t>
            </a:r>
            <a:endParaRPr lang="en-US" altLang="zh-CN" sz="4000" dirty="0"/>
          </a:p>
        </p:txBody>
      </p:sp>
      <p:sp>
        <p:nvSpPr>
          <p:cNvPr id="18435" name="Rectangle 3"/>
          <p:cNvSpPr>
            <a:spLocks noGrp="1"/>
          </p:cNvSpPr>
          <p:nvPr>
            <p:ph idx="1"/>
          </p:nvPr>
        </p:nvSpPr>
        <p:spPr>
          <a:xfrm>
            <a:off x="431987" y="1905001"/>
            <a:ext cx="8488878" cy="4816475"/>
          </a:xfrm>
        </p:spPr>
        <p:txBody>
          <a:bodyPr>
            <a:normAutofit fontScale="92500" lnSpcReduction="10000"/>
          </a:bodyPr>
          <a:lstStyle/>
          <a:p>
            <a:pPr eaLnBrk="1" hangingPunct="1">
              <a:lnSpc>
                <a:spcPct val="80000"/>
              </a:lnSpc>
            </a:pPr>
            <a:r>
              <a:rPr lang="en-US" altLang="zh-CN" sz="2400" dirty="0" smtClean="0"/>
              <a:t>Scientific instruments are specialized</a:t>
            </a:r>
          </a:p>
          <a:p>
            <a:pPr eaLnBrk="1" hangingPunct="1">
              <a:lnSpc>
                <a:spcPct val="80000"/>
              </a:lnSpc>
            </a:pPr>
            <a:endParaRPr lang="en-US" altLang="zh-CN" sz="2400" dirty="0" smtClean="0"/>
          </a:p>
          <a:p>
            <a:pPr eaLnBrk="1" hangingPunct="1">
              <a:lnSpc>
                <a:spcPct val="80000"/>
              </a:lnSpc>
            </a:pPr>
            <a:r>
              <a:rPr lang="en-US" altLang="zh-CN" sz="2400" dirty="0" smtClean="0">
                <a:solidFill>
                  <a:srgbClr val="0070C0"/>
                </a:solidFill>
              </a:rPr>
              <a:t>Some systems are better for simulation </a:t>
            </a:r>
            <a:br>
              <a:rPr lang="en-US" altLang="zh-CN" sz="2400" dirty="0" smtClean="0">
                <a:solidFill>
                  <a:srgbClr val="0070C0"/>
                </a:solidFill>
              </a:rPr>
            </a:br>
            <a:r>
              <a:rPr lang="en-US" altLang="zh-CN" sz="2400" dirty="0" smtClean="0">
                <a:solidFill>
                  <a:srgbClr val="0070C0"/>
                </a:solidFill>
              </a:rPr>
              <a:t>than data analytics. The opposite is also true.</a:t>
            </a:r>
            <a:br>
              <a:rPr lang="en-US" altLang="zh-CN" sz="2400" dirty="0" smtClean="0">
                <a:solidFill>
                  <a:srgbClr val="0070C0"/>
                </a:solidFill>
              </a:rPr>
            </a:br>
            <a:endParaRPr lang="en-US" altLang="zh-CN" sz="2400" dirty="0" smtClean="0">
              <a:solidFill>
                <a:srgbClr val="0070C0"/>
              </a:solidFill>
            </a:endParaRPr>
          </a:p>
          <a:p>
            <a:pPr eaLnBrk="1" hangingPunct="1">
              <a:lnSpc>
                <a:spcPct val="80000"/>
              </a:lnSpc>
            </a:pPr>
            <a:r>
              <a:rPr lang="en-US" altLang="zh-CN" sz="2400" dirty="0" smtClean="0"/>
              <a:t>For example </a:t>
            </a:r>
            <a:r>
              <a:rPr lang="en-US" altLang="zh-CN" sz="2400" dirty="0" err="1" smtClean="0"/>
              <a:t>BlueWaters</a:t>
            </a:r>
            <a:r>
              <a:rPr lang="en-US" altLang="zh-CN" sz="2400" dirty="0" smtClean="0"/>
              <a:t> has exceptional </a:t>
            </a:r>
            <a:br>
              <a:rPr lang="en-US" altLang="zh-CN" sz="2400" dirty="0" smtClean="0"/>
            </a:br>
            <a:r>
              <a:rPr lang="en-US" altLang="zh-CN" sz="2400" dirty="0"/>
              <a:t>d</a:t>
            </a:r>
            <a:r>
              <a:rPr lang="en-US" altLang="zh-CN" sz="2400" dirty="0" smtClean="0"/>
              <a:t>ata analytics capabilities. And Mira at ANL</a:t>
            </a:r>
            <a:br>
              <a:rPr lang="en-US" altLang="zh-CN" sz="2400" dirty="0" smtClean="0"/>
            </a:br>
            <a:r>
              <a:rPr lang="en-US" altLang="zh-CN" sz="2400" dirty="0" smtClean="0"/>
              <a:t>has exceptional CPU computing capabilities.</a:t>
            </a:r>
          </a:p>
          <a:p>
            <a:pPr eaLnBrk="1" hangingPunct="1">
              <a:lnSpc>
                <a:spcPct val="80000"/>
              </a:lnSpc>
            </a:pPr>
            <a:endParaRPr lang="en-US" altLang="zh-CN" sz="2400" dirty="0" smtClean="0"/>
          </a:p>
          <a:p>
            <a:pPr eaLnBrk="1" hangingPunct="1">
              <a:lnSpc>
                <a:spcPct val="80000"/>
              </a:lnSpc>
            </a:pPr>
            <a:r>
              <a:rPr lang="en-US" altLang="zh-CN" sz="2400" dirty="0" smtClean="0">
                <a:solidFill>
                  <a:srgbClr val="0070C0"/>
                </a:solidFill>
              </a:rPr>
              <a:t>HPC Centers may not be preliminary designed</a:t>
            </a:r>
            <a:br>
              <a:rPr lang="en-US" altLang="zh-CN" sz="2400" dirty="0" smtClean="0">
                <a:solidFill>
                  <a:srgbClr val="0070C0"/>
                </a:solidFill>
              </a:rPr>
            </a:br>
            <a:r>
              <a:rPr lang="en-US" altLang="zh-CN" sz="2400" dirty="0" smtClean="0">
                <a:solidFill>
                  <a:srgbClr val="0070C0"/>
                </a:solidFill>
              </a:rPr>
              <a:t>for data sharing. They are more focused on data</a:t>
            </a:r>
            <a:br>
              <a:rPr lang="en-US" altLang="zh-CN" sz="2400" dirty="0" smtClean="0">
                <a:solidFill>
                  <a:srgbClr val="0070C0"/>
                </a:solidFill>
              </a:rPr>
            </a:br>
            <a:r>
              <a:rPr lang="en-US" altLang="zh-CN" sz="2400" dirty="0" smtClean="0">
                <a:solidFill>
                  <a:srgbClr val="0070C0"/>
                </a:solidFill>
              </a:rPr>
              <a:t>production.</a:t>
            </a:r>
          </a:p>
          <a:p>
            <a:pPr eaLnBrk="1" hangingPunct="1">
              <a:lnSpc>
                <a:spcPct val="80000"/>
              </a:lnSpc>
            </a:pPr>
            <a:endParaRPr lang="en-US" altLang="zh-CN" sz="2400" dirty="0" smtClean="0"/>
          </a:p>
          <a:p>
            <a:pPr eaLnBrk="1" hangingPunct="1">
              <a:lnSpc>
                <a:spcPct val="80000"/>
              </a:lnSpc>
            </a:pPr>
            <a:r>
              <a:rPr lang="en-US" altLang="zh-CN" sz="2400" dirty="0" smtClean="0"/>
              <a:t>Data centers &amp; Clouds designed for storage and access (not the priority of scientific instruments and HPC centers)</a:t>
            </a:r>
          </a:p>
          <a:p>
            <a:pPr eaLnBrk="1" hangingPunct="1">
              <a:lnSpc>
                <a:spcPct val="80000"/>
              </a:lnSpc>
            </a:pPr>
            <a:endParaRPr lang="en-US" altLang="zh-CN" sz="2400" dirty="0" smtClean="0"/>
          </a:p>
          <a:p>
            <a:pPr eaLnBrk="1" hangingPunct="1">
              <a:lnSpc>
                <a:spcPct val="80000"/>
              </a:lnSpc>
            </a:pPr>
            <a:r>
              <a:rPr lang="en-US" altLang="zh-CN" sz="2400" dirty="0" smtClean="0">
                <a:solidFill>
                  <a:srgbClr val="0070C0"/>
                </a:solidFill>
              </a:rPr>
              <a:t>The end of Moore’s law may accelerate this specialization</a:t>
            </a:r>
          </a:p>
        </p:txBody>
      </p:sp>
      <p:sp>
        <p:nvSpPr>
          <p:cNvPr id="1843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aseline="-25000">
                <a:solidFill>
                  <a:schemeClr val="tx1"/>
                </a:solidFill>
                <a:latin typeface="Arial" charset="0"/>
                <a:ea typeface="宋体" charset="-122"/>
              </a:defRPr>
            </a:lvl1pPr>
            <a:lvl2pPr marL="742950" indent="-285750">
              <a:defRPr baseline="-25000">
                <a:solidFill>
                  <a:schemeClr val="tx1"/>
                </a:solidFill>
                <a:latin typeface="Arial" charset="0"/>
                <a:ea typeface="宋体" charset="-122"/>
              </a:defRPr>
            </a:lvl2pPr>
            <a:lvl3pPr marL="1143000" indent="-228600">
              <a:defRPr baseline="-25000">
                <a:solidFill>
                  <a:schemeClr val="tx1"/>
                </a:solidFill>
                <a:latin typeface="Arial" charset="0"/>
                <a:ea typeface="宋体" charset="-122"/>
              </a:defRPr>
            </a:lvl3pPr>
            <a:lvl4pPr marL="1600200" indent="-228600">
              <a:defRPr baseline="-25000">
                <a:solidFill>
                  <a:schemeClr val="tx1"/>
                </a:solidFill>
                <a:latin typeface="Arial" charset="0"/>
                <a:ea typeface="宋体" charset="-122"/>
              </a:defRPr>
            </a:lvl4pPr>
            <a:lvl5pPr marL="2057400" indent="-228600">
              <a:defRPr baseline="-25000">
                <a:solidFill>
                  <a:schemeClr val="tx1"/>
                </a:solidFill>
                <a:latin typeface="Arial" charset="0"/>
                <a:ea typeface="宋体" charset="-122"/>
              </a:defRPr>
            </a:lvl5pPr>
            <a:lvl6pPr marL="2514600" indent="-228600" eaLnBrk="0" fontAlgn="base" hangingPunct="0">
              <a:spcBef>
                <a:spcPct val="0"/>
              </a:spcBef>
              <a:spcAft>
                <a:spcPct val="0"/>
              </a:spcAft>
              <a:defRPr baseline="-25000">
                <a:solidFill>
                  <a:schemeClr val="tx1"/>
                </a:solidFill>
                <a:latin typeface="Arial" charset="0"/>
                <a:ea typeface="宋体" charset="-122"/>
              </a:defRPr>
            </a:lvl6pPr>
            <a:lvl7pPr marL="2971800" indent="-228600" eaLnBrk="0" fontAlgn="base" hangingPunct="0">
              <a:spcBef>
                <a:spcPct val="0"/>
              </a:spcBef>
              <a:spcAft>
                <a:spcPct val="0"/>
              </a:spcAft>
              <a:defRPr baseline="-25000">
                <a:solidFill>
                  <a:schemeClr val="tx1"/>
                </a:solidFill>
                <a:latin typeface="Arial" charset="0"/>
                <a:ea typeface="宋体" charset="-122"/>
              </a:defRPr>
            </a:lvl7pPr>
            <a:lvl8pPr marL="3429000" indent="-228600" eaLnBrk="0" fontAlgn="base" hangingPunct="0">
              <a:spcBef>
                <a:spcPct val="0"/>
              </a:spcBef>
              <a:spcAft>
                <a:spcPct val="0"/>
              </a:spcAft>
              <a:defRPr baseline="-25000">
                <a:solidFill>
                  <a:schemeClr val="tx1"/>
                </a:solidFill>
                <a:latin typeface="Arial" charset="0"/>
                <a:ea typeface="宋体" charset="-122"/>
              </a:defRPr>
            </a:lvl8pPr>
            <a:lvl9pPr marL="3886200" indent="-228600" eaLnBrk="0" fontAlgn="base" hangingPunct="0">
              <a:spcBef>
                <a:spcPct val="0"/>
              </a:spcBef>
              <a:spcAft>
                <a:spcPct val="0"/>
              </a:spcAft>
              <a:defRPr baseline="-25000">
                <a:solidFill>
                  <a:schemeClr val="tx1"/>
                </a:solidFill>
                <a:latin typeface="Arial" charset="0"/>
                <a:ea typeface="宋体" charset="-122"/>
              </a:defRPr>
            </a:lvl9pPr>
          </a:lstStyle>
          <a:p>
            <a:fld id="{A5A3042D-338D-D44C-8A31-2738C0F22999}" type="slidenum">
              <a:rPr lang="en-US" altLang="zh-CN" baseline="0">
                <a:solidFill>
                  <a:srgbClr val="045C75"/>
                </a:solidFill>
              </a:rPr>
              <a:pPr/>
              <a:t>4</a:t>
            </a:fld>
            <a:r>
              <a:rPr lang="en-US" altLang="zh-CN" baseline="0" dirty="0">
                <a:solidFill>
                  <a:srgbClr val="045C75"/>
                </a:solidFill>
              </a:rPr>
              <a:t>/25</a:t>
            </a:r>
          </a:p>
        </p:txBody>
      </p:sp>
      <p:sp>
        <p:nvSpPr>
          <p:cNvPr id="11275" name="Rectangle 11"/>
          <p:cNvSpPr>
            <a:spLocks noChangeArrowheads="1"/>
          </p:cNvSpPr>
          <p:nvPr/>
        </p:nvSpPr>
        <p:spPr bwMode="auto">
          <a:xfrm>
            <a:off x="3943350" y="493713"/>
            <a:ext cx="193675" cy="10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1" hangingPunct="1">
              <a:defRPr/>
            </a:pPr>
            <a:r>
              <a:rPr lang="en-US" altLang="zh-CN" sz="100" baseline="0" dirty="0"/>
              <a:t>   </a:t>
            </a:r>
            <a:endParaRPr lang="en-US" altLang="zh-CN" baseline="0" dirty="0"/>
          </a:p>
        </p:txBody>
      </p:sp>
      <p:pic>
        <p:nvPicPr>
          <p:cNvPr id="34818" name="Picture 2" descr="http://i.dailymail.co.uk/i/pix/2016/06/13/15/3539AF4600000578-0-image-a-2_146582657337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4393" y="2167731"/>
            <a:ext cx="2057400" cy="1343476"/>
          </a:xfrm>
          <a:prstGeom prst="rect">
            <a:avLst/>
          </a:prstGeom>
          <a:noFill/>
          <a:extLst>
            <a:ext uri="{909E8E84-426E-40dd-AFC4-6F175D3DCCD1}">
              <a14:hiddenFill xmlns:a14="http://schemas.microsoft.com/office/drawing/2010/main">
                <a:solidFill>
                  <a:srgbClr val="FFFFFF"/>
                </a:solidFill>
              </a14:hiddenFill>
            </a:ext>
          </a:extLst>
        </p:spPr>
      </p:pic>
      <p:pic>
        <p:nvPicPr>
          <p:cNvPr id="34820" name="Picture 4" descr="http://whereongoogleearth.net/wp-content/uploads/2010/05/paran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1899" y="3657600"/>
            <a:ext cx="1781299"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010714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p:cNvSpPr>
          <p:nvPr>
            <p:ph type="title"/>
          </p:nvPr>
        </p:nvSpPr>
        <p:spPr>
          <a:xfrm>
            <a:off x="162837" y="1143000"/>
            <a:ext cx="8981163" cy="825500"/>
          </a:xfrm>
        </p:spPr>
        <p:txBody>
          <a:bodyPr>
            <a:noAutofit/>
          </a:bodyPr>
          <a:lstStyle/>
          <a:p>
            <a:pPr eaLnBrk="1" hangingPunct="1"/>
            <a:r>
              <a:rPr lang="en-US" altLang="zh-CN" sz="4000" smtClean="0"/>
              <a:t>ANL-NCSA experiment: On </a:t>
            </a:r>
            <a:r>
              <a:rPr lang="en-US" altLang="zh-CN" sz="4000" dirty="0" smtClean="0"/>
              <a:t>demand infrastructure for data analytic and storage</a:t>
            </a:r>
            <a:endParaRPr lang="en-US" altLang="zh-CN" sz="4000" dirty="0"/>
          </a:p>
        </p:txBody>
      </p:sp>
      <p:sp>
        <p:nvSpPr>
          <p:cNvPr id="11275" name="Rectangle 11"/>
          <p:cNvSpPr>
            <a:spLocks noChangeArrowheads="1"/>
          </p:cNvSpPr>
          <p:nvPr/>
        </p:nvSpPr>
        <p:spPr bwMode="auto">
          <a:xfrm>
            <a:off x="3943350" y="493713"/>
            <a:ext cx="193675" cy="10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1" hangingPunct="1">
              <a:defRPr/>
            </a:pPr>
            <a:r>
              <a:rPr lang="en-US" altLang="zh-CN" sz="100" baseline="0"/>
              <a:t>   </a:t>
            </a:r>
            <a:endParaRPr lang="en-US" altLang="zh-CN" baseline="0"/>
          </a:p>
        </p:txBody>
      </p:sp>
      <p:pic>
        <p:nvPicPr>
          <p:cNvPr id="2" name="Picture 1"/>
          <p:cNvPicPr>
            <a:picLocks noChangeAspect="1"/>
          </p:cNvPicPr>
          <p:nvPr/>
        </p:nvPicPr>
        <p:blipFill>
          <a:blip r:embed="rId3"/>
          <a:stretch>
            <a:fillRect/>
          </a:stretch>
        </p:blipFill>
        <p:spPr>
          <a:xfrm>
            <a:off x="656063" y="3679207"/>
            <a:ext cx="7852747" cy="3158287"/>
          </a:xfrm>
          <a:prstGeom prst="rect">
            <a:avLst/>
          </a:prstGeom>
        </p:spPr>
      </p:pic>
      <p:sp>
        <p:nvSpPr>
          <p:cNvPr id="3" name="Rectangle 2"/>
          <p:cNvSpPr/>
          <p:nvPr/>
        </p:nvSpPr>
        <p:spPr>
          <a:xfrm>
            <a:off x="162837" y="2240035"/>
            <a:ext cx="8818326" cy="2160591"/>
          </a:xfrm>
          <a:prstGeom prst="rect">
            <a:avLst/>
          </a:prstGeom>
        </p:spPr>
        <p:txBody>
          <a:bodyPr wrap="square">
            <a:spAutoFit/>
          </a:bodyPr>
          <a:lstStyle/>
          <a:p>
            <a:pPr marL="273050" lvl="0" indent="-273050" eaLnBrk="1" hangingPunct="1">
              <a:lnSpc>
                <a:spcPct val="80000"/>
              </a:lnSpc>
              <a:spcBef>
                <a:spcPct val="20000"/>
              </a:spcBef>
              <a:buClr>
                <a:schemeClr val="tx1"/>
              </a:buClr>
              <a:buSzPct val="95000"/>
              <a:buFont typeface="Wingdings 2" charset="2"/>
              <a:buChar char=""/>
            </a:pPr>
            <a:r>
              <a:rPr lang="en-US" altLang="zh-CN" sz="2400" baseline="0" dirty="0" smtClean="0">
                <a:solidFill>
                  <a:srgbClr val="000000"/>
                </a:solidFill>
                <a:latin typeface="Arial"/>
                <a:ea typeface="宋体"/>
              </a:rPr>
              <a:t>Objectives: </a:t>
            </a:r>
            <a:br>
              <a:rPr lang="en-US" altLang="zh-CN" sz="2400" baseline="0" dirty="0" smtClean="0">
                <a:solidFill>
                  <a:srgbClr val="000000"/>
                </a:solidFill>
                <a:latin typeface="Arial"/>
                <a:ea typeface="宋体"/>
              </a:rPr>
            </a:br>
            <a:r>
              <a:rPr lang="en-US" altLang="zh-CN" sz="2400" baseline="0" dirty="0" smtClean="0">
                <a:solidFill>
                  <a:srgbClr val="000000"/>
                </a:solidFill>
                <a:latin typeface="Arial"/>
                <a:ea typeface="宋体"/>
              </a:rPr>
              <a:t>1) Cosmology simulation </a:t>
            </a:r>
            <a:r>
              <a:rPr lang="en-US" altLang="zh-CN" sz="2400" baseline="0" dirty="0" smtClean="0">
                <a:solidFill>
                  <a:schemeClr val="accent1"/>
                </a:solidFill>
                <a:latin typeface="Arial"/>
                <a:ea typeface="宋体"/>
              </a:rPr>
              <a:t>and analysis at full resolution</a:t>
            </a:r>
            <a:r>
              <a:rPr lang="en-US" altLang="zh-CN" sz="2400" baseline="0" dirty="0" smtClean="0">
                <a:solidFill>
                  <a:srgbClr val="000000"/>
                </a:solidFill>
                <a:latin typeface="Arial"/>
                <a:ea typeface="宋体"/>
              </a:rPr>
              <a:t/>
            </a:r>
            <a:br>
              <a:rPr lang="en-US" altLang="zh-CN" sz="2400" baseline="0" dirty="0" smtClean="0">
                <a:solidFill>
                  <a:srgbClr val="000000"/>
                </a:solidFill>
                <a:latin typeface="Arial"/>
                <a:ea typeface="宋体"/>
              </a:rPr>
            </a:br>
            <a:r>
              <a:rPr lang="en-US" altLang="zh-CN" sz="2400" baseline="0" dirty="0" smtClean="0">
                <a:solidFill>
                  <a:srgbClr val="000000"/>
                </a:solidFill>
                <a:latin typeface="Arial"/>
                <a:ea typeface="宋体"/>
              </a:rPr>
              <a:t>2) </a:t>
            </a:r>
            <a:r>
              <a:rPr lang="en-US" altLang="zh-CN" sz="2400" baseline="0" dirty="0" smtClean="0">
                <a:solidFill>
                  <a:schemeClr val="accent1"/>
                </a:solidFill>
                <a:latin typeface="Arial"/>
                <a:ea typeface="宋体"/>
              </a:rPr>
              <a:t>Share the data </a:t>
            </a:r>
            <a:r>
              <a:rPr lang="en-US" altLang="zh-CN" sz="2400" baseline="0" dirty="0" smtClean="0">
                <a:solidFill>
                  <a:srgbClr val="000000"/>
                </a:solidFill>
                <a:latin typeface="Arial"/>
                <a:ea typeface="宋体"/>
              </a:rPr>
              <a:t>with other sites</a:t>
            </a:r>
            <a:br>
              <a:rPr lang="en-US" altLang="zh-CN" sz="2400" baseline="0" dirty="0" smtClean="0">
                <a:solidFill>
                  <a:srgbClr val="000000"/>
                </a:solidFill>
                <a:latin typeface="Arial"/>
                <a:ea typeface="宋体"/>
              </a:rPr>
            </a:br>
            <a:r>
              <a:rPr lang="en-US" altLang="zh-CN" sz="2400" baseline="0" dirty="0" smtClean="0">
                <a:solidFill>
                  <a:srgbClr val="000000"/>
                </a:solidFill>
                <a:latin typeface="Arial"/>
                <a:ea typeface="宋体"/>
                <a:sym typeface="Wingdings"/>
              </a:rPr>
              <a:t> </a:t>
            </a:r>
            <a:r>
              <a:rPr lang="en-US" altLang="zh-CN" sz="2400" baseline="0" dirty="0" smtClean="0">
                <a:solidFill>
                  <a:srgbClr val="000000"/>
                </a:solidFill>
                <a:latin typeface="Arial"/>
                <a:ea typeface="宋体"/>
              </a:rPr>
              <a:t>Need to produce and analyze </a:t>
            </a:r>
            <a:r>
              <a:rPr lang="en-US" altLang="zh-CN" sz="2400" baseline="0" dirty="0" smtClean="0">
                <a:solidFill>
                  <a:schemeClr val="accent1"/>
                </a:solidFill>
                <a:latin typeface="Arial"/>
                <a:ea typeface="宋体"/>
              </a:rPr>
              <a:t>all snapshots</a:t>
            </a:r>
            <a:r>
              <a:rPr lang="en-US" altLang="zh-CN" sz="2400" baseline="0" dirty="0" smtClean="0">
                <a:solidFill>
                  <a:srgbClr val="000000"/>
                </a:solidFill>
                <a:latin typeface="Arial"/>
                <a:ea typeface="宋体"/>
              </a:rPr>
              <a:t/>
            </a:r>
            <a:br>
              <a:rPr lang="en-US" altLang="zh-CN" sz="2400" baseline="0" dirty="0" smtClean="0">
                <a:solidFill>
                  <a:srgbClr val="000000"/>
                </a:solidFill>
                <a:latin typeface="Arial"/>
                <a:ea typeface="宋体"/>
              </a:rPr>
            </a:br>
            <a:r>
              <a:rPr lang="en-US" altLang="zh-CN" sz="2400" baseline="0" dirty="0" smtClean="0">
                <a:solidFill>
                  <a:srgbClr val="000000"/>
                </a:solidFill>
                <a:latin typeface="Arial"/>
                <a:ea typeface="宋体"/>
                <a:sym typeface="Wingdings"/>
              </a:rPr>
              <a:t> Need to create a virtual infrastructure </a:t>
            </a:r>
            <a:br>
              <a:rPr lang="en-US" altLang="zh-CN" sz="2400" baseline="0" dirty="0" smtClean="0">
                <a:solidFill>
                  <a:srgbClr val="000000"/>
                </a:solidFill>
                <a:latin typeface="Arial"/>
                <a:ea typeface="宋体"/>
                <a:sym typeface="Wingdings"/>
              </a:rPr>
            </a:br>
            <a:r>
              <a:rPr lang="en-US" altLang="zh-CN" sz="2400" baseline="0" dirty="0" smtClean="0">
                <a:solidFill>
                  <a:srgbClr val="000000"/>
                </a:solidFill>
                <a:latin typeface="Arial"/>
                <a:ea typeface="宋体"/>
                <a:sym typeface="Wingdings"/>
              </a:rPr>
              <a:t>    </a:t>
            </a:r>
            <a:r>
              <a:rPr lang="en-US" altLang="zh-CN" sz="2400" baseline="0" smtClean="0">
                <a:solidFill>
                  <a:srgbClr val="000000"/>
                </a:solidFill>
                <a:latin typeface="Arial"/>
                <a:ea typeface="宋体"/>
                <a:sym typeface="Wingdings"/>
              </a:rPr>
              <a:t>of complementary</a:t>
            </a:r>
            <a:r>
              <a:rPr lang="en-US" altLang="zh-CN" sz="2400" baseline="0">
                <a:solidFill>
                  <a:srgbClr val="000000"/>
                </a:solidFill>
                <a:latin typeface="Arial"/>
                <a:ea typeface="宋体"/>
                <a:sym typeface="Wingdings"/>
              </a:rPr>
              <a:t> </a:t>
            </a:r>
            <a:r>
              <a:rPr lang="en-US" altLang="zh-CN" sz="2400" baseline="0" smtClean="0">
                <a:solidFill>
                  <a:srgbClr val="000000"/>
                </a:solidFill>
                <a:latin typeface="Arial"/>
                <a:ea typeface="宋体"/>
                <a:sym typeface="Wingdings"/>
              </a:rPr>
              <a:t>resources </a:t>
            </a:r>
            <a:r>
              <a:rPr lang="en-US" altLang="zh-CN" sz="2400" baseline="0" dirty="0" smtClean="0">
                <a:solidFill>
                  <a:srgbClr val="000000"/>
                </a:solidFill>
                <a:latin typeface="Arial"/>
                <a:ea typeface="宋体"/>
              </a:rPr>
              <a:t/>
            </a:r>
            <a:br>
              <a:rPr lang="en-US" altLang="zh-CN" sz="2400" baseline="0" dirty="0" smtClean="0">
                <a:solidFill>
                  <a:srgbClr val="000000"/>
                </a:solidFill>
                <a:latin typeface="Arial"/>
                <a:ea typeface="宋体"/>
              </a:rPr>
            </a:br>
            <a:endParaRPr lang="en-US" altLang="zh-CN" sz="2400" baseline="0" dirty="0">
              <a:solidFill>
                <a:srgbClr val="000000"/>
              </a:solidFill>
              <a:latin typeface="Arial"/>
              <a:ea typeface="宋体"/>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p:cNvSpPr>
          <p:nvPr>
            <p:ph type="title"/>
          </p:nvPr>
        </p:nvSpPr>
        <p:spPr>
          <a:xfrm>
            <a:off x="231483" y="1165635"/>
            <a:ext cx="8229600" cy="533400"/>
          </a:xfrm>
        </p:spPr>
        <p:txBody>
          <a:bodyPr>
            <a:normAutofit fontScale="90000"/>
          </a:bodyPr>
          <a:lstStyle/>
          <a:p>
            <a:pPr eaLnBrk="1" hangingPunct="1"/>
            <a:r>
              <a:rPr lang="en-US" altLang="zh-CN" sz="4000" dirty="0" smtClean="0"/>
              <a:t>On demand infrastructure: Challenges</a:t>
            </a:r>
            <a:endParaRPr lang="en-US" altLang="zh-CN" sz="4000" dirty="0"/>
          </a:p>
        </p:txBody>
      </p:sp>
      <p:sp>
        <p:nvSpPr>
          <p:cNvPr id="11275" name="Rectangle 11"/>
          <p:cNvSpPr>
            <a:spLocks noChangeArrowheads="1"/>
          </p:cNvSpPr>
          <p:nvPr/>
        </p:nvSpPr>
        <p:spPr bwMode="auto">
          <a:xfrm>
            <a:off x="3943350" y="493713"/>
            <a:ext cx="193675" cy="10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1" hangingPunct="1">
              <a:defRPr/>
            </a:pPr>
            <a:r>
              <a:rPr lang="en-US" altLang="zh-CN" sz="100" baseline="0"/>
              <a:t>   </a:t>
            </a:r>
            <a:endParaRPr lang="en-US" altLang="zh-CN" baseline="0"/>
          </a:p>
        </p:txBody>
      </p:sp>
      <p:sp>
        <p:nvSpPr>
          <p:cNvPr id="4" name="Rectangle 3"/>
          <p:cNvSpPr txBox="1">
            <a:spLocks/>
          </p:cNvSpPr>
          <p:nvPr/>
        </p:nvSpPr>
        <p:spPr bwMode="auto">
          <a:xfrm>
            <a:off x="251361" y="1862664"/>
            <a:ext cx="8488878" cy="4202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charset="2"/>
              <a:buChar char=""/>
              <a:defRPr sz="30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charset="2"/>
              <a:buChar char=""/>
              <a:defRPr sz="27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charset="2"/>
              <a:buChar char=""/>
              <a:defRPr sz="23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eaLnBrk="1" hangingPunct="1">
              <a:lnSpc>
                <a:spcPct val="80000"/>
              </a:lnSpc>
              <a:buNone/>
            </a:pPr>
            <a:r>
              <a:rPr lang="en-US" altLang="zh-CN" sz="2400" baseline="0" dirty="0" smtClean="0"/>
              <a:t>1) Simulation and science</a:t>
            </a:r>
            <a:r>
              <a:rPr lang="en-US" altLang="zh-CN" sz="2400" baseline="0" dirty="0"/>
              <a:t>: </a:t>
            </a:r>
            <a:r>
              <a:rPr lang="en-US" altLang="zh-CN" sz="2400" baseline="0" dirty="0" err="1">
                <a:solidFill>
                  <a:srgbClr val="0070C0"/>
                </a:solidFill>
              </a:rPr>
              <a:t>Katrin</a:t>
            </a:r>
            <a:r>
              <a:rPr lang="en-US" altLang="zh-CN" sz="2400" baseline="0" dirty="0">
                <a:solidFill>
                  <a:srgbClr val="0070C0"/>
                </a:solidFill>
              </a:rPr>
              <a:t> </a:t>
            </a:r>
            <a:r>
              <a:rPr lang="en-US" altLang="zh-CN" sz="2400" baseline="0" dirty="0" err="1" smtClean="0">
                <a:solidFill>
                  <a:srgbClr val="0070C0"/>
                </a:solidFill>
              </a:rPr>
              <a:t>Heitmann</a:t>
            </a:r>
            <a:r>
              <a:rPr lang="en-US" altLang="zh-CN" sz="2400" baseline="0" dirty="0" smtClean="0"/>
              <a:t>, ANL</a:t>
            </a:r>
          </a:p>
          <a:p>
            <a:pPr marL="0" indent="0" eaLnBrk="1" hangingPunct="1">
              <a:lnSpc>
                <a:spcPct val="80000"/>
              </a:lnSpc>
              <a:buNone/>
            </a:pPr>
            <a:endParaRPr lang="en-US" altLang="zh-CN" sz="2400" baseline="0" dirty="0" smtClean="0"/>
          </a:p>
          <a:p>
            <a:pPr marL="0" indent="0" eaLnBrk="1" hangingPunct="1">
              <a:lnSpc>
                <a:spcPct val="80000"/>
              </a:lnSpc>
              <a:buNone/>
            </a:pPr>
            <a:r>
              <a:rPr lang="en-US" altLang="zh-CN" sz="2400" baseline="0" dirty="0" smtClean="0"/>
              <a:t>2) Data transfer: </a:t>
            </a:r>
            <a:r>
              <a:rPr lang="en-US" altLang="zh-CN" sz="2400" baseline="0" dirty="0" err="1">
                <a:solidFill>
                  <a:srgbClr val="0070C0"/>
                </a:solidFill>
              </a:rPr>
              <a:t>Rajkumar</a:t>
            </a:r>
            <a:r>
              <a:rPr lang="en-US" altLang="zh-CN" sz="2400" baseline="0" dirty="0">
                <a:solidFill>
                  <a:srgbClr val="0070C0"/>
                </a:solidFill>
              </a:rPr>
              <a:t> </a:t>
            </a:r>
            <a:r>
              <a:rPr lang="en-US" altLang="zh-CN" sz="2400" baseline="0" dirty="0" err="1" smtClean="0">
                <a:solidFill>
                  <a:srgbClr val="0070C0"/>
                </a:solidFill>
              </a:rPr>
              <a:t>Kettimuthu</a:t>
            </a:r>
            <a:r>
              <a:rPr lang="en-US" altLang="zh-CN" sz="2400" baseline="0" dirty="0" smtClean="0"/>
              <a:t>, ANL</a:t>
            </a:r>
          </a:p>
          <a:p>
            <a:pPr marL="0" lvl="1" indent="0" eaLnBrk="1" hangingPunct="1">
              <a:lnSpc>
                <a:spcPct val="80000"/>
              </a:lnSpc>
              <a:buClr>
                <a:srgbClr val="0BD0D9"/>
              </a:buClr>
              <a:buSzPct val="95000"/>
              <a:buNone/>
            </a:pPr>
            <a:endParaRPr lang="en-US" altLang="zh-CN" sz="2400" baseline="0" dirty="0" smtClean="0"/>
          </a:p>
          <a:p>
            <a:pPr marL="0" lvl="1" indent="0" eaLnBrk="1" hangingPunct="1">
              <a:lnSpc>
                <a:spcPct val="80000"/>
              </a:lnSpc>
              <a:buClr>
                <a:srgbClr val="0BD0D9"/>
              </a:buClr>
              <a:buSzPct val="95000"/>
              <a:buNone/>
            </a:pPr>
            <a:r>
              <a:rPr lang="en-US" altLang="zh-CN" sz="2400" baseline="0" dirty="0" smtClean="0"/>
              <a:t>3) Orchestration</a:t>
            </a:r>
            <a:r>
              <a:rPr lang="en-US" altLang="zh-CN" sz="2400" baseline="0" dirty="0"/>
              <a:t>: </a:t>
            </a:r>
            <a:r>
              <a:rPr lang="en-US" altLang="zh-CN" sz="2400" baseline="0" dirty="0">
                <a:solidFill>
                  <a:srgbClr val="0070C0"/>
                </a:solidFill>
              </a:rPr>
              <a:t>Justin </a:t>
            </a:r>
            <a:r>
              <a:rPr lang="en-US" altLang="zh-CN" sz="2400" baseline="0" dirty="0" smtClean="0">
                <a:solidFill>
                  <a:srgbClr val="0070C0"/>
                </a:solidFill>
              </a:rPr>
              <a:t>Wozniak</a:t>
            </a:r>
            <a:r>
              <a:rPr lang="en-US" altLang="zh-CN" sz="2400" baseline="0" dirty="0" smtClean="0"/>
              <a:t>, ANL</a:t>
            </a:r>
            <a:endParaRPr lang="en-US" altLang="zh-CN" sz="2400" baseline="0" dirty="0"/>
          </a:p>
          <a:p>
            <a:pPr marL="0" lvl="1" indent="0" eaLnBrk="1" hangingPunct="1">
              <a:lnSpc>
                <a:spcPct val="80000"/>
              </a:lnSpc>
              <a:buClr>
                <a:srgbClr val="0BD0D9"/>
              </a:buClr>
              <a:buSzPct val="95000"/>
              <a:buNone/>
            </a:pPr>
            <a:endParaRPr lang="en-US" altLang="zh-CN" sz="2400" baseline="0" dirty="0" smtClean="0"/>
          </a:p>
          <a:p>
            <a:pPr marL="0" lvl="1" indent="0" eaLnBrk="1" hangingPunct="1">
              <a:lnSpc>
                <a:spcPct val="80000"/>
              </a:lnSpc>
              <a:buClr>
                <a:srgbClr val="0BD0D9"/>
              </a:buClr>
              <a:buSzPct val="95000"/>
              <a:buNone/>
            </a:pPr>
            <a:r>
              <a:rPr lang="en-US" altLang="zh-CN" sz="2400" baseline="0" dirty="0"/>
              <a:t>4</a:t>
            </a:r>
            <a:r>
              <a:rPr lang="en-US" altLang="zh-CN" sz="2400" baseline="0" dirty="0" smtClean="0"/>
              <a:t>) Storage</a:t>
            </a:r>
            <a:r>
              <a:rPr lang="en-US" altLang="zh-CN" sz="2400" baseline="0" dirty="0"/>
              <a:t>: </a:t>
            </a:r>
            <a:r>
              <a:rPr lang="en-US" altLang="zh-CN" sz="2400" baseline="0" dirty="0">
                <a:solidFill>
                  <a:srgbClr val="0070C0"/>
                </a:solidFill>
              </a:rPr>
              <a:t>Brandon </a:t>
            </a:r>
            <a:r>
              <a:rPr lang="en-US" altLang="zh-CN" sz="2400" baseline="0" dirty="0" smtClean="0">
                <a:solidFill>
                  <a:srgbClr val="0070C0"/>
                </a:solidFill>
              </a:rPr>
              <a:t>George</a:t>
            </a:r>
            <a:r>
              <a:rPr lang="en-US" altLang="zh-CN" sz="2400" baseline="0" dirty="0" smtClean="0"/>
              <a:t>, DDN</a:t>
            </a:r>
          </a:p>
          <a:p>
            <a:pPr marL="0" lvl="1" indent="0" eaLnBrk="1" hangingPunct="1">
              <a:lnSpc>
                <a:spcPct val="80000"/>
              </a:lnSpc>
              <a:buClr>
                <a:srgbClr val="0BD0D9"/>
              </a:buClr>
              <a:buSzPct val="95000"/>
              <a:buNone/>
            </a:pPr>
            <a:endParaRPr lang="en-US" altLang="zh-CN" sz="2400" baseline="0" dirty="0" smtClean="0"/>
          </a:p>
          <a:p>
            <a:pPr marL="0" lvl="1" indent="0" eaLnBrk="1" hangingPunct="1">
              <a:lnSpc>
                <a:spcPct val="80000"/>
              </a:lnSpc>
              <a:buClr>
                <a:srgbClr val="0BD0D9"/>
              </a:buClr>
              <a:buSzPct val="95000"/>
              <a:buNone/>
            </a:pPr>
            <a:r>
              <a:rPr lang="en-US" altLang="zh-CN" sz="2400" baseline="0" dirty="0"/>
              <a:t>5</a:t>
            </a:r>
            <a:r>
              <a:rPr lang="en-US" altLang="zh-CN" sz="2400" baseline="0" dirty="0" smtClean="0"/>
              <a:t>) Visualization</a:t>
            </a:r>
            <a:r>
              <a:rPr lang="en-US" altLang="zh-CN" sz="2400" baseline="0" dirty="0"/>
              <a:t>: </a:t>
            </a:r>
            <a:r>
              <a:rPr lang="en-US" altLang="zh-CN" sz="2400" baseline="0" dirty="0">
                <a:solidFill>
                  <a:srgbClr val="0070C0"/>
                </a:solidFill>
              </a:rPr>
              <a:t>Roberto </a:t>
            </a:r>
            <a:r>
              <a:rPr lang="en-US" altLang="zh-CN" sz="2400" baseline="0" dirty="0" err="1" smtClean="0">
                <a:solidFill>
                  <a:srgbClr val="0070C0"/>
                </a:solidFill>
              </a:rPr>
              <a:t>Sisneros</a:t>
            </a:r>
            <a:r>
              <a:rPr lang="en-US" altLang="zh-CN" sz="2400" baseline="0" dirty="0" smtClean="0"/>
              <a:t>, NCSA</a:t>
            </a:r>
          </a:p>
          <a:p>
            <a:pPr marL="0" lvl="1" indent="0" eaLnBrk="1" hangingPunct="1">
              <a:lnSpc>
                <a:spcPct val="80000"/>
              </a:lnSpc>
              <a:buClr>
                <a:srgbClr val="0BD0D9"/>
              </a:buClr>
              <a:buSzPct val="95000"/>
              <a:buNone/>
            </a:pPr>
            <a:endParaRPr lang="en-US" altLang="zh-CN" sz="2400" baseline="0" dirty="0" smtClean="0"/>
          </a:p>
          <a:p>
            <a:pPr marL="0" lvl="1" indent="0" eaLnBrk="1" hangingPunct="1">
              <a:lnSpc>
                <a:spcPct val="80000"/>
              </a:lnSpc>
              <a:buClr>
                <a:srgbClr val="0BD0D9"/>
              </a:buClr>
              <a:buSzPct val="95000"/>
              <a:buNone/>
            </a:pPr>
            <a:r>
              <a:rPr lang="en-US" altLang="zh-CN" sz="2400" baseline="0" dirty="0"/>
              <a:t>6</a:t>
            </a:r>
            <a:r>
              <a:rPr lang="en-US" altLang="zh-CN" sz="2400" baseline="0" dirty="0" smtClean="0"/>
              <a:t>) </a:t>
            </a:r>
            <a:r>
              <a:rPr lang="en-US" altLang="zh-CN" sz="2400" baseline="0" dirty="0" err="1" smtClean="0"/>
              <a:t>Scinet</a:t>
            </a:r>
            <a:r>
              <a:rPr lang="en-US" altLang="zh-CN" sz="2400" baseline="0" dirty="0"/>
              <a:t>: </a:t>
            </a:r>
            <a:r>
              <a:rPr lang="en-US" altLang="zh-CN" sz="2400" baseline="0" dirty="0">
                <a:solidFill>
                  <a:srgbClr val="0070C0"/>
                </a:solidFill>
              </a:rPr>
              <a:t>David </a:t>
            </a:r>
            <a:r>
              <a:rPr lang="en-US" altLang="zh-CN" sz="2400" baseline="0" dirty="0" smtClean="0">
                <a:solidFill>
                  <a:srgbClr val="0070C0"/>
                </a:solidFill>
              </a:rPr>
              <a:t>Wheeler</a:t>
            </a:r>
            <a:r>
              <a:rPr lang="en-US" altLang="zh-CN" sz="2400" baseline="0" dirty="0" smtClean="0"/>
              <a:t>, NCSA</a:t>
            </a:r>
          </a:p>
          <a:p>
            <a:pPr marL="0" lvl="1" indent="0" eaLnBrk="1" hangingPunct="1">
              <a:lnSpc>
                <a:spcPct val="80000"/>
              </a:lnSpc>
              <a:buClr>
                <a:srgbClr val="0BD0D9"/>
              </a:buClr>
              <a:buSzPct val="95000"/>
              <a:buNone/>
            </a:pPr>
            <a:endParaRPr lang="en-US" altLang="zh-CN" sz="2400" baseline="0" dirty="0"/>
          </a:p>
          <a:p>
            <a:pPr marL="0" lvl="1" indent="0" eaLnBrk="1" hangingPunct="1">
              <a:lnSpc>
                <a:spcPct val="80000"/>
              </a:lnSpc>
              <a:buClr>
                <a:srgbClr val="0BD0D9"/>
              </a:buClr>
              <a:buSzPct val="95000"/>
              <a:buNone/>
            </a:pPr>
            <a:r>
              <a:rPr lang="en-US" altLang="zh-CN" sz="2400" baseline="0" dirty="0" smtClean="0">
                <a:sym typeface="Wingdings"/>
              </a:rPr>
              <a:t></a:t>
            </a:r>
            <a:r>
              <a:rPr lang="en-US" altLang="zh-CN" sz="2400" b="1" baseline="0" dirty="0" smtClean="0">
                <a:sym typeface="Wingdings"/>
              </a:rPr>
              <a:t> Question/discussion </a:t>
            </a:r>
            <a:endParaRPr lang="en-US" altLang="zh-CN" sz="2400" b="1" baseline="0" dirty="0" smtClean="0"/>
          </a:p>
          <a:p>
            <a:pPr marL="274637" lvl="2" indent="0" eaLnBrk="1" hangingPunct="1">
              <a:lnSpc>
                <a:spcPct val="80000"/>
              </a:lnSpc>
              <a:buClr>
                <a:srgbClr val="0BD0D9"/>
              </a:buClr>
              <a:buSzPct val="95000"/>
              <a:buNone/>
            </a:pPr>
            <a:endParaRPr lang="en-US" altLang="zh-CN" sz="2000" baseline="0" dirty="0"/>
          </a:p>
          <a:p>
            <a:pPr marL="0" lvl="1" indent="0" eaLnBrk="1" hangingPunct="1">
              <a:lnSpc>
                <a:spcPct val="80000"/>
              </a:lnSpc>
              <a:buClr>
                <a:srgbClr val="0BD0D9"/>
              </a:buClr>
              <a:buSzPct val="95000"/>
              <a:buNone/>
            </a:pPr>
            <a:endParaRPr lang="en-US" altLang="zh-CN" sz="2400" baseline="0" dirty="0" smtClean="0"/>
          </a:p>
          <a:p>
            <a:pPr marL="0" indent="0" eaLnBrk="1" hangingPunct="1">
              <a:lnSpc>
                <a:spcPct val="80000"/>
              </a:lnSpc>
              <a:buNone/>
            </a:pPr>
            <a:endParaRPr lang="en-US" altLang="zh-CN" sz="2400" baseline="0" dirty="0"/>
          </a:p>
          <a:p>
            <a:pPr marL="0" indent="0" eaLnBrk="1" hangingPunct="1">
              <a:lnSpc>
                <a:spcPct val="80000"/>
              </a:lnSpc>
              <a:buNone/>
            </a:pPr>
            <a:endParaRPr lang="en-US" altLang="zh-CN" sz="2400" baseline="0" dirty="0" smtClean="0"/>
          </a:p>
        </p:txBody>
      </p:sp>
      <p:pic>
        <p:nvPicPr>
          <p:cNvPr id="6" name="Picture 5"/>
          <p:cNvPicPr>
            <a:picLocks noChangeAspect="1"/>
          </p:cNvPicPr>
          <p:nvPr/>
        </p:nvPicPr>
        <p:blipFill>
          <a:blip r:embed="rId3"/>
          <a:stretch>
            <a:fillRect/>
          </a:stretch>
        </p:blipFill>
        <p:spPr>
          <a:xfrm>
            <a:off x="6290762" y="2476841"/>
            <a:ext cx="2384354" cy="778565"/>
          </a:xfrm>
          <a:prstGeom prst="rect">
            <a:avLst/>
          </a:prstGeom>
        </p:spPr>
      </p:pic>
      <p:pic>
        <p:nvPicPr>
          <p:cNvPr id="8" name="Picture 7"/>
          <p:cNvPicPr>
            <a:picLocks noChangeAspect="1"/>
          </p:cNvPicPr>
          <p:nvPr/>
        </p:nvPicPr>
        <p:blipFill>
          <a:blip r:embed="rId4"/>
          <a:stretch>
            <a:fillRect/>
          </a:stretch>
        </p:blipFill>
        <p:spPr>
          <a:xfrm>
            <a:off x="6823838" y="3697024"/>
            <a:ext cx="1318201" cy="99299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25639" y="5191272"/>
            <a:ext cx="2514600" cy="1097845"/>
          </a:xfrm>
          <a:prstGeom prst="rect">
            <a:avLst/>
          </a:prstGeom>
        </p:spPr>
      </p:pic>
    </p:spTree>
    <p:extLst>
      <p:ext uri="{BB962C8B-B14F-4D97-AF65-F5344CB8AC3E}">
        <p14:creationId xmlns:p14="http://schemas.microsoft.com/office/powerpoint/2010/main" val="150152348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p:cNvSpPr>
          <p:nvPr>
            <p:ph type="title"/>
          </p:nvPr>
        </p:nvSpPr>
        <p:spPr>
          <a:xfrm>
            <a:off x="231483" y="1165635"/>
            <a:ext cx="8229600" cy="533400"/>
          </a:xfrm>
        </p:spPr>
        <p:txBody>
          <a:bodyPr>
            <a:normAutofit fontScale="90000"/>
          </a:bodyPr>
          <a:lstStyle/>
          <a:p>
            <a:pPr eaLnBrk="1" hangingPunct="1"/>
            <a:r>
              <a:rPr lang="en-US" altLang="zh-CN" sz="4000" dirty="0" smtClean="0"/>
              <a:t>Simulation and Science</a:t>
            </a:r>
            <a:endParaRPr lang="en-US" altLang="zh-CN" sz="4000" dirty="0"/>
          </a:p>
        </p:txBody>
      </p:sp>
      <p:sp>
        <p:nvSpPr>
          <p:cNvPr id="11275" name="Rectangle 11"/>
          <p:cNvSpPr>
            <a:spLocks noChangeArrowheads="1"/>
          </p:cNvSpPr>
          <p:nvPr/>
        </p:nvSpPr>
        <p:spPr bwMode="auto">
          <a:xfrm>
            <a:off x="3943350" y="493713"/>
            <a:ext cx="193675" cy="10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1" hangingPunct="1">
              <a:defRPr/>
            </a:pPr>
            <a:r>
              <a:rPr lang="en-US" altLang="zh-CN" sz="100" baseline="0"/>
              <a:t>   </a:t>
            </a:r>
            <a:endParaRPr lang="en-US" altLang="zh-CN" baseline="0"/>
          </a:p>
        </p:txBody>
      </p:sp>
      <p:sp>
        <p:nvSpPr>
          <p:cNvPr id="4" name="Rectangle 3"/>
          <p:cNvSpPr txBox="1">
            <a:spLocks/>
          </p:cNvSpPr>
          <p:nvPr/>
        </p:nvSpPr>
        <p:spPr bwMode="auto">
          <a:xfrm>
            <a:off x="251361" y="1862664"/>
            <a:ext cx="8488878" cy="4202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charset="2"/>
              <a:buChar char=""/>
              <a:defRPr sz="30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charset="2"/>
              <a:buChar char=""/>
              <a:defRPr sz="27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charset="2"/>
              <a:buChar char=""/>
              <a:defRPr sz="23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indent="0" eaLnBrk="1" hangingPunct="1">
              <a:lnSpc>
                <a:spcPct val="80000"/>
              </a:lnSpc>
              <a:buClr>
                <a:srgbClr val="0BD0D9"/>
              </a:buClr>
              <a:buSzPct val="95000"/>
              <a:buNone/>
            </a:pPr>
            <a:endParaRPr lang="en-US" altLang="zh-CN" sz="2400" baseline="0" dirty="0"/>
          </a:p>
          <a:p>
            <a:pPr marL="274637" lvl="2" indent="0" eaLnBrk="1" hangingPunct="1">
              <a:lnSpc>
                <a:spcPct val="80000"/>
              </a:lnSpc>
              <a:buClr>
                <a:srgbClr val="0BD0D9"/>
              </a:buClr>
              <a:buSzPct val="95000"/>
              <a:buNone/>
            </a:pPr>
            <a:endParaRPr lang="en-US" altLang="zh-CN" sz="2000" baseline="0" dirty="0"/>
          </a:p>
          <a:p>
            <a:pPr marL="0" lvl="1" indent="0" eaLnBrk="1" hangingPunct="1">
              <a:lnSpc>
                <a:spcPct val="80000"/>
              </a:lnSpc>
              <a:buClr>
                <a:srgbClr val="0BD0D9"/>
              </a:buClr>
              <a:buSzPct val="95000"/>
              <a:buNone/>
            </a:pPr>
            <a:endParaRPr lang="en-US" altLang="zh-CN" sz="2400" baseline="0" dirty="0" smtClean="0"/>
          </a:p>
          <a:p>
            <a:pPr marL="0" indent="0" eaLnBrk="1" hangingPunct="1">
              <a:lnSpc>
                <a:spcPct val="80000"/>
              </a:lnSpc>
              <a:buNone/>
            </a:pPr>
            <a:endParaRPr lang="en-US" altLang="zh-CN" sz="2400" baseline="0" dirty="0"/>
          </a:p>
          <a:p>
            <a:pPr marL="0" indent="0" eaLnBrk="1" hangingPunct="1">
              <a:lnSpc>
                <a:spcPct val="80000"/>
              </a:lnSpc>
              <a:buNone/>
            </a:pPr>
            <a:endParaRPr lang="en-US" altLang="zh-CN" sz="2400" baseline="0" dirty="0" smtClean="0"/>
          </a:p>
        </p:txBody>
      </p:sp>
    </p:spTree>
    <p:extLst>
      <p:ext uri="{BB962C8B-B14F-4D97-AF65-F5344CB8AC3E}">
        <p14:creationId xmlns:p14="http://schemas.microsoft.com/office/powerpoint/2010/main" val="146209914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Flow">
  <a:themeElements>
    <a:clrScheme name="Flow 2">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2D03DF"/>
      </a:hlink>
      <a:folHlink>
        <a:srgbClr val="85DFD0"/>
      </a:folHlink>
    </a:clrScheme>
    <a:fontScheme name="Flow">
      <a:majorFont>
        <a:latin typeface="Calibri"/>
        <a:ea typeface="隶书"/>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2500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25000">
            <a:ln>
              <a:noFill/>
            </a:ln>
            <a:solidFill>
              <a:schemeClr val="tx1"/>
            </a:solidFill>
            <a:effectLst/>
            <a:latin typeface="Arial" charset="0"/>
            <a:ea typeface="宋体" charset="-122"/>
          </a:defRPr>
        </a:defPPr>
      </a:lstStyle>
    </a:lnDef>
  </a:objectDefaults>
  <a:extraClrSchemeLst>
    <a:extraClrScheme>
      <a:clrScheme name="Flow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clrMap bg1="lt1" tx1="dk1" bg2="lt2" tx2="dk2" accent1="accent1" accent2="accent2" accent3="accent3" accent4="accent4" accent5="accent5" accent6="accent6" hlink="hlink" folHlink="folHlink"/>
    </a:extraClrScheme>
    <a:extraClrScheme>
      <a:clrScheme name="Flow 2">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2D03DF"/>
        </a:hlink>
        <a:folHlink>
          <a:srgbClr val="85DFD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66215</TotalTime>
  <Words>1037</Words>
  <Application>Microsoft Macintosh PowerPoint</Application>
  <PresentationFormat>On-screen Show (4:3)</PresentationFormat>
  <Paragraphs>104</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Flow</vt:lpstr>
      <vt:lpstr>On-Demand Infrastructure for Data Analytics and Storage</vt:lpstr>
      <vt:lpstr>Sciences produce gigantic datasets that are hard to transfer, store &amp; analyze</vt:lpstr>
      <vt:lpstr>Cost of producing, moving and storing science data pushes toward sharing</vt:lpstr>
      <vt:lpstr>Systems and sites tend to specialize</vt:lpstr>
      <vt:lpstr>ANL-NCSA experiment: On demand infrastructure for data analytic and storage</vt:lpstr>
      <vt:lpstr>On demand infrastructure: Challenges</vt:lpstr>
      <vt:lpstr>Simulation and Science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Katrin Heitmann</cp:lastModifiedBy>
  <cp:revision>509</cp:revision>
  <cp:lastPrinted>1601-01-01T00:00:00Z</cp:lastPrinted>
  <dcterms:created xsi:type="dcterms:W3CDTF">1601-01-01T00:00:00Z</dcterms:created>
  <dcterms:modified xsi:type="dcterms:W3CDTF">2016-11-13T19:13:16Z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