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3.xml" ContentType="application/vnd.openxmlformats-officedocument.theme+xml"/>
  <Override PartName="/ppt/slideLayouts/slideLayout38.xml" ContentType="application/vnd.openxmlformats-officedocument.presentationml.slideLayout+xml"/>
  <Override PartName="/ppt/theme/theme14.xml" ContentType="application/vnd.openxmlformats-officedocument.theme+xml"/>
  <Override PartName="/ppt/slideLayouts/slideLayout39.xml" ContentType="application/vnd.openxmlformats-officedocument.presentationml.slideLayout+xml"/>
  <Override PartName="/ppt/theme/theme1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7.xml" ContentType="application/vnd.openxmlformats-officedocument.theme+xml"/>
  <Override PartName="/ppt/slideLayouts/slideLayout4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2" r:id="rId2"/>
    <p:sldMasterId id="2147483677" r:id="rId3"/>
    <p:sldMasterId id="2147483679" r:id="rId4"/>
    <p:sldMasterId id="2147483682" r:id="rId5"/>
    <p:sldMasterId id="2147483684" r:id="rId6"/>
    <p:sldMasterId id="2147483686" r:id="rId7"/>
    <p:sldMasterId id="2147483691" r:id="rId8"/>
    <p:sldMasterId id="2147483694" r:id="rId9"/>
    <p:sldMasterId id="2147483696" r:id="rId10"/>
    <p:sldMasterId id="2147483704" r:id="rId11"/>
    <p:sldMasterId id="2147483709" r:id="rId12"/>
    <p:sldMasterId id="2147483711" r:id="rId13"/>
    <p:sldMasterId id="2147483714" r:id="rId14"/>
    <p:sldMasterId id="2147483716" r:id="rId15"/>
    <p:sldMasterId id="2147483718" r:id="rId16"/>
    <p:sldMasterId id="2147483723" r:id="rId17"/>
    <p:sldMasterId id="2147483726" r:id="rId18"/>
    <p:sldMasterId id="2147483728" r:id="rId19"/>
    <p:sldMasterId id="2147483730" r:id="rId20"/>
    <p:sldMasterId id="2147483731" r:id="rId21"/>
  </p:sldMasterIdLst>
  <p:notesMasterIdLst>
    <p:notesMasterId r:id="rId23"/>
  </p:notesMasterIdLst>
  <p:handoutMasterIdLst>
    <p:handoutMasterId r:id="rId24"/>
  </p:handoutMasterIdLst>
  <p:sldIdLst>
    <p:sldId id="281"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rtlin"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106600"/>
    <a:srgbClr val="008000"/>
    <a:srgbClr val="F0F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94" autoAdjust="0"/>
    <p:restoredTop sz="70166" autoAdjust="0"/>
  </p:normalViewPr>
  <p:slideViewPr>
    <p:cSldViewPr>
      <p:cViewPr varScale="1">
        <p:scale>
          <a:sx n="77" d="100"/>
          <a:sy n="77" d="100"/>
        </p:scale>
        <p:origin x="192" y="384"/>
      </p:cViewPr>
      <p:guideLst>
        <p:guide orient="horz" pos="2160"/>
        <p:guide pos="2880"/>
      </p:guideLst>
    </p:cSldViewPr>
  </p:slideViewPr>
  <p:notesTextViewPr>
    <p:cViewPr>
      <p:scale>
        <a:sx n="100" d="100"/>
        <a:sy n="100" d="100"/>
      </p:scale>
      <p:origin x="0" y="-2728"/>
    </p:cViewPr>
  </p:notesTextViewPr>
  <p:sorterViewPr>
    <p:cViewPr>
      <p:scale>
        <a:sx n="66" d="100"/>
        <a:sy n="66" d="100"/>
      </p:scale>
      <p:origin x="0" y="0"/>
    </p:cViewPr>
  </p:sorterViewPr>
  <p:notesViewPr>
    <p:cSldViewPr>
      <p:cViewPr varScale="1">
        <p:scale>
          <a:sx n="85" d="100"/>
          <a:sy n="85" d="100"/>
        </p:scale>
        <p:origin x="295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5E23E8C-FA44-4993-A678-63B7AC20CC23}" type="datetimeFigureOut">
              <a:rPr lang="en-US" smtClean="0"/>
              <a:pPr/>
              <a:t>5/4/18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2747C0-E24C-47AA-B529-C34075BA0400}" type="slidenum">
              <a:rPr lang="en-US" smtClean="0"/>
              <a:pPr/>
              <a:t>‹#›</a:t>
            </a:fld>
            <a:endParaRPr lang="en-US"/>
          </a:p>
        </p:txBody>
      </p:sp>
    </p:spTree>
    <p:extLst>
      <p:ext uri="{BB962C8B-B14F-4D97-AF65-F5344CB8AC3E}">
        <p14:creationId xmlns:p14="http://schemas.microsoft.com/office/powerpoint/2010/main" val="2019470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98BB69-19D5-425C-B33D-FC77D5A6EC32}" type="datetimeFigureOut">
              <a:rPr lang="en-US" smtClean="0"/>
              <a:pPr/>
              <a:t>5/4/18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210A8A-16C0-4562-AD3A-B1BC2569C64A}" type="slidenum">
              <a:rPr lang="en-US" smtClean="0"/>
              <a:pPr/>
              <a:t>‹#›</a:t>
            </a:fld>
            <a:endParaRPr lang="en-US"/>
          </a:p>
        </p:txBody>
      </p:sp>
    </p:spTree>
    <p:extLst>
      <p:ext uri="{BB962C8B-B14F-4D97-AF65-F5344CB8AC3E}">
        <p14:creationId xmlns:p14="http://schemas.microsoft.com/office/powerpoint/2010/main" val="202889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Paper submitted in CUG</a:t>
            </a:r>
            <a:r>
              <a:rPr lang="en-US" baseline="0" dirty="0"/>
              <a:t> 2017 and p</a:t>
            </a:r>
            <a:r>
              <a:rPr lang="en-US" dirty="0"/>
              <a:t>resented in CUG 2017 held in</a:t>
            </a:r>
            <a:r>
              <a:rPr lang="en-US" baseline="0" dirty="0"/>
              <a:t> Seattle, Washington, USA.</a:t>
            </a:r>
          </a:p>
          <a:p>
            <a:endParaRPr lang="en-US" dirty="0"/>
          </a:p>
          <a:p>
            <a:pPr rtl="0"/>
            <a:r>
              <a:rPr lang="en-US" sz="1200" b="0" i="0" u="none" strike="noStrike" kern="1200" dirty="0">
                <a:solidFill>
                  <a:schemeClr val="tx1"/>
                </a:solidFill>
                <a:effectLst/>
                <a:latin typeface="+mn-lt"/>
                <a:ea typeface="+mn-ea"/>
                <a:cs typeface="+mn-cs"/>
              </a:rPr>
              <a:t>Data analysis and statistical learning techniques can only capture events that are logged, and often the logging on production systems does not include the complete set of information that could be made available. Lack of holistic measurements make it hard to assess the value of current instrumentation for assessing fault impact.  In production</a:t>
            </a:r>
            <a:r>
              <a:rPr lang="en-US" sz="1200" b="0" i="0" u="none" strike="noStrike" kern="1200" baseline="0" dirty="0">
                <a:solidFill>
                  <a:schemeClr val="tx1"/>
                </a:solidFill>
                <a:effectLst/>
                <a:latin typeface="+mn-lt"/>
                <a:ea typeface="+mn-ea"/>
                <a:cs typeface="+mn-cs"/>
              </a:rPr>
              <a:t> systems, it often is not possible to identify whether a complete set of information is being made available.</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Controlled fault-injection experiments can help to provide increased</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insights to failure scenarios not sufficiently explained using data from production systems.</a:t>
            </a:r>
            <a:endParaRPr lang="en-US" b="0" dirty="0">
              <a:effectLst/>
            </a:endParaRPr>
          </a:p>
          <a:p>
            <a:pPr rtl="0"/>
            <a:r>
              <a:rPr lang="en-US" sz="1200" b="0" i="0" u="none" strike="noStrike" kern="1200" dirty="0">
                <a:solidFill>
                  <a:schemeClr val="tx1"/>
                </a:solidFill>
                <a:effectLst/>
                <a:latin typeface="+mn-lt"/>
                <a:ea typeface="+mn-ea"/>
                <a:cs typeface="+mn-cs"/>
              </a:rPr>
              <a:t>In this work, we conducted fault injection experiments on compute and network components to assess system resilience to failures. We are fortunate</a:t>
            </a:r>
            <a:r>
              <a:rPr lang="en-US" sz="1200" b="0" i="0" u="none" strike="noStrike" kern="1200" baseline="0" dirty="0">
                <a:solidFill>
                  <a:schemeClr val="tx1"/>
                </a:solidFill>
                <a:effectLst/>
                <a:latin typeface="+mn-lt"/>
                <a:ea typeface="+mn-ea"/>
                <a:cs typeface="+mn-cs"/>
              </a:rPr>
              <a:t> to be able to this on a large scale system. </a:t>
            </a:r>
            <a:r>
              <a:rPr lang="en-US" sz="1200" b="0" i="0" u="none" strike="noStrike" kern="1200" dirty="0">
                <a:solidFill>
                  <a:schemeClr val="tx1"/>
                </a:solidFill>
                <a:effectLst/>
                <a:latin typeface="+mn-lt"/>
                <a:ea typeface="+mn-ea"/>
                <a:cs typeface="+mn-cs"/>
              </a:rPr>
              <a:t>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We developed </a:t>
            </a:r>
            <a:r>
              <a:rPr lang="en-US" sz="1200" b="0" i="0" u="none" strike="noStrike" kern="1200" dirty="0" err="1">
                <a:solidFill>
                  <a:schemeClr val="tx1"/>
                </a:solidFill>
                <a:effectLst/>
                <a:latin typeface="+mn-lt"/>
                <a:ea typeface="+mn-ea"/>
                <a:cs typeface="+mn-cs"/>
              </a:rPr>
              <a:t>HPCArrow</a:t>
            </a:r>
            <a:r>
              <a:rPr lang="en-US" sz="1200" b="0" i="0" u="none" strike="noStrike" kern="1200" dirty="0">
                <a:solidFill>
                  <a:schemeClr val="tx1"/>
                </a:solidFill>
                <a:effectLst/>
                <a:latin typeface="+mn-lt"/>
                <a:ea typeface="+mn-ea"/>
                <a:cs typeface="+mn-cs"/>
              </a:rPr>
              <a:t>, a methodology and tool for injecting faults into the system component, control workload, recreate failure scenarios observed from field-failure data analysis, and restore the system into initial state. We injected faults into links, blades, compute nodes, connections (i.e., multiple directional link failures), and multiple connections. We identified critical errors for detecting network deadlock and application hangs, based on hardware error logs.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We recommended notification and instrumentation improvements, in particular at application and system levels, that represent opportunity for </a:t>
            </a:r>
            <a:r>
              <a:rPr lang="en-US" sz="1200" b="0" i="0" u="none" strike="noStrike" kern="1200" dirty="0" err="1">
                <a:solidFill>
                  <a:schemeClr val="tx1"/>
                </a:solidFill>
                <a:effectLst/>
                <a:latin typeface="+mn-lt"/>
                <a:ea typeface="+mn-ea"/>
                <a:cs typeface="+mn-cs"/>
              </a:rPr>
              <a:t>checkpointing</a:t>
            </a:r>
            <a:r>
              <a:rPr lang="en-US" sz="1200" b="0" i="0" u="none" strike="noStrike" kern="1200" dirty="0">
                <a:solidFill>
                  <a:schemeClr val="tx1"/>
                </a:solidFill>
                <a:effectLst/>
                <a:latin typeface="+mn-lt"/>
                <a:ea typeface="+mn-ea"/>
                <a:cs typeface="+mn-cs"/>
              </a:rPr>
              <a:t> and/or application-specific fault tolerance. This work provided initial experience in applying our fault </a:t>
            </a:r>
            <a:r>
              <a:rPr lang="en-US" sz="1200" b="0" i="0" u="none" strike="noStrike" kern="1200" dirty="0" err="1">
                <a:solidFill>
                  <a:schemeClr val="tx1"/>
                </a:solidFill>
                <a:effectLst/>
                <a:latin typeface="+mn-lt"/>
                <a:ea typeface="+mn-ea"/>
                <a:cs typeface="+mn-cs"/>
              </a:rPr>
              <a:t>injectionapproach</a:t>
            </a:r>
            <a:r>
              <a:rPr lang="en-US" sz="1200" b="0" i="0" u="none" strike="noStrike" kern="1200" dirty="0">
                <a:solidFill>
                  <a:schemeClr val="tx1"/>
                </a:solidFill>
                <a:effectLst/>
                <a:latin typeface="+mn-lt"/>
                <a:ea typeface="+mn-ea"/>
                <a:cs typeface="+mn-cs"/>
              </a:rPr>
              <a:t> to the Cray XC platform (newer Cray technology) which employs the Cray Aries router (an evolution of the Gemini router).</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Citation:</a:t>
            </a:r>
          </a:p>
          <a:p>
            <a:r>
              <a:rPr lang="en-US" sz="1200" b="0" i="0" kern="1200" dirty="0">
                <a:solidFill>
                  <a:schemeClr val="tx1"/>
                </a:solidFill>
                <a:effectLst/>
                <a:latin typeface="+mn-lt"/>
                <a:ea typeface="+mn-ea"/>
                <a:cs typeface="+mn-cs"/>
              </a:rPr>
              <a:t>“Understanding Fault Scenarios and Impacts through Fault Injection Experiments in Cielo”</a:t>
            </a:r>
          </a:p>
          <a:p>
            <a:r>
              <a:rPr lang="en-US" sz="1200" b="0" i="0" kern="1200" dirty="0">
                <a:solidFill>
                  <a:schemeClr val="tx1"/>
                </a:solidFill>
                <a:effectLst/>
                <a:latin typeface="+mn-lt"/>
                <a:ea typeface="+mn-ea"/>
                <a:cs typeface="+mn-cs"/>
              </a:rPr>
              <a:t>Valerio </a:t>
            </a:r>
            <a:r>
              <a:rPr lang="en-US" sz="1200" b="0" i="0" kern="1200" dirty="0" err="1">
                <a:solidFill>
                  <a:schemeClr val="tx1"/>
                </a:solidFill>
                <a:effectLst/>
                <a:latin typeface="+mn-lt"/>
                <a:ea typeface="+mn-ea"/>
                <a:cs typeface="+mn-cs"/>
              </a:rPr>
              <a:t>Formicola</a:t>
            </a:r>
            <a:r>
              <a:rPr lang="en-US" sz="1200" b="0" i="0" kern="1200" dirty="0">
                <a:solidFill>
                  <a:schemeClr val="tx1"/>
                </a:solidFill>
                <a:effectLst/>
                <a:latin typeface="+mn-lt"/>
                <a:ea typeface="+mn-ea"/>
                <a:cs typeface="+mn-cs"/>
              </a:rPr>
              <a:t>, Saurabh Jha, </a:t>
            </a:r>
            <a:r>
              <a:rPr lang="en-US" sz="1200" b="0" i="0" kern="1200" dirty="0" err="1">
                <a:solidFill>
                  <a:schemeClr val="tx1"/>
                </a:solidFill>
                <a:effectLst/>
                <a:latin typeface="+mn-lt"/>
                <a:ea typeface="+mn-ea"/>
                <a:cs typeface="+mn-cs"/>
              </a:rPr>
              <a:t>Fei</a:t>
            </a:r>
            <a:r>
              <a:rPr lang="en-US" sz="1200" b="0" i="0" kern="1200" dirty="0">
                <a:solidFill>
                  <a:schemeClr val="tx1"/>
                </a:solidFill>
                <a:effectLst/>
                <a:latin typeface="+mn-lt"/>
                <a:ea typeface="+mn-ea"/>
                <a:cs typeface="+mn-cs"/>
              </a:rPr>
              <a:t> Deng, and Daniel Chen (University of Illinois at Urbana-Champaign); Amanda Bonnie and Mike Mason (Los Alamos National Laboratory); Annette Greiner (National Energy Research Scientific Computing Center); Ann Gentile and Jim Brandt (Sandia National Laboratories); Larry Kaplan and Jason </a:t>
            </a:r>
            <a:r>
              <a:rPr lang="en-US" sz="1200" b="0" i="0" kern="1200" dirty="0" err="1">
                <a:solidFill>
                  <a:schemeClr val="tx1"/>
                </a:solidFill>
                <a:effectLst/>
                <a:latin typeface="+mn-lt"/>
                <a:ea typeface="+mn-ea"/>
                <a:cs typeface="+mn-cs"/>
              </a:rPr>
              <a:t>Repik</a:t>
            </a:r>
            <a:r>
              <a:rPr lang="en-US" sz="1200" b="0" i="0" kern="1200" dirty="0">
                <a:solidFill>
                  <a:schemeClr val="tx1"/>
                </a:solidFill>
                <a:effectLst/>
                <a:latin typeface="+mn-lt"/>
                <a:ea typeface="+mn-ea"/>
                <a:cs typeface="+mn-cs"/>
              </a:rPr>
              <a:t> (Cray Inc.); Jeremy </a:t>
            </a:r>
            <a:r>
              <a:rPr lang="en-US" sz="1200" b="0" i="0" kern="1200" dirty="0" err="1">
                <a:solidFill>
                  <a:schemeClr val="tx1"/>
                </a:solidFill>
                <a:effectLst/>
                <a:latin typeface="+mn-lt"/>
                <a:ea typeface="+mn-ea"/>
                <a:cs typeface="+mn-cs"/>
              </a:rPr>
              <a:t>Enos</a:t>
            </a:r>
            <a:r>
              <a:rPr lang="en-US" sz="1200" b="0" i="0" kern="1200" dirty="0">
                <a:solidFill>
                  <a:schemeClr val="tx1"/>
                </a:solidFill>
                <a:effectLst/>
                <a:latin typeface="+mn-lt"/>
                <a:ea typeface="+mn-ea"/>
                <a:cs typeface="+mn-cs"/>
              </a:rPr>
              <a:t> and Michael </a:t>
            </a:r>
            <a:r>
              <a:rPr lang="en-US" sz="1200" b="0" i="0" kern="1200" dirty="0" err="1">
                <a:solidFill>
                  <a:schemeClr val="tx1"/>
                </a:solidFill>
                <a:effectLst/>
                <a:latin typeface="+mn-lt"/>
                <a:ea typeface="+mn-ea"/>
                <a:cs typeface="+mn-cs"/>
              </a:rPr>
              <a:t>Showerman</a:t>
            </a:r>
            <a:r>
              <a:rPr lang="en-US" sz="1200" b="0" i="0" kern="1200" dirty="0">
                <a:solidFill>
                  <a:schemeClr val="tx1"/>
                </a:solidFill>
                <a:effectLst/>
                <a:latin typeface="+mn-lt"/>
                <a:ea typeface="+mn-ea"/>
                <a:cs typeface="+mn-cs"/>
              </a:rPr>
              <a:t> (National Center for Supercomputing Applications/University of Illinois); </a:t>
            </a:r>
            <a:r>
              <a:rPr lang="en-US" sz="1200" b="0" i="0" kern="1200" dirty="0" err="1">
                <a:solidFill>
                  <a:schemeClr val="tx1"/>
                </a:solidFill>
                <a:effectLst/>
                <a:latin typeface="+mn-lt"/>
                <a:ea typeface="+mn-ea"/>
                <a:cs typeface="+mn-cs"/>
              </a:rPr>
              <a:t>Zbigniew</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Kalbarczyk</a:t>
            </a:r>
            <a:r>
              <a:rPr lang="en-US" sz="1200" b="0" i="0" kern="1200" dirty="0">
                <a:solidFill>
                  <a:schemeClr val="tx1"/>
                </a:solidFill>
                <a:effectLst/>
                <a:latin typeface="+mn-lt"/>
                <a:ea typeface="+mn-ea"/>
                <a:cs typeface="+mn-cs"/>
              </a:rPr>
              <a:t> (University of Illinois at Urbana-Champaign); William Kramer (National Center for Supercomputing Applications/University of Illinois); and </a:t>
            </a:r>
            <a:r>
              <a:rPr lang="en-US" sz="1200" b="0" i="0" kern="1200" dirty="0" err="1">
                <a:solidFill>
                  <a:schemeClr val="tx1"/>
                </a:solidFill>
                <a:effectLst/>
                <a:latin typeface="+mn-lt"/>
                <a:ea typeface="+mn-ea"/>
                <a:cs typeface="+mn-cs"/>
              </a:rPr>
              <a:t>Ravishankar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Iyer</a:t>
            </a:r>
            <a:r>
              <a:rPr lang="en-US" sz="1200" b="0" i="0" kern="1200" dirty="0">
                <a:solidFill>
                  <a:schemeClr val="tx1"/>
                </a:solidFill>
                <a:effectLst/>
                <a:latin typeface="+mn-lt"/>
                <a:ea typeface="+mn-ea"/>
                <a:cs typeface="+mn-cs"/>
              </a:rPr>
              <a:t> (University of Illinois at Urbana-Champaign)</a:t>
            </a:r>
          </a:p>
        </p:txBody>
      </p:sp>
      <p:sp>
        <p:nvSpPr>
          <p:cNvPr id="4" name="Slide Number Placeholder 3"/>
          <p:cNvSpPr>
            <a:spLocks noGrp="1"/>
          </p:cNvSpPr>
          <p:nvPr>
            <p:ph type="sldNum" sz="quarter" idx="10"/>
          </p:nvPr>
        </p:nvSpPr>
        <p:spPr/>
        <p:txBody>
          <a:bodyPr/>
          <a:lstStyle/>
          <a:p>
            <a:fld id="{16210A8A-16C0-4562-AD3A-B1BC2569C64A}" type="slidenum">
              <a:rPr lang="en-US" smtClean="0"/>
              <a:pPr/>
              <a:t>1</a:t>
            </a:fld>
            <a:endParaRPr lang="en-US"/>
          </a:p>
        </p:txBody>
      </p:sp>
    </p:spTree>
    <p:extLst>
      <p:ext uri="{BB962C8B-B14F-4D97-AF65-F5344CB8AC3E}">
        <p14:creationId xmlns:p14="http://schemas.microsoft.com/office/powerpoint/2010/main" val="3161535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2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2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dirty="0"/>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pic>
        <p:nvPicPr>
          <p:cNvPr id="7" name="Picture 6"/>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51418" y="6292578"/>
            <a:ext cx="666779" cy="45432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00190" y="6506629"/>
            <a:ext cx="812179" cy="182858"/>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48902" y="6363956"/>
            <a:ext cx="690448" cy="331415"/>
          </a:xfrm>
          <a:prstGeom prst="rect">
            <a:avLst/>
          </a:prstGeom>
        </p:spPr>
      </p:pic>
      <p:pic>
        <p:nvPicPr>
          <p:cNvPr id="10" name="Picture 9"/>
          <p:cNvPicPr>
            <a:picLocks noChangeAspect="1"/>
          </p:cNvPicPr>
          <p:nvPr userDrawn="1"/>
        </p:nvPicPr>
        <p:blipFill>
          <a:blip r:embed="rId5"/>
          <a:stretch>
            <a:fillRect/>
          </a:stretch>
        </p:blipFill>
        <p:spPr>
          <a:xfrm>
            <a:off x="4399109" y="6363956"/>
            <a:ext cx="784155" cy="325531"/>
          </a:xfrm>
          <a:prstGeom prst="rect">
            <a:avLst/>
          </a:prstGeom>
        </p:spPr>
      </p:pic>
      <p:pic>
        <p:nvPicPr>
          <p:cNvPr id="11" name="Picture 10"/>
          <p:cNvPicPr>
            <a:picLocks noChangeAspect="1"/>
          </p:cNvPicPr>
          <p:nvPr userDrawn="1"/>
        </p:nvPicPr>
        <p:blipFill>
          <a:blip r:embed="rId6"/>
          <a:stretch>
            <a:fillRect/>
          </a:stretch>
        </p:blipFill>
        <p:spPr>
          <a:xfrm>
            <a:off x="5292780" y="6282832"/>
            <a:ext cx="731754" cy="524988"/>
          </a:xfrm>
          <a:prstGeom prst="rect">
            <a:avLst/>
          </a:prstGeom>
        </p:spPr>
      </p:pic>
      <p:pic>
        <p:nvPicPr>
          <p:cNvPr id="12" name="Picture 1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187578" y="6363956"/>
            <a:ext cx="299180" cy="38295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smtClean="0"/>
              <a:pPr/>
              <a:t>‹#›</a:t>
            </a:fld>
            <a:endParaRPr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5/4/18</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5/4/18</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a:t>Click to edit Master title style</a:t>
            </a:r>
            <a:endParaRPr lang="en-US" dirty="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a:defRPr/>
            </a:pPr>
            <a:endParaRPr lang="en-US" dirty="0">
              <a:solidFill>
                <a:prstClr val="white"/>
              </a:solidFill>
            </a:endParaRPr>
          </a:p>
        </p:txBody>
      </p:sp>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hasCustomPrompt="1"/>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a:t>NERSC Science Highlights</a:t>
            </a:r>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pic>
        <p:nvPicPr>
          <p:cNvPr id="2" name="Picture 1" descr="bignersclogo-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62200" y="0"/>
            <a:ext cx="4191000" cy="1444749"/>
          </a:xfrm>
          <a:prstGeom prst="rect">
            <a:avLst/>
          </a:prstGeom>
        </p:spPr>
      </p:pic>
    </p:spTree>
    <p:extLst>
      <p:ext uri="{BB962C8B-B14F-4D97-AF65-F5344CB8AC3E}">
        <p14:creationId xmlns:p14="http://schemas.microsoft.com/office/powerpoint/2010/main" val="3280766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extLst>
      <p:ext uri="{BB962C8B-B14F-4D97-AF65-F5344CB8AC3E}">
        <p14:creationId xmlns:p14="http://schemas.microsoft.com/office/powerpoint/2010/main" val="1820359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381000" y="-228600"/>
            <a:ext cx="7162800" cy="1143000"/>
          </a:xfrm>
          <a:prstGeom prst="rect">
            <a:avLst/>
          </a:prstGeom>
          <a:noFill/>
          <a:ln w="9525">
            <a:noFill/>
            <a:miter lim="800000"/>
            <a:headEnd/>
            <a:tailEnd/>
          </a:ln>
        </p:spPr>
        <p:txBody>
          <a:bodyPr/>
          <a:lstStyle/>
          <a:p>
            <a:pPr lvl="0"/>
            <a:r>
              <a:rPr lang="en-US" dirty="0"/>
              <a:t>Click to edit Master title style</a:t>
            </a:r>
          </a:p>
        </p:txBody>
      </p:sp>
      <p:sp>
        <p:nvSpPr>
          <p:cNvPr id="4" name="Footer Placeholder 10"/>
          <p:cNvSpPr>
            <a:spLocks noGrp="1"/>
          </p:cNvSpPr>
          <p:nvPr>
            <p:ph type="ftr" sz="quarter" idx="10"/>
          </p:nvPr>
        </p:nvSpPr>
        <p:spPr>
          <a:xfrm>
            <a:off x="3200400" y="6356351"/>
            <a:ext cx="2971800" cy="349250"/>
          </a:xfrm>
          <a:prstGeom prst="rect">
            <a:avLst/>
          </a:prstGeom>
        </p:spPr>
        <p:txBody>
          <a:bodyPr lIns="91365" tIns="45683" rIns="91365" bIns="45683"/>
          <a:lstStyle>
            <a:lvl1pPr algn="r">
              <a:defRPr b="0">
                <a:solidFill>
                  <a:srgbClr val="146737"/>
                </a:solidFill>
              </a:defRPr>
            </a:lvl1pPr>
          </a:lstStyle>
          <a:p>
            <a:pPr>
              <a:defRPr/>
            </a:pPr>
            <a:endParaRPr lang="en-US" dirty="0"/>
          </a:p>
        </p:txBody>
      </p:sp>
      <p:pic>
        <p:nvPicPr>
          <p:cNvPr id="7" name="Picture 6"/>
          <p:cNvPicPr>
            <a:picLocks noChangeAspect="1"/>
          </p:cNvPicPr>
          <p:nvPr userDrawn="1"/>
        </p:nvPicPr>
        <p:blipFill>
          <a:blip r:embed="rId2"/>
          <a:stretch>
            <a:fillRect/>
          </a:stretch>
        </p:blipFill>
        <p:spPr>
          <a:xfrm>
            <a:off x="7543800" y="152400"/>
            <a:ext cx="1362301" cy="475631"/>
          </a:xfrm>
          <a:prstGeom prst="rect">
            <a:avLst/>
          </a:prstGeom>
        </p:spPr>
      </p:pic>
    </p:spTree>
    <p:extLst>
      <p:ext uri="{BB962C8B-B14F-4D97-AF65-F5344CB8AC3E}">
        <p14:creationId xmlns:p14="http://schemas.microsoft.com/office/powerpoint/2010/main" val="132168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5/4/18</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extLst>
      <p:ext uri="{BB962C8B-B14F-4D97-AF65-F5344CB8AC3E}">
        <p14:creationId xmlns:p14="http://schemas.microsoft.com/office/powerpoint/2010/main" val="633517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1" name="Rectangle 30"/>
          <p:cNvSpPr/>
          <p:nvPr userDrawn="1"/>
        </p:nvSpPr>
        <p:spPr>
          <a:xfrm>
            <a:off x="282575" y="228600"/>
            <a:ext cx="4235450" cy="4187952"/>
          </a:xfrm>
          <a:prstGeom prst="rect">
            <a:avLst/>
          </a:prstGeom>
          <a:solidFill>
            <a:srgbClr val="194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0" name="Title 1"/>
          <p:cNvSpPr>
            <a:spLocks noGrp="1"/>
          </p:cNvSpPr>
          <p:nvPr>
            <p:ph type="ctrTitle" hasCustomPrompt="1"/>
          </p:nvPr>
        </p:nvSpPr>
        <p:spPr>
          <a:xfrm>
            <a:off x="4624388" y="4764682"/>
            <a:ext cx="4214812" cy="933450"/>
          </a:xfrm>
        </p:spPr>
        <p:txBody>
          <a:bodyPr anchor="ctr" anchorCtr="0">
            <a:normAutofit/>
          </a:bodyPr>
          <a:lstStyle>
            <a:lvl1pPr marL="0" indent="0">
              <a:defRPr sz="2800">
                <a:solidFill>
                  <a:srgbClr val="194963"/>
                </a:solidFill>
              </a:defRPr>
            </a:lvl1pPr>
          </a:lstStyle>
          <a:p>
            <a:r>
              <a:rPr lang="en-US" dirty="0"/>
              <a:t>Click to edit Master subtitle style</a:t>
            </a:r>
            <a:endParaRPr dirty="0"/>
          </a:p>
        </p:txBody>
      </p:sp>
      <p:sp>
        <p:nvSpPr>
          <p:cNvPr id="25" name="Text Placeholder 3"/>
          <p:cNvSpPr>
            <a:spLocks noGrp="1"/>
          </p:cNvSpPr>
          <p:nvPr>
            <p:ph type="body" sz="half" idx="2" hasCustomPrompt="1"/>
          </p:nvPr>
        </p:nvSpPr>
        <p:spPr>
          <a:xfrm>
            <a:off x="674786" y="595580"/>
            <a:ext cx="3470021" cy="3468418"/>
          </a:xfrm>
        </p:spPr>
        <p:txBody>
          <a:bodyPr lIns="45720" tIns="45720" rIns="45720" anchor="ctr" anchorCtr="0">
            <a:normAutofit/>
          </a:bodyPr>
          <a:lstStyle>
            <a:lvl1pPr marL="0" indent="0" algn="l">
              <a:buNone/>
              <a:defRPr sz="3600" b="0" i="0">
                <a:solidFill>
                  <a:schemeClr val="bg1"/>
                </a:solidFill>
                <a:latin typeface="Helvetica Neue Bold Condensed"/>
                <a:cs typeface="Helvetica Neue Bold Condensed"/>
              </a:defRPr>
            </a:lvl1pPr>
            <a:lvl2pPr>
              <a:defRPr sz="1200"/>
            </a:lvl2pPr>
            <a:lvl3pPr>
              <a:defRPr sz="1000"/>
            </a:lvl3pPr>
            <a:lvl4pPr>
              <a:defRPr sz="900"/>
            </a:lvl4pPr>
            <a:lvl5pPr>
              <a:defRPr sz="900"/>
            </a:lvl5pPr>
          </a:lstStyle>
          <a:p>
            <a:pPr lvl="0" eaLnBrk="1" latinLnBrk="0" hangingPunct="1"/>
            <a:r>
              <a:rPr kumimoji="0" lang="en-US" dirty="0"/>
              <a:t>Click to edit Master title styles</a:t>
            </a:r>
          </a:p>
        </p:txBody>
      </p:sp>
      <p:sp>
        <p:nvSpPr>
          <p:cNvPr id="11" name="Footer Placeholder 2"/>
          <p:cNvSpPr>
            <a:spLocks noGrp="1"/>
          </p:cNvSpPr>
          <p:nvPr>
            <p:ph type="ftr" sz="quarter" idx="10"/>
          </p:nvPr>
        </p:nvSpPr>
        <p:spPr>
          <a:xfrm>
            <a:off x="5239927" y="6368805"/>
            <a:ext cx="2864157" cy="365125"/>
          </a:xfrm>
          <a:prstGeom prst="rect">
            <a:avLst/>
          </a:prstGeom>
        </p:spPr>
        <p:txBody>
          <a:bodyPr/>
          <a:lstStyle/>
          <a:p>
            <a:r>
              <a:rPr lang="en-US">
                <a:solidFill>
                  <a:prstClr val="black"/>
                </a:solidFill>
              </a:rPr>
              <a:t>Footer Information</a:t>
            </a:r>
            <a:endParaRPr lang="en-US" dirty="0">
              <a:solidFill>
                <a:prstClr val="black"/>
              </a:solidFill>
            </a:endParaRPr>
          </a:p>
        </p:txBody>
      </p:sp>
      <p:sp>
        <p:nvSpPr>
          <p:cNvPr id="12" name="Slide Number Placeholder 3"/>
          <p:cNvSpPr>
            <a:spLocks noGrp="1"/>
          </p:cNvSpPr>
          <p:nvPr>
            <p:ph type="sldNum" sz="quarter" idx="11"/>
          </p:nvPr>
        </p:nvSpPr>
        <p:spPr>
          <a:xfrm>
            <a:off x="4116656" y="6368805"/>
            <a:ext cx="925708" cy="365125"/>
          </a:xfrm>
        </p:spPr>
        <p:txBody>
          <a:bodyPr/>
          <a:lstStyle/>
          <a:p>
            <a:r>
              <a:rPr lang="en-US"/>
              <a:t>- </a:t>
            </a:r>
            <a:fld id="{D174BAF6-F8F2-EF4F-936C-8DF63288C82F}" type="slidenum">
              <a:rPr lang="en-US" smtClean="0"/>
              <a:pPr/>
              <a:t>‹#›</a:t>
            </a:fld>
            <a:r>
              <a:rPr lang="en-US"/>
              <a:t> -</a:t>
            </a:r>
            <a:endParaRPr lang="en-US" dirty="0"/>
          </a:p>
        </p:txBody>
      </p:sp>
      <p:sp>
        <p:nvSpPr>
          <p:cNvPr id="13" name="Date Placeholder 3"/>
          <p:cNvSpPr>
            <a:spLocks noGrp="1"/>
          </p:cNvSpPr>
          <p:nvPr>
            <p:ph type="dt" sz="half" idx="16"/>
          </p:nvPr>
        </p:nvSpPr>
        <p:spPr>
          <a:xfrm>
            <a:off x="4624388" y="5781988"/>
            <a:ext cx="2133600" cy="365125"/>
          </a:xfrm>
          <a:prstGeom prst="rect">
            <a:avLst/>
          </a:prstGeom>
        </p:spPr>
        <p:txBody>
          <a:bodyPr vert="horz" lIns="91440" tIns="45720" rIns="91440" bIns="45720" rtlCol="0" anchor="ctr" anchorCtr="0"/>
          <a:lstStyle>
            <a:lvl1pPr algn="l">
              <a:defRPr sz="1400" b="1" i="0">
                <a:solidFill>
                  <a:srgbClr val="194963"/>
                </a:solidFill>
              </a:defRPr>
            </a:lvl1pPr>
          </a:lstStyle>
          <a:p>
            <a:fld id="{D897A66F-DFB6-CB44-8B31-7FAB7C20B0C7}" type="datetime4">
              <a:rPr lang="en-US" smtClean="0"/>
              <a:pPr/>
              <a:t>May 4, 2018</a:t>
            </a:fld>
            <a:endParaRPr lang="en-US" dirty="0"/>
          </a:p>
        </p:txBody>
      </p:sp>
      <p:pic>
        <p:nvPicPr>
          <p:cNvPr id="22" name="Picture 21"/>
          <p:cNvPicPr>
            <a:picLocks noChangeAspect="1"/>
          </p:cNvPicPr>
          <p:nvPr userDrawn="1"/>
        </p:nvPicPr>
        <p:blipFill>
          <a:blip r:embed="rId2"/>
          <a:stretch>
            <a:fillRect/>
          </a:stretch>
        </p:blipFill>
        <p:spPr>
          <a:xfrm>
            <a:off x="6794500" y="2379133"/>
            <a:ext cx="2070100" cy="2070100"/>
          </a:xfrm>
          <a:prstGeom prst="rect">
            <a:avLst/>
          </a:prstGeom>
        </p:spPr>
      </p:pic>
      <p:pic>
        <p:nvPicPr>
          <p:cNvPr id="37" name="Picture 36"/>
          <p:cNvPicPr>
            <a:picLocks noChangeAspect="1"/>
          </p:cNvPicPr>
          <p:nvPr userDrawn="1"/>
        </p:nvPicPr>
        <p:blipFill>
          <a:blip r:embed="rId3"/>
          <a:stretch>
            <a:fillRect/>
          </a:stretch>
        </p:blipFill>
        <p:spPr>
          <a:xfrm>
            <a:off x="6794500" y="241300"/>
            <a:ext cx="2070100" cy="2070100"/>
          </a:xfrm>
          <a:prstGeom prst="rect">
            <a:avLst/>
          </a:prstGeom>
        </p:spPr>
      </p:pic>
      <p:pic>
        <p:nvPicPr>
          <p:cNvPr id="39" name="Picture 38"/>
          <p:cNvPicPr>
            <a:picLocks noChangeAspect="1"/>
          </p:cNvPicPr>
          <p:nvPr userDrawn="1"/>
        </p:nvPicPr>
        <p:blipFill>
          <a:blip r:embed="rId4"/>
          <a:stretch>
            <a:fillRect/>
          </a:stretch>
        </p:blipFill>
        <p:spPr>
          <a:xfrm>
            <a:off x="4627034" y="241300"/>
            <a:ext cx="2075688" cy="2075688"/>
          </a:xfrm>
          <a:prstGeom prst="rect">
            <a:avLst/>
          </a:prstGeom>
        </p:spPr>
      </p:pic>
      <p:pic>
        <p:nvPicPr>
          <p:cNvPr id="40" name="Picture 39"/>
          <p:cNvPicPr>
            <a:picLocks noChangeAspect="1"/>
          </p:cNvPicPr>
          <p:nvPr userDrawn="1"/>
        </p:nvPicPr>
        <p:blipFill rotWithShape="1">
          <a:blip r:embed="rId5" cstate="print">
            <a:extLst>
              <a:ext uri="{28A0092B-C50C-407E-A947-70E740481C1C}">
                <a14:useLocalDpi xmlns:a14="http://schemas.microsoft.com/office/drawing/2010/main"/>
              </a:ext>
            </a:extLst>
          </a:blip>
          <a:srcRect b="51868"/>
          <a:stretch/>
        </p:blipFill>
        <p:spPr>
          <a:xfrm>
            <a:off x="4631266" y="2379133"/>
            <a:ext cx="2075688" cy="999067"/>
          </a:xfrm>
          <a:prstGeom prst="rect">
            <a:avLst/>
          </a:prstGeom>
        </p:spPr>
      </p:pic>
      <p:pic>
        <p:nvPicPr>
          <p:cNvPr id="41" name="Picture 4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710762" y="3475566"/>
            <a:ext cx="973851" cy="971803"/>
          </a:xfrm>
          <a:prstGeom prst="rect">
            <a:avLst/>
          </a:prstGeom>
        </p:spPr>
      </p:pic>
      <p:pic>
        <p:nvPicPr>
          <p:cNvPr id="42" name="Picture 41"/>
          <p:cNvPicPr>
            <a:picLocks noChangeAspect="1"/>
          </p:cNvPicPr>
          <p:nvPr userDrawn="1"/>
        </p:nvPicPr>
        <p:blipFill>
          <a:blip r:embed="rId7"/>
          <a:stretch>
            <a:fillRect/>
          </a:stretch>
        </p:blipFill>
        <p:spPr>
          <a:xfrm>
            <a:off x="4656227" y="3467099"/>
            <a:ext cx="965200" cy="977900"/>
          </a:xfrm>
          <a:prstGeom prst="rect">
            <a:avLst/>
          </a:prstGeom>
        </p:spPr>
      </p:pic>
      <p:sp>
        <p:nvSpPr>
          <p:cNvPr id="43" name="Rectangle 42"/>
          <p:cNvSpPr/>
          <p:nvPr userDrawn="1"/>
        </p:nvSpPr>
        <p:spPr>
          <a:xfrm>
            <a:off x="4639293" y="4065601"/>
            <a:ext cx="564290" cy="369332"/>
          </a:xfrm>
          <a:prstGeom prst="rect">
            <a:avLst/>
          </a:prstGeom>
        </p:spPr>
        <p:txBody>
          <a:bodyPr wrap="none">
            <a:spAutoFit/>
          </a:bodyPr>
          <a:lstStyle/>
          <a:p>
            <a:r>
              <a:rPr lang="en-US" b="1" i="1" dirty="0">
                <a:solidFill>
                  <a:srgbClr val="FFFF00"/>
                </a:solidFill>
              </a:rPr>
              <a:t>FES</a:t>
            </a:r>
          </a:p>
        </p:txBody>
      </p:sp>
      <p:sp>
        <p:nvSpPr>
          <p:cNvPr id="44" name="Rectangle 43"/>
          <p:cNvSpPr/>
          <p:nvPr userDrawn="1"/>
        </p:nvSpPr>
        <p:spPr>
          <a:xfrm>
            <a:off x="5917768" y="4065601"/>
            <a:ext cx="613094" cy="369332"/>
          </a:xfrm>
          <a:prstGeom prst="rect">
            <a:avLst/>
          </a:prstGeom>
        </p:spPr>
        <p:txBody>
          <a:bodyPr wrap="none">
            <a:spAutoFit/>
          </a:bodyPr>
          <a:lstStyle/>
          <a:p>
            <a:r>
              <a:rPr lang="en-US" b="1" i="1" dirty="0">
                <a:solidFill>
                  <a:srgbClr val="FFFF00"/>
                </a:solidFill>
              </a:rPr>
              <a:t>BER</a:t>
            </a:r>
          </a:p>
        </p:txBody>
      </p:sp>
      <p:sp>
        <p:nvSpPr>
          <p:cNvPr id="45" name="Rectangle 44"/>
          <p:cNvSpPr/>
          <p:nvPr userDrawn="1"/>
        </p:nvSpPr>
        <p:spPr>
          <a:xfrm>
            <a:off x="6798293" y="4065601"/>
            <a:ext cx="622223" cy="369332"/>
          </a:xfrm>
          <a:prstGeom prst="rect">
            <a:avLst/>
          </a:prstGeom>
        </p:spPr>
        <p:txBody>
          <a:bodyPr wrap="none">
            <a:spAutoFit/>
          </a:bodyPr>
          <a:lstStyle/>
          <a:p>
            <a:r>
              <a:rPr lang="en-US" b="1" i="1" dirty="0">
                <a:solidFill>
                  <a:srgbClr val="FFFF00"/>
                </a:solidFill>
              </a:rPr>
              <a:t>HEP</a:t>
            </a:r>
          </a:p>
        </p:txBody>
      </p:sp>
      <p:sp>
        <p:nvSpPr>
          <p:cNvPr id="46" name="Rectangle 45"/>
          <p:cNvSpPr/>
          <p:nvPr userDrawn="1"/>
        </p:nvSpPr>
        <p:spPr>
          <a:xfrm>
            <a:off x="6798295" y="1940466"/>
            <a:ext cx="515486" cy="369332"/>
          </a:xfrm>
          <a:prstGeom prst="rect">
            <a:avLst/>
          </a:prstGeom>
        </p:spPr>
        <p:txBody>
          <a:bodyPr wrap="none">
            <a:spAutoFit/>
          </a:bodyPr>
          <a:lstStyle/>
          <a:p>
            <a:r>
              <a:rPr lang="en-US" b="1" i="1" dirty="0">
                <a:solidFill>
                  <a:srgbClr val="FFFF00"/>
                </a:solidFill>
              </a:rPr>
              <a:t>NP</a:t>
            </a:r>
          </a:p>
        </p:txBody>
      </p:sp>
      <p:sp>
        <p:nvSpPr>
          <p:cNvPr id="47" name="Rectangle 46"/>
          <p:cNvSpPr/>
          <p:nvPr userDrawn="1"/>
        </p:nvSpPr>
        <p:spPr>
          <a:xfrm>
            <a:off x="4639295" y="1948933"/>
            <a:ext cx="590551" cy="369332"/>
          </a:xfrm>
          <a:prstGeom prst="rect">
            <a:avLst/>
          </a:prstGeom>
        </p:spPr>
        <p:txBody>
          <a:bodyPr wrap="none">
            <a:spAutoFit/>
          </a:bodyPr>
          <a:lstStyle/>
          <a:p>
            <a:r>
              <a:rPr lang="en-US" b="1" i="1" dirty="0">
                <a:solidFill>
                  <a:srgbClr val="FFFF00"/>
                </a:solidFill>
              </a:rPr>
              <a:t>BES</a:t>
            </a:r>
          </a:p>
        </p:txBody>
      </p:sp>
      <p:sp>
        <p:nvSpPr>
          <p:cNvPr id="48" name="Rectangle 47"/>
          <p:cNvSpPr/>
          <p:nvPr userDrawn="1"/>
        </p:nvSpPr>
        <p:spPr>
          <a:xfrm>
            <a:off x="4639295" y="3015732"/>
            <a:ext cx="738090" cy="369332"/>
          </a:xfrm>
          <a:prstGeom prst="rect">
            <a:avLst/>
          </a:prstGeom>
        </p:spPr>
        <p:txBody>
          <a:bodyPr wrap="none">
            <a:spAutoFit/>
          </a:bodyPr>
          <a:lstStyle/>
          <a:p>
            <a:r>
              <a:rPr lang="en-US" b="1" i="1" dirty="0">
                <a:solidFill>
                  <a:srgbClr val="FFFF00"/>
                </a:solidFill>
              </a:rPr>
              <a:t>ASCR</a:t>
            </a:r>
          </a:p>
        </p:txBody>
      </p:sp>
      <p:pic>
        <p:nvPicPr>
          <p:cNvPr id="23" name="Picture 1" descr="NERSC-logo-color-transparent-edges.gif"/>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1295400" y="4953000"/>
            <a:ext cx="1960122" cy="744089"/>
          </a:xfrm>
          <a:prstGeom prst="rect">
            <a:avLst/>
          </a:prstGeom>
          <a:noFill/>
          <a:ln w="9525">
            <a:noFill/>
            <a:miter lim="800000"/>
            <a:headEnd/>
            <a:tailEnd/>
          </a:ln>
        </p:spPr>
      </p:pic>
    </p:spTree>
    <p:extLst>
      <p:ext uri="{BB962C8B-B14F-4D97-AF65-F5344CB8AC3E}">
        <p14:creationId xmlns:p14="http://schemas.microsoft.com/office/powerpoint/2010/main" val="2352340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Logo Slide">
    <p:spTree>
      <p:nvGrpSpPr>
        <p:cNvPr id="1" name=""/>
        <p:cNvGrpSpPr/>
        <p:nvPr/>
      </p:nvGrpSpPr>
      <p:grpSpPr>
        <a:xfrm>
          <a:off x="0" y="0"/>
          <a:ext cx="0" cy="0"/>
          <a:chOff x="0" y="0"/>
          <a:chExt cx="0" cy="0"/>
        </a:xfrm>
      </p:grpSpPr>
      <p:sp>
        <p:nvSpPr>
          <p:cNvPr id="2" name="Title 1"/>
          <p:cNvSpPr>
            <a:spLocks noGrp="1"/>
          </p:cNvSpPr>
          <p:nvPr>
            <p:ph type="title"/>
          </p:nvPr>
        </p:nvSpPr>
        <p:spPr>
          <a:xfrm>
            <a:off x="360342" y="4450221"/>
            <a:ext cx="8499496" cy="769479"/>
          </a:xfrm>
        </p:spPr>
        <p:txBody>
          <a:bodyPr anchor="ctr" anchorCtr="0">
            <a:normAutofit/>
          </a:bodyPr>
          <a:lstStyle>
            <a:lvl1pPr algn="ctr">
              <a:defRPr sz="2800"/>
            </a:lvl1pPr>
          </a:lstStyle>
          <a:p>
            <a:r>
              <a:rPr lang="en-US" dirty="0"/>
              <a:t>Click to edit Master title style</a:t>
            </a:r>
          </a:p>
        </p:txBody>
      </p:sp>
      <p:sp>
        <p:nvSpPr>
          <p:cNvPr id="3" name="Footer Placeholder 2"/>
          <p:cNvSpPr>
            <a:spLocks noGrp="1"/>
          </p:cNvSpPr>
          <p:nvPr>
            <p:ph type="ftr" sz="quarter" idx="10"/>
          </p:nvPr>
        </p:nvSpPr>
        <p:spPr>
          <a:xfrm>
            <a:off x="5239927" y="6368805"/>
            <a:ext cx="2864157" cy="365125"/>
          </a:xfrm>
          <a:prstGeom prst="rect">
            <a:avLst/>
          </a:prstGeom>
        </p:spPr>
        <p:txBody>
          <a:bodyPr/>
          <a:lstStyle/>
          <a:p>
            <a:r>
              <a:rPr lang="en-US">
                <a:solidFill>
                  <a:prstClr val="black"/>
                </a:solidFill>
              </a:rPr>
              <a:t>Footer Information</a:t>
            </a:r>
            <a:endParaRPr lang="en-US" dirty="0">
              <a:solidFill>
                <a:prstClr val="black"/>
              </a:solidFill>
            </a:endParaRPr>
          </a:p>
        </p:txBody>
      </p:sp>
      <p:sp>
        <p:nvSpPr>
          <p:cNvPr id="4" name="Slide Number Placeholder 3"/>
          <p:cNvSpPr>
            <a:spLocks noGrp="1"/>
          </p:cNvSpPr>
          <p:nvPr>
            <p:ph type="sldNum" sz="quarter" idx="11"/>
          </p:nvPr>
        </p:nvSpPr>
        <p:spPr/>
        <p:txBody>
          <a:bodyPr/>
          <a:lstStyle/>
          <a:p>
            <a:r>
              <a:rPr lang="en-US"/>
              <a:t>- </a:t>
            </a:r>
            <a:fld id="{D174BAF6-F8F2-EF4F-936C-8DF63288C82F}" type="slidenum">
              <a:rPr lang="en-US" smtClean="0"/>
              <a:pPr/>
              <a:t>‹#›</a:t>
            </a:fld>
            <a:r>
              <a:rPr lang="en-US"/>
              <a:t> -</a:t>
            </a:r>
            <a:endParaRPr lang="en-US" dirty="0"/>
          </a:p>
        </p:txBody>
      </p:sp>
      <p:pic>
        <p:nvPicPr>
          <p:cNvPr id="6" name="Picture 8" descr="NERSCvertLOCKUP.ai"/>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19358" y="1462527"/>
            <a:ext cx="8305800" cy="2957073"/>
          </a:xfrm>
          <a:prstGeom prst="rect">
            <a:avLst/>
          </a:prstGeom>
          <a:noFill/>
          <a:ln w="9525">
            <a:noFill/>
            <a:miter lim="800000"/>
            <a:headEnd/>
            <a:tailEnd/>
          </a:ln>
        </p:spPr>
      </p:pic>
    </p:spTree>
    <p:extLst>
      <p:ext uri="{BB962C8B-B14F-4D97-AF65-F5344CB8AC3E}">
        <p14:creationId xmlns:p14="http://schemas.microsoft.com/office/powerpoint/2010/main" val="5741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5/4/18</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jpeg"/><Relationship Id="rId5" Type="http://schemas.openxmlformats.org/officeDocument/2006/relationships/slideLayout" Target="../slideLayouts/slideLayout28.xml"/><Relationship Id="rId10" Type="http://schemas.openxmlformats.org/officeDocument/2006/relationships/image" Target="../media/image2.jpeg"/><Relationship Id="rId4" Type="http://schemas.openxmlformats.org/officeDocument/2006/relationships/slideLayout" Target="../slideLayouts/slideLayout27.xml"/><Relationship Id="rId9"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jpeg"/><Relationship Id="rId5" Type="http://schemas.openxmlformats.org/officeDocument/2006/relationships/theme" Target="../theme/theme11.xml"/><Relationship Id="rId4" Type="http://schemas.openxmlformats.org/officeDocument/2006/relationships/slideLayout" Target="../slideLayouts/slideLayout3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35.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38.xml"/><Relationship Id="rId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39.xml"/><Relationship Id="rId4"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jpeg"/><Relationship Id="rId5" Type="http://schemas.openxmlformats.org/officeDocument/2006/relationships/theme" Target="../theme/theme16.xml"/><Relationship Id="rId4" Type="http://schemas.openxmlformats.org/officeDocument/2006/relationships/slideLayout" Target="../slideLayouts/slideLayout43.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46.xml"/><Relationship Id="rId4" Type="http://schemas.openxmlformats.org/officeDocument/2006/relationships/image" Target="../media/image2.jpe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theme" Target="../theme/theme21.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charset="0"/>
              </a:rPr>
              <a:t>an Office of Basic Energy Sciences</a:t>
            </a:r>
            <a:r>
              <a:rPr lang="en-US" b="1" i="1" dirty="0">
                <a:solidFill>
                  <a:srgbClr val="808080"/>
                </a:solidFill>
                <a:latin typeface="Arial" charset="0"/>
              </a:rPr>
              <a:t> </a:t>
            </a:r>
            <a:r>
              <a:rPr lang="en-US" b="1" i="1" dirty="0">
                <a:solidFill>
                  <a:srgbClr val="146636"/>
                </a:solidFill>
                <a:latin typeface="Arial" charset="0"/>
              </a:rPr>
              <a:t>Energy Frontier Research Center</a:t>
            </a: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1"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smtClean="0"/>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charset="0"/>
              </a:rPr>
              <a:t>an Office of Basic Energy Sciences</a:t>
            </a:r>
            <a:r>
              <a:rPr lang="en-US" b="1" i="1" dirty="0">
                <a:solidFill>
                  <a:srgbClr val="808080"/>
                </a:solidFill>
                <a:latin typeface="Arial" charset="0"/>
              </a:rPr>
              <a:t> </a:t>
            </a:r>
            <a:r>
              <a:rPr lang="en-US" b="1" i="1" dirty="0">
                <a:solidFill>
                  <a:srgbClr val="146636"/>
                </a:solidFill>
                <a:latin typeface="Arial" charset="0"/>
              </a:rPr>
              <a:t>Energy Frontier Research Center</a:t>
            </a: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1"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hdr="0" ft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13"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9"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197948966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763000" cy="1143000"/>
          </a:xfrm>
        </p:spPr>
        <p:txBody>
          <a:bodyPr/>
          <a:lstStyle/>
          <a:p>
            <a:r>
              <a:rPr lang="en-US" b="1" dirty="0"/>
              <a:t>Understanding Fault Scenarios and Impacts through Fault Injection Experiments in Cielo, Cray User Group, 2017</a:t>
            </a:r>
          </a:p>
        </p:txBody>
      </p:sp>
      <p:sp>
        <p:nvSpPr>
          <p:cNvPr id="5" name="Slide Number Placeholder 4"/>
          <p:cNvSpPr>
            <a:spLocks noGrp="1"/>
          </p:cNvSpPr>
          <p:nvPr>
            <p:ph type="sldNum" sz="quarter" idx="11"/>
          </p:nvPr>
        </p:nvSpPr>
        <p:spPr/>
        <p:txBody>
          <a:bodyPr/>
          <a:lstStyle/>
          <a:p>
            <a:pPr>
              <a:defRPr/>
            </a:pPr>
            <a:fld id="{371BFFFE-0D05-4D66-940B-5D906D67495C}" type="slidenum">
              <a:rPr lang="en-US" smtClean="0"/>
              <a:pPr>
                <a:defRPr/>
              </a:pPr>
              <a:t>1</a:t>
            </a:fld>
            <a:endParaRPr lang="en-US" dirty="0"/>
          </a:p>
        </p:txBody>
      </p:sp>
      <p:sp>
        <p:nvSpPr>
          <p:cNvPr id="6" name="Content Placeholder 1"/>
          <p:cNvSpPr>
            <a:spLocks noGrp="1"/>
          </p:cNvSpPr>
          <p:nvPr>
            <p:ph idx="1"/>
          </p:nvPr>
        </p:nvSpPr>
        <p:spPr>
          <a:xfrm>
            <a:off x="-921" y="762000"/>
            <a:ext cx="3429921" cy="1849245"/>
          </a:xfrm>
        </p:spPr>
        <p:txBody>
          <a:bodyPr/>
          <a:lstStyle/>
          <a:p>
            <a:pPr marL="0" indent="0">
              <a:buNone/>
            </a:pPr>
            <a:r>
              <a:rPr lang="en-US" sz="1800" dirty="0">
                <a:solidFill>
                  <a:srgbClr val="106636"/>
                </a:solidFill>
                <a:latin typeface="+mn-lt"/>
                <a:ea typeface="+mj-ea"/>
              </a:rPr>
              <a:t>Scientific Achievement</a:t>
            </a:r>
          </a:p>
          <a:p>
            <a:pPr marL="339725" lvl="1" indent="-222250">
              <a:spcBef>
                <a:spcPts val="0"/>
              </a:spcBef>
            </a:pPr>
            <a:r>
              <a:rPr lang="en-US" sz="1400" b="1" dirty="0">
                <a:solidFill>
                  <a:schemeClr val="tx1"/>
                </a:solidFill>
                <a:latin typeface="+mn-lt"/>
              </a:rPr>
              <a:t>Developed </a:t>
            </a:r>
            <a:r>
              <a:rPr lang="en-US" sz="1400" b="1" dirty="0" err="1">
                <a:solidFill>
                  <a:schemeClr val="tx1"/>
                </a:solidFill>
                <a:latin typeface="+mn-lt"/>
              </a:rPr>
              <a:t>HPCArrow</a:t>
            </a:r>
            <a:r>
              <a:rPr lang="en-US" sz="1400" b="1" dirty="0">
                <a:solidFill>
                  <a:schemeClr val="tx1"/>
                </a:solidFill>
                <a:latin typeface="+mn-lt"/>
              </a:rPr>
              <a:t>: A software tool for injecting faults into HPC systems</a:t>
            </a:r>
          </a:p>
          <a:p>
            <a:pPr marL="339725" lvl="1" indent="-222250">
              <a:spcBef>
                <a:spcPts val="0"/>
              </a:spcBef>
            </a:pPr>
            <a:r>
              <a:rPr lang="en-US" sz="1400" b="1" dirty="0">
                <a:solidFill>
                  <a:schemeClr val="tx1"/>
                </a:solidFill>
                <a:latin typeface="+mn-lt"/>
              </a:rPr>
              <a:t>Identified critical errors associated with network deadlock and application hangs</a:t>
            </a:r>
          </a:p>
          <a:p>
            <a:pPr marL="339725" lvl="1" indent="-222250">
              <a:spcBef>
                <a:spcPts val="0"/>
              </a:spcBef>
            </a:pPr>
            <a:r>
              <a:rPr lang="en-US" sz="1400" b="1" dirty="0">
                <a:solidFill>
                  <a:schemeClr val="tx1"/>
                </a:solidFill>
                <a:latin typeface="+mn-lt"/>
              </a:rPr>
              <a:t>Discovered actionable fault indicators for early notification to applications and system</a:t>
            </a:r>
          </a:p>
        </p:txBody>
      </p:sp>
      <p:sp>
        <p:nvSpPr>
          <p:cNvPr id="8" name="Rectangle 7"/>
          <p:cNvSpPr/>
          <p:nvPr/>
        </p:nvSpPr>
        <p:spPr>
          <a:xfrm>
            <a:off x="3481382" y="4559287"/>
            <a:ext cx="5638800" cy="307777"/>
          </a:xfrm>
          <a:prstGeom prst="rect">
            <a:avLst/>
          </a:prstGeom>
        </p:spPr>
        <p:txBody>
          <a:bodyPr wrap="square">
            <a:spAutoFit/>
          </a:bodyPr>
          <a:lstStyle/>
          <a:p>
            <a:r>
              <a:rPr lang="en-US" sz="1400" b="1" dirty="0"/>
              <a:t>Fig.</a:t>
            </a:r>
            <a:r>
              <a:rPr lang="en-US" sz="1400" dirty="0"/>
              <a:t> 1 - </a:t>
            </a:r>
            <a:r>
              <a:rPr lang="en-US" sz="1400" dirty="0" err="1"/>
              <a:t>HPCArrow</a:t>
            </a:r>
            <a:r>
              <a:rPr lang="en-US" sz="1400" dirty="0"/>
              <a:t>:  A fault injector for HPC Supercomputers</a:t>
            </a:r>
          </a:p>
        </p:txBody>
      </p:sp>
      <p:sp>
        <p:nvSpPr>
          <p:cNvPr id="10" name="TextBox 9"/>
          <p:cNvSpPr txBox="1"/>
          <p:nvPr/>
        </p:nvSpPr>
        <p:spPr>
          <a:xfrm>
            <a:off x="646" y="2743200"/>
            <a:ext cx="3580754" cy="1903085"/>
          </a:xfrm>
          <a:prstGeom prst="rect">
            <a:avLst/>
          </a:prstGeom>
          <a:noFill/>
        </p:spPr>
        <p:txBody>
          <a:bodyPr wrap="square" rtlCol="0">
            <a:spAutoFit/>
          </a:bodyPr>
          <a:lstStyle/>
          <a:p>
            <a:pPr>
              <a:spcBef>
                <a:spcPts val="300"/>
              </a:spcBef>
            </a:pPr>
            <a:r>
              <a:rPr lang="en-US" b="1" dirty="0">
                <a:solidFill>
                  <a:srgbClr val="106636"/>
                </a:solidFill>
              </a:rPr>
              <a:t>Significance and Impact</a:t>
            </a:r>
          </a:p>
          <a:p>
            <a:pPr marL="339725" lvl="1" indent="-222250" fontAlgn="base">
              <a:spcAft>
                <a:spcPct val="0"/>
              </a:spcAft>
              <a:buFont typeface="Arial" charset="0"/>
              <a:buChar char="–"/>
            </a:pPr>
            <a:r>
              <a:rPr lang="en-US" sz="1400" b="1" dirty="0">
                <a:cs typeface="Arial" pitchFamily="34" charset="0"/>
              </a:rPr>
              <a:t>Enabled</a:t>
            </a:r>
            <a:r>
              <a:rPr lang="en-US" sz="1400" b="1" dirty="0"/>
              <a:t> repeatable experiments and more reliable fault propagation characterization than from log analysis alone</a:t>
            </a:r>
          </a:p>
          <a:p>
            <a:pPr marL="339725" lvl="1" indent="-222250" fontAlgn="base">
              <a:spcBef>
                <a:spcPts val="200"/>
              </a:spcBef>
              <a:spcAft>
                <a:spcPct val="0"/>
              </a:spcAft>
              <a:buFont typeface="Arial" charset="0"/>
              <a:buChar char="–"/>
            </a:pPr>
            <a:r>
              <a:rPr lang="en-US" sz="1400" b="1" dirty="0">
                <a:cs typeface="Arial" pitchFamily="34" charset="0"/>
              </a:rPr>
              <a:t>Potential for significant impact on development of more productive next generation systems and applications</a:t>
            </a:r>
          </a:p>
        </p:txBody>
      </p:sp>
      <p:sp>
        <p:nvSpPr>
          <p:cNvPr id="11" name="Rectangle 10"/>
          <p:cNvSpPr/>
          <p:nvPr/>
        </p:nvSpPr>
        <p:spPr>
          <a:xfrm>
            <a:off x="0" y="4617710"/>
            <a:ext cx="8971404" cy="2135200"/>
          </a:xfrm>
          <a:prstGeom prst="rect">
            <a:avLst/>
          </a:prstGeom>
        </p:spPr>
        <p:txBody>
          <a:bodyPr wrap="square">
            <a:spAutoFit/>
          </a:bodyPr>
          <a:lstStyle/>
          <a:p>
            <a:pPr>
              <a:spcBef>
                <a:spcPts val="300"/>
              </a:spcBef>
            </a:pPr>
            <a:r>
              <a:rPr lang="en-US" b="1" dirty="0">
                <a:solidFill>
                  <a:srgbClr val="106636"/>
                </a:solidFill>
              </a:rPr>
              <a:t>Research Details</a:t>
            </a:r>
          </a:p>
          <a:p>
            <a:pPr marL="339725" lvl="1" indent="-222250" fontAlgn="base">
              <a:spcAft>
                <a:spcPct val="0"/>
              </a:spcAft>
              <a:buFont typeface="Arial" charset="0"/>
              <a:buChar char="–"/>
            </a:pPr>
            <a:r>
              <a:rPr lang="en-US" sz="1400" dirty="0">
                <a:cs typeface="Arial" pitchFamily="34" charset="0"/>
                <a:sym typeface="Calibri"/>
              </a:rPr>
              <a:t>Executed large scale (9 thousand nodes) fault injection experiments on a Cray XE platform “Cielo” at Los Alamos National Lab using multiple failure profiles and concurrent jobs with a range of sizes</a:t>
            </a:r>
          </a:p>
          <a:p>
            <a:pPr marL="339725" lvl="1" indent="-222250" fontAlgn="base">
              <a:spcAft>
                <a:spcPct val="0"/>
              </a:spcAft>
              <a:buFont typeface="Arial" charset="0"/>
              <a:buChar char="–"/>
            </a:pPr>
            <a:r>
              <a:rPr lang="en-US" sz="1400" dirty="0">
                <a:cs typeface="Arial" pitchFamily="34" charset="0"/>
                <a:sym typeface="Calibri"/>
              </a:rPr>
              <a:t>Recreated failure severity levels ranging from single component to multi-component unrecoverable failure (network </a:t>
            </a:r>
            <a:r>
              <a:rPr lang="en-US" sz="1400" i="1" dirty="0">
                <a:cs typeface="Arial" pitchFamily="34" charset="0"/>
                <a:sym typeface="Calibri"/>
              </a:rPr>
              <a:t>deadlock</a:t>
            </a:r>
            <a:r>
              <a:rPr lang="en-US" sz="1400" dirty="0">
                <a:cs typeface="Arial" pitchFamily="34" charset="0"/>
                <a:sym typeface="Calibri"/>
              </a:rPr>
              <a:t>)</a:t>
            </a:r>
          </a:p>
          <a:p>
            <a:pPr marL="339725" lvl="1" indent="-222250" fontAlgn="base">
              <a:spcAft>
                <a:spcPct val="0"/>
              </a:spcAft>
              <a:buFont typeface="Arial" charset="0"/>
              <a:buChar char="–"/>
            </a:pPr>
            <a:r>
              <a:rPr lang="en-US" sz="1400" dirty="0">
                <a:cs typeface="Arial" pitchFamily="34" charset="0"/>
                <a:sym typeface="Calibri"/>
              </a:rPr>
              <a:t>Actionable fault indicators for system and application software were obtained through analysis of data (timing, fault, and failure) from performance counters and system logs generated during the fault injection experiments </a:t>
            </a:r>
          </a:p>
          <a:p>
            <a:pPr>
              <a:spcBef>
                <a:spcPts val="300"/>
              </a:spcBef>
            </a:pPr>
            <a:endParaRPr lang="en-US" sz="1400" b="1" dirty="0">
              <a:solidFill>
                <a:srgbClr val="106636"/>
              </a:solidFill>
            </a:endParaRPr>
          </a:p>
          <a:p>
            <a:pPr marL="444500" lvl="1" indent="-285750">
              <a:lnSpc>
                <a:spcPct val="95000"/>
              </a:lnSpc>
              <a:spcBef>
                <a:spcPts val="0"/>
              </a:spcBef>
              <a:spcAft>
                <a:spcPts val="300"/>
              </a:spcAft>
              <a:buFont typeface="Arial" panose="020B0604020202020204" pitchFamily="34" charset="0"/>
              <a:buChar char="•"/>
            </a:pPr>
            <a:endParaRPr lang="en-US" sz="1500" dirty="0"/>
          </a:p>
        </p:txBody>
      </p:sp>
      <p:pic>
        <p:nvPicPr>
          <p:cNvPr id="7" name="Picture 6"/>
          <p:cNvPicPr>
            <a:picLocks noChangeAspect="1"/>
          </p:cNvPicPr>
          <p:nvPr/>
        </p:nvPicPr>
        <p:blipFill>
          <a:blip r:embed="rId3"/>
          <a:stretch>
            <a:fillRect/>
          </a:stretch>
        </p:blipFill>
        <p:spPr>
          <a:xfrm>
            <a:off x="3353442" y="676280"/>
            <a:ext cx="5733909" cy="4132151"/>
          </a:xfrm>
          <a:prstGeom prst="rect">
            <a:avLst/>
          </a:prstGeom>
        </p:spPr>
      </p:pic>
    </p:spTree>
    <p:extLst>
      <p:ext uri="{BB962C8B-B14F-4D97-AF65-F5344CB8AC3E}">
        <p14:creationId xmlns:p14="http://schemas.microsoft.com/office/powerpoint/2010/main" val="3743046958"/>
      </p:ext>
    </p:extLst>
  </p:cSld>
  <p:clrMapOvr>
    <a:masterClrMapping/>
  </p:clrMapOvr>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46737"/>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4254</TotalTime>
  <Words>598</Words>
  <Application>Microsoft Macintosh PowerPoint</Application>
  <PresentationFormat>On-screen Show (4:3)</PresentationFormat>
  <Paragraphs>29</Paragraphs>
  <Slides>1</Slides>
  <Notes>1</Notes>
  <HiddenSlides>0</HiddenSlides>
  <MMClips>0</MMClips>
  <ScaleCrop>false</ScaleCrop>
  <HeadingPairs>
    <vt:vector size="6" baseType="variant">
      <vt:variant>
        <vt:lpstr>Fonts Used</vt:lpstr>
      </vt:variant>
      <vt:variant>
        <vt:i4>6</vt:i4>
      </vt:variant>
      <vt:variant>
        <vt:lpstr>Theme</vt:lpstr>
      </vt:variant>
      <vt:variant>
        <vt:i4>21</vt:i4>
      </vt:variant>
      <vt:variant>
        <vt:lpstr>Slide Titles</vt:lpstr>
      </vt:variant>
      <vt:variant>
        <vt:i4>1</vt:i4>
      </vt:variant>
    </vt:vector>
  </HeadingPairs>
  <TitlesOfParts>
    <vt:vector size="28" baseType="lpstr">
      <vt:lpstr>Arial</vt:lpstr>
      <vt:lpstr>Arial Narrow</vt:lpstr>
      <vt:lpstr>Book Antiqua</vt:lpstr>
      <vt:lpstr>Calibri</vt:lpstr>
      <vt:lpstr>TimesNewRomanPSMT</vt:lpstr>
      <vt:lpstr>Wingdings</vt:lpstr>
      <vt:lpstr>Theme3</vt:lpstr>
      <vt:lpstr>1_Office Theme</vt:lpstr>
      <vt:lpstr>5_Default Design</vt:lpstr>
      <vt:lpstr>2_Office Theme</vt:lpstr>
      <vt:lpstr>3_Office Theme</vt:lpstr>
      <vt:lpstr>4_Office Theme</vt:lpstr>
      <vt:lpstr>5_Office Theme</vt:lpstr>
      <vt:lpstr>6_Office Theme</vt:lpstr>
      <vt:lpstr>7_Office Theme</vt:lpstr>
      <vt:lpstr>1_Theme3</vt:lpstr>
      <vt:lpstr>8_Office Theme</vt:lpstr>
      <vt:lpstr>6_Default Design</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Understanding Fault Scenarios and Impacts through Fault Injection Experiments in Cielo, Cray User Group, 2017</vt:lpstr>
    </vt:vector>
  </TitlesOfParts>
  <Company>US Department of Energy (SC)</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Annette Greiner</cp:lastModifiedBy>
  <cp:revision>444</cp:revision>
  <dcterms:created xsi:type="dcterms:W3CDTF">2010-12-15T20:48:04Z</dcterms:created>
  <dcterms:modified xsi:type="dcterms:W3CDTF">2018-05-04T21:59:06Z</dcterms:modified>
</cp:coreProperties>
</file>