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4643"/>
  </p:normalViewPr>
  <p:slideViewPr>
    <p:cSldViewPr snapToGrid="0" snapToObjects="1">
      <p:cViewPr>
        <p:scale>
          <a:sx n="82" d="100"/>
          <a:sy n="82" d="100"/>
        </p:scale>
        <p:origin x="496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F16F3-C8E8-E54C-9D0A-98969A689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EA828C-2293-1A49-A162-D3FA4CC2B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9266F-1A13-E749-8737-39F0C73D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0D60-B473-874B-B32B-201B4DB97E9F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94F7F-BAF2-BB47-B920-CE7776525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3690F-5624-8D4A-86B4-45439D1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9A6D6-FB33-A142-96E7-D6BADE663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29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E63B0-D835-3641-8914-D0B960738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6D88E-E2FE-E049-9B51-561300AD3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7F69E-392C-9E46-AFF5-DD2435E1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0D60-B473-874B-B32B-201B4DB97E9F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F24E8-8038-AF4B-856F-B3EBEE4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35ED1-B40F-784E-923B-A2437687D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9A6D6-FB33-A142-96E7-D6BADE663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835060-2607-A247-A7FF-72CD4C64B9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88D90-1E17-DC4F-A326-CF988238D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C0CDC-D374-FF4A-864C-57F8D196B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0D60-B473-874B-B32B-201B4DB97E9F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349D4-8623-B640-B3AF-19AA6F9B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38B1C-18EB-744D-8F28-43A64CD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9A6D6-FB33-A142-96E7-D6BADE663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2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E02FA-99EC-D144-A9CA-D3B7DE26E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1D833-31F6-B247-A867-1EA779972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0C3AC-4C13-9146-993F-ED9874914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0D60-B473-874B-B32B-201B4DB97E9F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A545D-4B7D-2A44-A224-AB649F97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9B7C5-3ADD-364A-83D0-800A7C43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9A6D6-FB33-A142-96E7-D6BADE663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2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021D-FDA4-7740-8BD5-156D7C1B4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511B8-C090-E341-BFDD-1D1365D54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13900-F478-D048-9B25-ECE06B6FD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0D60-B473-874B-B32B-201B4DB97E9F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A40FE-96E3-E24A-9795-3FFA0CF5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DC085-DAB9-C746-AA25-E562F38D2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9A6D6-FB33-A142-96E7-D6BADE663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2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CF37F-3180-2A44-9D1C-FE67E5791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649E-EA65-0A4E-B990-AE66149B5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A95D2-B903-064D-BA01-523B6864B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6180B-CD4B-A847-8D41-F5E7ECBED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0D60-B473-874B-B32B-201B4DB97E9F}" type="datetimeFigureOut">
              <a:rPr lang="en-US" smtClean="0"/>
              <a:t>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7FFDE-87F2-8141-BE7B-6F5A203B5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DEDD7-A201-1E45-9EAC-D561287B3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9A6D6-FB33-A142-96E7-D6BADE663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2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CAA91-1733-1447-8394-0B6B5AB6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94887-DF1B-1A44-BD4E-B61A2E77D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6EC40-24FE-944A-AE66-E888E3B80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44A54-1E80-864D-995F-67D93D651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48088C-30CF-D14B-A841-F32ED3D39D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50D3C-DEC5-254B-9203-3C26BD5F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0D60-B473-874B-B32B-201B4DB97E9F}" type="datetimeFigureOut">
              <a:rPr lang="en-US" smtClean="0"/>
              <a:t>1/11/21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2B535C-3033-B248-BBE4-E02AD0E7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094BC0-6654-CC43-B61F-41A3FC84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9A6D6-FB33-A142-96E7-D6BADE663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3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41D5-166D-2E44-B577-0D7F753C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D1601E-76C1-9E48-A986-40C76157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0D60-B473-874B-B32B-201B4DB97E9F}" type="datetimeFigureOut">
              <a:rPr lang="en-US" smtClean="0"/>
              <a:t>1/11/21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B8BDDC-2C09-EB46-A817-728EA48EA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8E8B9-11BA-5A47-B840-FA6B6BEA1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9A6D6-FB33-A142-96E7-D6BADE663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2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5158D-AF48-964F-A8D7-FF82563D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0D60-B473-874B-B32B-201B4DB97E9F}" type="datetimeFigureOut">
              <a:rPr lang="en-US" smtClean="0"/>
              <a:t>1/11/21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034B7-350F-EA41-8134-1E05AE70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2C63A-9034-BE49-806F-A1F307285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9A6D6-FB33-A142-96E7-D6BADE663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6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B899-F8F3-D84F-8059-922A985E7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1DD00-563F-D444-A1AF-C01836F00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0966C-DE8F-614B-ADC1-A8738F084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2EA98-BDDF-144B-B443-6B496271D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0D60-B473-874B-B32B-201B4DB97E9F}" type="datetimeFigureOut">
              <a:rPr lang="en-US" smtClean="0"/>
              <a:t>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DEA3A-1C28-354B-AD2B-DBC87DBF7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7EFB0-CBD1-0C4E-B09E-46EAC7B4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9A6D6-FB33-A142-96E7-D6BADE663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1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E355C-C056-C848-8355-4491EBA43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79FAA3-880A-C446-8412-8274BFE947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130E9-2460-5F41-B6FC-454C07854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9B6F1-542B-D64C-A54A-DCF7EC02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B0D60-B473-874B-B32B-201B4DB97E9F}" type="datetimeFigureOut">
              <a:rPr lang="en-US" smtClean="0"/>
              <a:t>1/11/21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EFE56-E4DB-BD4C-B89E-EFB3251A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2505B-97FE-0349-8F3D-F59A2DABE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9A6D6-FB33-A142-96E7-D6BADE663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95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4FAF13-DA71-6249-9FF3-E8123EAC1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0D5CA-6A83-5848-84EC-4C8E80045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8071B-25F9-4546-85E9-6EE45EE10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B0D60-B473-874B-B32B-201B4DB97E9F}" type="datetimeFigureOut">
              <a:rPr lang="en-US" smtClean="0"/>
              <a:t>1/11/21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89B8A-A7BE-B64F-B9EA-6B1FF076B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94B5C-7E95-3240-8D22-535D52776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9A6D6-FB33-A142-96E7-D6BADE663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8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backyardworlds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tif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jp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48656-3370-4241-89CF-3DDFDB5E2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2821"/>
            <a:ext cx="9144000" cy="3197142"/>
          </a:xfrm>
        </p:spPr>
        <p:txBody>
          <a:bodyPr>
            <a:normAutofit/>
          </a:bodyPr>
          <a:lstStyle/>
          <a:p>
            <a:r>
              <a:rPr lang="en-US" sz="5300" dirty="0"/>
              <a:t>Spitzer Follow-up of Extremely Cold Brown Dwarfs Discovered by the Backyard Worlds: Planet 9 </a:t>
            </a:r>
            <a:br>
              <a:rPr lang="en-US" sz="5300" dirty="0"/>
            </a:br>
            <a:r>
              <a:rPr lang="en-US" sz="5300" dirty="0"/>
              <a:t>Citizen Science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53FEF-77B0-3047-8426-19AB528EF5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Aaron Meisner (NSF’s </a:t>
            </a:r>
            <a:r>
              <a:rPr lang="en-US" dirty="0" err="1"/>
              <a:t>NOIRLab</a:t>
            </a:r>
            <a:r>
              <a:rPr lang="en-US" dirty="0"/>
              <a:t>)</a:t>
            </a:r>
          </a:p>
          <a:p>
            <a:r>
              <a:rPr lang="en-US" dirty="0"/>
              <a:t>The Backyard Worlds: Planet 9 Collaboration</a:t>
            </a:r>
          </a:p>
          <a:p>
            <a:r>
              <a:rPr lang="en-US" dirty="0">
                <a:hlinkClick r:id="rId2"/>
              </a:rPr>
              <a:t>http://backyardworlds.org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38106-067D-9D4B-899E-9BD7FB322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848" y="440288"/>
            <a:ext cx="1607655" cy="1188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77AED-664C-DB4F-882F-57F3E5966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202"/>
            <a:ext cx="2011680" cy="13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07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0E16A5-76B1-4349-AE81-DE7067245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1375776"/>
            <a:ext cx="9051342" cy="5285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23A25B-D8ED-AA4C-AAC4-70F4F4CE1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306" y="98911"/>
            <a:ext cx="891250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Backyard Worlds is Much Deeper than Prior WISE-based brown Dwarf Searches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FB181-07F9-B64D-BD1A-3BC83C1A2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8"/>
            <a:ext cx="2011680" cy="1354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30262-5A7C-D04F-9FC6-053C60461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5848" y="174074"/>
            <a:ext cx="1607655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5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A25B-D8ED-AA4C-AAC4-70F4F4CE1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306" y="98911"/>
            <a:ext cx="891250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Time-resolved </a:t>
            </a:r>
            <a:r>
              <a:rPr lang="en-US" dirty="0" err="1"/>
              <a:t>unWISE</a:t>
            </a:r>
            <a:r>
              <a:rPr lang="en-US" dirty="0"/>
              <a:t> Coadds Reveal </a:t>
            </a:r>
            <a:r>
              <a:rPr lang="en-US" sz="4000" dirty="0"/>
              <a:t>Otherwise</a:t>
            </a:r>
            <a:r>
              <a:rPr lang="en-US" dirty="0"/>
              <a:t> Imperceptible Motions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0FB181-07F9-B64D-BD1A-3BC83C1A2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8"/>
            <a:ext cx="2011680" cy="1354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30262-5A7C-D04F-9FC6-053C60461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848" y="174074"/>
            <a:ext cx="1607655" cy="1188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12444C-927C-F34D-8D61-A72740584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605" y="1894453"/>
            <a:ext cx="9120208" cy="4311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58D8D2-26B4-644B-8CD5-8EE897472F20}"/>
              </a:ext>
            </a:extLst>
          </p:cNvPr>
          <p:cNvSpPr txBox="1"/>
          <p:nvPr/>
        </p:nvSpPr>
        <p:spPr>
          <a:xfrm>
            <a:off x="0" y="6225488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this cutout is roughly one hundred millionth of the entire sky → crowdsource all-sky visual inspection</a:t>
            </a:r>
          </a:p>
        </p:txBody>
      </p:sp>
    </p:spTree>
    <p:extLst>
      <p:ext uri="{BB962C8B-B14F-4D97-AF65-F5344CB8AC3E}">
        <p14:creationId xmlns:p14="http://schemas.microsoft.com/office/powerpoint/2010/main" val="2765792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44DFBE-E572-A04D-AF89-53508A6FFAD2}"/>
              </a:ext>
            </a:extLst>
          </p:cNvPr>
          <p:cNvSpPr txBox="1">
            <a:spLocks/>
          </p:cNvSpPr>
          <p:nvPr/>
        </p:nvSpPr>
        <p:spPr>
          <a:xfrm>
            <a:off x="1597306" y="98911"/>
            <a:ext cx="89125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W2-only Moving Object Discoveries:</a:t>
            </a:r>
          </a:p>
          <a:p>
            <a:pPr algn="ctr"/>
            <a:r>
              <a:rPr lang="en-US" dirty="0"/>
              <a:t>Prime Y Dwarf Candidates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8AEBB-B66E-EA4E-876F-244047D01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8"/>
            <a:ext cx="2011680" cy="1354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E50828-901E-2441-94C5-3929E0848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848" y="174074"/>
            <a:ext cx="1607655" cy="1188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B2DD8-A181-B148-AF05-9ED333FF0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1" y="1782502"/>
            <a:ext cx="5268864" cy="4253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A507AE-B948-DA46-B070-692299519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935" y="1979270"/>
            <a:ext cx="6847880" cy="3674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41E318-423F-DA4F-B884-FEF9ABF701E0}"/>
              </a:ext>
            </a:extLst>
          </p:cNvPr>
          <p:cNvSpPr txBox="1"/>
          <p:nvPr/>
        </p:nvSpPr>
        <p:spPr>
          <a:xfrm>
            <a:off x="0" y="6422259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Spitzer PID 14076, 14299 (PI: </a:t>
            </a:r>
            <a:r>
              <a:rPr lang="en-US" sz="2200" dirty="0" err="1"/>
              <a:t>Faherty</a:t>
            </a:r>
            <a:r>
              <a:rPr lang="en-US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6833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EFE6C3-D9E7-8B47-A7D8-51BE96909F4B}"/>
              </a:ext>
            </a:extLst>
          </p:cNvPr>
          <p:cNvSpPr txBox="1">
            <a:spLocks/>
          </p:cNvSpPr>
          <p:nvPr/>
        </p:nvSpPr>
        <p:spPr>
          <a:xfrm>
            <a:off x="1597306" y="98911"/>
            <a:ext cx="89125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Backyard Worlds Spitzer Sample:</a:t>
            </a:r>
          </a:p>
          <a:p>
            <a:pPr algn="ctr"/>
            <a:r>
              <a:rPr lang="en-US" dirty="0"/>
              <a:t>Cold &amp; Wide Co-moving Companions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185B85-C2B9-C14B-80C5-3AF213661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8"/>
            <a:ext cx="2011680" cy="1354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1DB99-7871-724A-8991-E7AC26B55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848" y="174074"/>
            <a:ext cx="1607655" cy="1188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F3E5B5-1A17-274A-859C-70BEF8BCE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0262"/>
            <a:ext cx="12192000" cy="41110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A3953C-7B73-2F42-AFAE-2FD361DEEB5C}"/>
              </a:ext>
            </a:extLst>
          </p:cNvPr>
          <p:cNvSpPr txBox="1"/>
          <p:nvPr/>
        </p:nvSpPr>
        <p:spPr>
          <a:xfrm>
            <a:off x="0" y="607670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T8 companion to a 0.5 </a:t>
            </a:r>
            <a:r>
              <a:rPr lang="en-US" sz="2400" dirty="0" err="1"/>
              <a:t>M</a:t>
            </a:r>
            <a:r>
              <a:rPr lang="en-US" sz="2400" baseline="-25000" dirty="0" err="1"/>
              <a:t>sun</a:t>
            </a:r>
            <a:r>
              <a:rPr lang="en-US" sz="2400" dirty="0"/>
              <a:t> white dwarf at 23 pc ; projected physical separation = 400 AU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705705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EFE6C3-D9E7-8B47-A7D8-51BE96909F4B}"/>
              </a:ext>
            </a:extLst>
          </p:cNvPr>
          <p:cNvSpPr txBox="1">
            <a:spLocks/>
          </p:cNvSpPr>
          <p:nvPr/>
        </p:nvSpPr>
        <p:spPr>
          <a:xfrm>
            <a:off x="1597306" y="98911"/>
            <a:ext cx="89125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Backyard Worlds Spitzer Sample:</a:t>
            </a:r>
          </a:p>
          <a:p>
            <a:pPr algn="ctr"/>
            <a:r>
              <a:rPr lang="en-US" dirty="0"/>
              <a:t>Cold &amp; Wide Co-moving Companions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185B85-C2B9-C14B-80C5-3AF213661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8"/>
            <a:ext cx="2011680" cy="1354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1DB99-7871-724A-8991-E7AC26B55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848" y="174074"/>
            <a:ext cx="1607655" cy="1188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A3953C-7B73-2F42-AFAE-2FD361DEEB5C}"/>
              </a:ext>
            </a:extLst>
          </p:cNvPr>
          <p:cNvSpPr txBox="1"/>
          <p:nvPr/>
        </p:nvSpPr>
        <p:spPr>
          <a:xfrm>
            <a:off x="6863723" y="2963122"/>
            <a:ext cx="54093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/>
              <a:t>(candidate) T7.5 companion to a 0.6 </a:t>
            </a:r>
            <a:r>
              <a:rPr lang="en-US" sz="2300" dirty="0" err="1"/>
              <a:t>M</a:t>
            </a:r>
            <a:r>
              <a:rPr lang="en-US" sz="2300" baseline="-25000" dirty="0" err="1"/>
              <a:t>sun</a:t>
            </a:r>
            <a:r>
              <a:rPr lang="en-US" sz="2300" dirty="0"/>
              <a:t> white dwarf at 26 pc ; projected physical separation = 8,700 AU</a:t>
            </a:r>
            <a:endParaRPr lang="en-US" sz="2300" baseline="-25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70FEB-5F01-A942-8847-125CA4C75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77" y="1362794"/>
            <a:ext cx="6717818" cy="5410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1EE2EC-3C02-4A4A-80BB-2710A87E9D09}"/>
              </a:ext>
            </a:extLst>
          </p:cNvPr>
          <p:cNvSpPr/>
          <p:nvPr/>
        </p:nvSpPr>
        <p:spPr>
          <a:xfrm>
            <a:off x="8161934" y="3717073"/>
            <a:ext cx="2810866" cy="3704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6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outhguy.mov">
            <a:hlinkClick r:id="" action="ppaction://media"/>
            <a:extLst>
              <a:ext uri="{FF2B5EF4-FFF2-40B4-BE49-F238E27FC236}">
                <a16:creationId xmlns:a16="http://schemas.microsoft.com/office/drawing/2014/main" id="{A8F35C7B-2C61-AB48-8627-F6F3C33470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461" y="1499637"/>
            <a:ext cx="3543205" cy="38487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9EFE6C3-D9E7-8B47-A7D8-51BE96909F4B}"/>
              </a:ext>
            </a:extLst>
          </p:cNvPr>
          <p:cNvSpPr txBox="1">
            <a:spLocks/>
          </p:cNvSpPr>
          <p:nvPr/>
        </p:nvSpPr>
        <p:spPr>
          <a:xfrm>
            <a:off x="1597306" y="98911"/>
            <a:ext cx="89125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Backyard Worlds Spitzer Sample:</a:t>
            </a:r>
          </a:p>
          <a:p>
            <a:pPr algn="ctr"/>
            <a:r>
              <a:rPr lang="en-US" dirty="0"/>
              <a:t>New Y Dwarf Discoveries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185B85-C2B9-C14B-80C5-3AF213661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88"/>
            <a:ext cx="2011680" cy="1354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1DB99-7871-724A-8991-E7AC26B55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5848" y="174074"/>
            <a:ext cx="1607655" cy="1188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B2068-F325-6947-9146-8E43CD2C26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8145" y="1362794"/>
            <a:ext cx="4845291" cy="51531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DFB537-5D81-D743-BF43-A4665214B3AA}"/>
              </a:ext>
            </a:extLst>
          </p:cNvPr>
          <p:cNvSpPr txBox="1"/>
          <p:nvPr/>
        </p:nvSpPr>
        <p:spPr>
          <a:xfrm>
            <a:off x="6695267" y="5410109"/>
            <a:ext cx="53082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WISE 0830+2837 (</a:t>
            </a:r>
            <a:r>
              <a:rPr lang="en-US" sz="2200" dirty="0" err="1"/>
              <a:t>Bardalez</a:t>
            </a:r>
            <a:r>
              <a:rPr lang="en-US" sz="2200" dirty="0"/>
              <a:t> </a:t>
            </a:r>
            <a:r>
              <a:rPr lang="en-US" sz="2200" dirty="0" err="1"/>
              <a:t>Gagliuffi</a:t>
            </a:r>
            <a:r>
              <a:rPr lang="en-US" sz="2200" dirty="0"/>
              <a:t>+ 2020), discovered by Backyard Worlds citizen scientist Dan </a:t>
            </a:r>
            <a:r>
              <a:rPr lang="en-US" sz="2200" dirty="0" err="1"/>
              <a:t>Caselden</a:t>
            </a:r>
            <a:r>
              <a:rPr lang="en-US" sz="2200" dirty="0"/>
              <a:t> – the second coldest known brown dwarf?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FFFF87-87F1-0F4D-AF58-9DC57010DF56}"/>
              </a:ext>
            </a:extLst>
          </p:cNvPr>
          <p:cNvCxnSpPr>
            <a:cxnSpLocks/>
          </p:cNvCxnSpPr>
          <p:nvPr/>
        </p:nvCxnSpPr>
        <p:spPr>
          <a:xfrm flipV="1">
            <a:off x="5654259" y="3611105"/>
            <a:ext cx="3505239" cy="13896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24B451B-91F3-EB42-BC89-237A1AF777A3}"/>
              </a:ext>
            </a:extLst>
          </p:cNvPr>
          <p:cNvSpPr txBox="1"/>
          <p:nvPr/>
        </p:nvSpPr>
        <p:spPr>
          <a:xfrm rot="16200000">
            <a:off x="9690018" y="3126745"/>
            <a:ext cx="337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WiseView</a:t>
            </a:r>
            <a:r>
              <a:rPr lang="en-US" dirty="0"/>
              <a:t> (</a:t>
            </a:r>
            <a:r>
              <a:rPr lang="en-US" dirty="0" err="1"/>
              <a:t>Caselden</a:t>
            </a:r>
            <a:r>
              <a:rPr lang="en-US" dirty="0"/>
              <a:t>+ 2018)</a:t>
            </a:r>
          </a:p>
        </p:txBody>
      </p:sp>
    </p:spTree>
    <p:extLst>
      <p:ext uri="{BB962C8B-B14F-4D97-AF65-F5344CB8AC3E}">
        <p14:creationId xmlns:p14="http://schemas.microsoft.com/office/powerpoint/2010/main" val="41399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720298-3A45-C243-B385-AAC9CF6BAFA9}"/>
              </a:ext>
            </a:extLst>
          </p:cNvPr>
          <p:cNvSpPr txBox="1">
            <a:spLocks/>
          </p:cNvSpPr>
          <p:nvPr/>
        </p:nvSpPr>
        <p:spPr>
          <a:xfrm>
            <a:off x="1597306" y="98911"/>
            <a:ext cx="89125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Backyard Worlds + </a:t>
            </a:r>
            <a:r>
              <a:rPr lang="en-US" dirty="0" err="1"/>
              <a:t>CatWISE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Doubling the Y Dwarf Sample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DFDD6-B252-264C-A77E-73B719B3F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8"/>
            <a:ext cx="2011680" cy="1354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189CB9-ADBF-AF42-B8CA-2CCF0C4D6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848" y="174074"/>
            <a:ext cx="1607655" cy="11887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3F200F-593E-2F44-AD23-57BFC71C6EB8}"/>
              </a:ext>
            </a:extLst>
          </p:cNvPr>
          <p:cNvSpPr txBox="1"/>
          <p:nvPr/>
        </p:nvSpPr>
        <p:spPr>
          <a:xfrm>
            <a:off x="0" y="635567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Meisner+ (2020a,b), </a:t>
            </a:r>
            <a:r>
              <a:rPr lang="en-US" sz="2400" dirty="0" err="1"/>
              <a:t>Bardalez</a:t>
            </a:r>
            <a:r>
              <a:rPr lang="en-US" sz="2400" dirty="0"/>
              <a:t> </a:t>
            </a:r>
            <a:r>
              <a:rPr lang="en-US" sz="2400" dirty="0" err="1"/>
              <a:t>Gagliuffi</a:t>
            </a:r>
            <a:r>
              <a:rPr lang="en-US" sz="2400" dirty="0"/>
              <a:t>+ 2020</a:t>
            </a:r>
            <a:endParaRPr lang="en-US" sz="2400" baseline="-25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8A03DF-366B-8648-9832-0A7CDB7A7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35" y="1628823"/>
            <a:ext cx="5431618" cy="4523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4243B2-9FE4-C64E-A9F1-D79DEA093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524" y="1499319"/>
            <a:ext cx="3869303" cy="483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75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209</Words>
  <Application>Microsoft Macintosh PowerPoint</Application>
  <PresentationFormat>Widescreen</PresentationFormat>
  <Paragraphs>23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Spitzer Follow-up of Extremely Cold Brown Dwarfs Discovered by the Backyard Worlds: Planet 9  Citizen Science Project</vt:lpstr>
      <vt:lpstr>Backyard Worlds is Much Deeper than Prior WISE-based brown Dwarf Searches</vt:lpstr>
      <vt:lpstr>Time-resolved unWISE Coadds Reveal Otherwise Imperceptible Motions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Spitzer Follow-up of Extremely Cold Brown Dwarfs Discovered by the Backyard Worlds: Planet 9  Citizen Science Project</dc:title>
  <dc:creator>Microsoft Office User</dc:creator>
  <cp:lastModifiedBy>Microsoft Office User</cp:lastModifiedBy>
  <cp:revision>32</cp:revision>
  <dcterms:created xsi:type="dcterms:W3CDTF">2021-01-11T08:11:34Z</dcterms:created>
  <dcterms:modified xsi:type="dcterms:W3CDTF">2021-01-12T05:18:18Z</dcterms:modified>
</cp:coreProperties>
</file>