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9"/>
  </p:normalViewPr>
  <p:slideViewPr>
    <p:cSldViewPr snapToGrid="0" snapToObjects="1">
      <p:cViewPr>
        <p:scale>
          <a:sx n="74" d="100"/>
          <a:sy n="74" d="100"/>
        </p:scale>
        <p:origin x="8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B0FC-721A-EF4A-AB28-0B47A5D8E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00B11-035D-D64C-845B-774CD1F56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C5543-A533-DB45-B64D-7C013C67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B4F29-0EA5-8E40-B524-A3D10A6F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7EA6B-E587-AE43-8EAC-FA56A20E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1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AC27-CAF8-D84F-B511-0C0B8A4E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EEB45-9672-AE48-BE58-E7376B8BA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7D76E-B658-EF43-A210-FCCB8611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60FF6-923A-3D41-BD55-74439173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79A73-759B-954A-A398-94B6F9FE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5E2A56-A11C-9A4F-92A1-EDF8BA60E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78AD0-C949-B443-85A2-6B6CDEBCA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F0CB3-462D-474A-BCCC-F78B1B0F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DE67B-A313-114C-A745-A5812CE8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B7B1C-44B0-4A4D-8E7E-78669AC8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30F-9FA9-0B40-917A-AF387511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29885-AE3B-DB48-909F-AEC548819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7854-FD49-8047-949D-F83146FD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FE1D7-0D43-914E-899A-EF107D18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662ED-6E0B-1943-8084-C9A2F10A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3D75-8A02-364A-9039-9B890805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D8678-7657-DA4A-972E-AE9FA28D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9CD55-97A1-7041-8733-5B92E16D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2F992-09A2-304D-B2AB-4FA0E21C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8C70E-526F-0349-9D62-AA660EE0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0615-EAF0-8D40-A469-187261E1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CF661-2DA6-9C45-97E4-4AC8EE3E9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10889-1A5F-394C-BD5A-98550C059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75AC9-36CC-3543-9F6E-CE8415C2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87943-5495-0848-85B8-E6B6D047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344B3-81CD-6A43-9928-583B28C7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FD15-FC8D-614E-9FDC-E16BAD6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06EE-2931-3746-8D29-FB538891B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5C3F6-BD6B-404A-931A-2DB193541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9AB69-EC84-274F-9C27-FCA9203CE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CD1D15-3D3D-4B4B-AF65-1BB0DF881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E4476-758D-D24E-BFE4-A20F46A8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1B86-6647-9543-8191-91AD035E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74ACC-2A7F-754B-9DE3-895C4FD8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7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2353-9128-904E-AA00-57AEA6AF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F22B6-A2F5-EF45-86D5-C7BB7DE0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2CEBD-6549-D04A-BDD1-CB8DE35D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5B75A-DD02-AD48-858B-B733C0FA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3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FE80A-31A5-B642-B7AC-1FE66029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A6CBC-3C71-4546-A409-11F135BF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BE056-3263-D347-9A96-AB0AEC88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9CB9-5812-D547-9E54-E0D405D8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4C30E-5699-4F49-93D1-027990F39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EA159-5707-C348-8C89-14422FAB2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05275-5E9D-FA4E-BCD2-12339327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03851-F95E-E64A-A421-93C5899D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50561-1F03-F244-9432-C2AEDF84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1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D3F6-65C0-C248-AFEE-C0F20985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68A16-23DD-C446-A3D9-F4462659E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D78B9-F745-7C4C-8D58-FD6B27D05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D403D-DAB6-3940-A1AC-C2D2A0B0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447CE-2867-754D-9A86-2BD6D41B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F2105-39D3-A748-860F-89EB19B8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1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0ECD44-36F5-BB4F-8D74-08010E90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8A43-CE04-824A-8187-990880030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7043A-BD44-D245-9274-BBC92DD53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AD762-1584-4F4C-846B-2EA48CCB8F57}" type="datetimeFigureOut">
              <a:rPr lang="en-US" smtClean="0"/>
              <a:t>1/13/21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3AFAE-5506-524E-B614-A19C84E6C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F42DD-BBD7-B44C-AC49-271ED8EF1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F7CB3-B3E9-C349-BB11-F99E8F889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4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mailto:aaron.meisner@noirlab.edu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aron.meisner@noirlab.ed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png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irlab2020a.mp4">
            <a:hlinkClick r:id="" action="ppaction://media"/>
            <a:extLst>
              <a:ext uri="{FF2B5EF4-FFF2-40B4-BE49-F238E27FC236}">
                <a16:creationId xmlns:a16="http://schemas.microsoft.com/office/drawing/2014/main" id="{EAE9FA58-7E0F-2545-B259-8C34982B2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0D5E8-FCA6-094D-A12E-EF767E043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4330" y="0"/>
            <a:ext cx="9144000" cy="16348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Citizen Scientists Discover Extremely Cold Brown Dwarfs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7429F-DFA9-E840-BF1F-0B9F2CF1F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9231" y="3984584"/>
            <a:ext cx="6915871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Aaron Meisner (NSF’s </a:t>
            </a:r>
            <a:r>
              <a:rPr lang="en-US" sz="3200" b="1" dirty="0" err="1">
                <a:solidFill>
                  <a:schemeClr val="bg1"/>
                </a:solidFill>
              </a:rPr>
              <a:t>NOIRLab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aaron.meisner@noirlab.edu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; (650) 714-8643</a:t>
            </a:r>
          </a:p>
          <a:p>
            <a:r>
              <a:rPr lang="en-US" b="1" dirty="0">
                <a:solidFill>
                  <a:schemeClr val="bg1"/>
                </a:solidFill>
              </a:rPr>
              <a:t>Backyard Worlds: Planet 9 Collaboration</a:t>
            </a:r>
          </a:p>
          <a:p>
            <a:r>
              <a:rPr lang="en-US" b="1" dirty="0">
                <a:solidFill>
                  <a:schemeClr val="bg1"/>
                </a:solidFill>
              </a:rPr>
              <a:t>CatWISE Team </a:t>
            </a:r>
          </a:p>
        </p:txBody>
      </p:sp>
      <p:pic>
        <p:nvPicPr>
          <p:cNvPr id="1026" name="Picture 2" descr="https://lh5.googleusercontent.com/o-tzjZRG8XM4XfvTaiOS2hjFH2D_CsDpSwgPfqgoA2VYyCva9DLyh4nMpB_phbErcqpMGsEqPeszcns1-EsD6yL4FRisOo5Hi5pAOD1BFfDsscj7YvkM-_Puk1xJ5bF6ISqCoFVpuc0">
            <a:extLst>
              <a:ext uri="{FF2B5EF4-FFF2-40B4-BE49-F238E27FC236}">
                <a16:creationId xmlns:a16="http://schemas.microsoft.com/office/drawing/2014/main" id="{78893E7A-EC44-EB41-8A23-28A9D045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21" y="5412200"/>
            <a:ext cx="1847504" cy="1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641F5-2D19-AB4B-BD17-58810FE648E3}"/>
              </a:ext>
            </a:extLst>
          </p:cNvPr>
          <p:cNvSpPr txBox="1"/>
          <p:nvPr/>
        </p:nvSpPr>
        <p:spPr>
          <a:xfrm>
            <a:off x="0" y="6514068"/>
            <a:ext cx="391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NOIRLab</a:t>
            </a:r>
            <a:r>
              <a:rPr lang="en-US" sz="1600" dirty="0">
                <a:solidFill>
                  <a:schemeClr val="bg1"/>
                </a:solidFill>
              </a:rPr>
              <a:t>/NSF/AURA/P. </a:t>
            </a:r>
            <a:r>
              <a:rPr lang="en-US" sz="1600" dirty="0" err="1">
                <a:solidFill>
                  <a:schemeClr val="bg1"/>
                </a:solidFill>
              </a:rPr>
              <a:t>Marenfeld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462C0-2347-594B-8C84-C3C33920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0628" y="-3453487"/>
            <a:ext cx="7134047" cy="13488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6BDFBE-B403-7B40-98E2-26CCEF18C32F}"/>
              </a:ext>
            </a:extLst>
          </p:cNvPr>
          <p:cNvSpPr/>
          <p:nvPr/>
        </p:nvSpPr>
        <p:spPr>
          <a:xfrm>
            <a:off x="-621102" y="4416725"/>
            <a:ext cx="14112815" cy="244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570A-A437-A743-BDCC-11BC71FD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62D25-DE2C-8345-BB79-2B4B0B557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9360"/>
            <a:ext cx="10515600" cy="2591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With help from DESI imaging sky maps and citizen scientists, we’ve published the best ever 3D census of nearby brown dwarfs.</a:t>
            </a:r>
          </a:p>
          <a:p>
            <a:r>
              <a:rPr lang="en-US" dirty="0">
                <a:solidFill>
                  <a:schemeClr val="bg1"/>
                </a:solidFill>
              </a:rPr>
              <a:t>Our discoveries would not have been possible without WISE and DESI Legacy Surveys ‘open data’ practices.</a:t>
            </a:r>
          </a:p>
          <a:p>
            <a:r>
              <a:rPr lang="en-US" dirty="0">
                <a:solidFill>
                  <a:schemeClr val="bg1"/>
                </a:solidFill>
              </a:rPr>
              <a:t>We could still use much more help from members of the public!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95B14-C0BE-A84F-8DC1-E5FFDE33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8" y="4510883"/>
            <a:ext cx="2374951" cy="1924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DCFBB-3F23-BC46-B9C9-A793BDDE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84" y="4409641"/>
            <a:ext cx="4593140" cy="2179398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FF1A415-09D3-0F4C-8E73-69898A45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88" y="3052163"/>
            <a:ext cx="7431845" cy="4180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4BF62-B5E8-674E-8EEE-9F0C69714497}"/>
              </a:ext>
            </a:extLst>
          </p:cNvPr>
          <p:cNvSpPr txBox="1"/>
          <p:nvPr/>
        </p:nvSpPr>
        <p:spPr>
          <a:xfrm>
            <a:off x="2704888" y="6396338"/>
            <a:ext cx="690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aaron.meisner@noirlab.edu</a:t>
            </a:r>
            <a:r>
              <a:rPr lang="en-US" sz="2400" b="1" dirty="0"/>
              <a:t> ; (650) 714-8643</a:t>
            </a:r>
          </a:p>
        </p:txBody>
      </p:sp>
    </p:spTree>
    <p:extLst>
      <p:ext uri="{BB962C8B-B14F-4D97-AF65-F5344CB8AC3E}">
        <p14:creationId xmlns:p14="http://schemas.microsoft.com/office/powerpoint/2010/main" val="429354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064228-5E10-D042-948D-7AFE1FB2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060" y="64"/>
            <a:ext cx="3440320" cy="695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463FB-3545-C149-BD84-43A56EB7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40" y="0"/>
            <a:ext cx="3440320" cy="6959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AA5AA-79A8-FA4E-98E3-8F49D084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20" y="0"/>
            <a:ext cx="3440320" cy="695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746D11-DCA6-7944-A03A-85A54240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0320" cy="695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72DFF-62C6-6941-AB36-B35E3A5B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2006600"/>
            <a:ext cx="7620000" cy="485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4E987-29DA-7B45-97DB-77CB20F3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46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time-honored quest to find our Sun’s closest neighbors</a:t>
            </a:r>
          </a:p>
        </p:txBody>
      </p:sp>
      <p:pic>
        <p:nvPicPr>
          <p:cNvPr id="12" name="Picture 2" descr="https://lh5.googleusercontent.com/o-tzjZRG8XM4XfvTaiOS2hjFH2D_CsDpSwgPfqgoA2VYyCva9DLyh4nMpB_phbErcqpMGsEqPeszcns1-EsD6yL4FRisOo5Hi5pAOD1BFfDsscj7YvkM-_Puk1xJ5bF6ISqCoFVpuc0">
            <a:extLst>
              <a:ext uri="{FF2B5EF4-FFF2-40B4-BE49-F238E27FC236}">
                <a16:creationId xmlns:a16="http://schemas.microsoft.com/office/drawing/2014/main" id="{5AE1CBB7-FFC6-8947-A3BB-58F61539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21" y="5412200"/>
            <a:ext cx="1847504" cy="1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79409A-2E7F-5C4D-92AB-FAEA487F53F6}"/>
              </a:ext>
            </a:extLst>
          </p:cNvPr>
          <p:cNvSpPr txBox="1"/>
          <p:nvPr/>
        </p:nvSpPr>
        <p:spPr>
          <a:xfrm>
            <a:off x="0" y="6514068"/>
            <a:ext cx="391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NASA/Penn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55918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064228-5E10-D042-948D-7AFE1FB2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060" y="64"/>
            <a:ext cx="3440320" cy="695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463FB-3545-C149-BD84-43A56EB7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40" y="0"/>
            <a:ext cx="3440320" cy="6959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AA5AA-79A8-FA4E-98E3-8F49D084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20" y="0"/>
            <a:ext cx="3440320" cy="695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746D11-DCA6-7944-A03A-85A54240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0320" cy="695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72DFF-62C6-6941-AB36-B35E3A5B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2006600"/>
            <a:ext cx="7620000" cy="485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4E987-29DA-7B45-97DB-77CB20F3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46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time-honored quest to find our Sun’s closest neighbors</a:t>
            </a:r>
          </a:p>
        </p:txBody>
      </p:sp>
      <p:pic>
        <p:nvPicPr>
          <p:cNvPr id="12" name="Picture 2" descr="https://lh5.googleusercontent.com/o-tzjZRG8XM4XfvTaiOS2hjFH2D_CsDpSwgPfqgoA2VYyCva9DLyh4nMpB_phbErcqpMGsEqPeszcns1-EsD6yL4FRisOo5Hi5pAOD1BFfDsscj7YvkM-_Puk1xJ5bF6ISqCoFVpuc0">
            <a:extLst>
              <a:ext uri="{FF2B5EF4-FFF2-40B4-BE49-F238E27FC236}">
                <a16:creationId xmlns:a16="http://schemas.microsoft.com/office/drawing/2014/main" id="{5AE1CBB7-FFC6-8947-A3BB-58F61539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21" y="5412200"/>
            <a:ext cx="1847504" cy="1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79409A-2E7F-5C4D-92AB-FAEA487F53F6}"/>
              </a:ext>
            </a:extLst>
          </p:cNvPr>
          <p:cNvSpPr txBox="1"/>
          <p:nvPr/>
        </p:nvSpPr>
        <p:spPr>
          <a:xfrm>
            <a:off x="0" y="6514068"/>
            <a:ext cx="391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NASA/Penn State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360D9-1696-BE4D-8353-C7DED95B0AE0}"/>
              </a:ext>
            </a:extLst>
          </p:cNvPr>
          <p:cNvSpPr/>
          <p:nvPr/>
        </p:nvSpPr>
        <p:spPr>
          <a:xfrm>
            <a:off x="3197548" y="1904872"/>
            <a:ext cx="1854981" cy="91827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C0718-C5EF-2942-A5B8-DF6E6E67EB02}"/>
              </a:ext>
            </a:extLst>
          </p:cNvPr>
          <p:cNvSpPr/>
          <p:nvPr/>
        </p:nvSpPr>
        <p:spPr>
          <a:xfrm>
            <a:off x="7093435" y="2567955"/>
            <a:ext cx="1854981" cy="91827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79534B-2ED0-B444-BFDE-7F230C27BD95}"/>
              </a:ext>
            </a:extLst>
          </p:cNvPr>
          <p:cNvCxnSpPr/>
          <p:nvPr/>
        </p:nvCxnSpPr>
        <p:spPr>
          <a:xfrm flipV="1">
            <a:off x="5064490" y="1904872"/>
            <a:ext cx="2288073" cy="30306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1F8295-0986-D247-BF33-80EBB4BE93E7}"/>
              </a:ext>
            </a:extLst>
          </p:cNvPr>
          <p:cNvCxnSpPr>
            <a:cxnSpLocks/>
          </p:cNvCxnSpPr>
          <p:nvPr/>
        </p:nvCxnSpPr>
        <p:spPr>
          <a:xfrm flipH="1" flipV="1">
            <a:off x="7329102" y="1903660"/>
            <a:ext cx="475924" cy="66423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77FE76A-DDD5-FA47-A8BD-CBF4EA9EE224}"/>
              </a:ext>
            </a:extLst>
          </p:cNvPr>
          <p:cNvSpPr txBox="1"/>
          <p:nvPr/>
        </p:nvSpPr>
        <p:spPr>
          <a:xfrm>
            <a:off x="5064490" y="1128590"/>
            <a:ext cx="56269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discovered recently by NASA’s</a:t>
            </a:r>
          </a:p>
          <a:p>
            <a:r>
              <a:rPr lang="en-US" sz="2000" dirty="0">
                <a:solidFill>
                  <a:srgbClr val="00B050"/>
                </a:solidFill>
              </a:rPr>
              <a:t>Wide-field Infrared Survey Explorer (WISE) mission</a:t>
            </a:r>
          </a:p>
        </p:txBody>
      </p:sp>
    </p:spTree>
    <p:extLst>
      <p:ext uri="{BB962C8B-B14F-4D97-AF65-F5344CB8AC3E}">
        <p14:creationId xmlns:p14="http://schemas.microsoft.com/office/powerpoint/2010/main" val="852174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02BD3-97F6-0442-B362-414C265E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80628" y="-3453487"/>
            <a:ext cx="7134047" cy="13488932"/>
          </a:xfrm>
          <a:prstGeom prst="rect">
            <a:avLst/>
          </a:prstGeom>
        </p:spPr>
      </p:pic>
      <p:pic>
        <p:nvPicPr>
          <p:cNvPr id="10" name="wise_vid-trim.mov">
            <a:hlinkClick r:id="" action="ppaction://media"/>
            <a:extLst>
              <a:ext uri="{FF2B5EF4-FFF2-40B4-BE49-F238E27FC236}">
                <a16:creationId xmlns:a16="http://schemas.microsoft.com/office/drawing/2014/main" id="{FE17E67D-92D4-854B-BA5F-A2FBAE622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159" y="1623886"/>
            <a:ext cx="7347789" cy="5510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A8687-B52D-B243-B8CE-8BDF8301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9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DESI imaging processed a quarter petabyte of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raw WISE data to create the deepest,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most comprehensive all-sky infrared maps</a:t>
            </a:r>
          </a:p>
        </p:txBody>
      </p:sp>
      <p:pic>
        <p:nvPicPr>
          <p:cNvPr id="7" name="Picture 2" descr="https://lh5.googleusercontent.com/o-tzjZRG8XM4XfvTaiOS2hjFH2D_CsDpSwgPfqgoA2VYyCva9DLyh4nMpB_phbErcqpMGsEqPeszcns1-EsD6yL4FRisOo5Hi5pAOD1BFfDsscj7YvkM-_Puk1xJ5bF6ISqCoFVpuc0">
            <a:extLst>
              <a:ext uri="{FF2B5EF4-FFF2-40B4-BE49-F238E27FC236}">
                <a16:creationId xmlns:a16="http://schemas.microsoft.com/office/drawing/2014/main" id="{8F393305-F2ED-CF43-9BEC-C1BD6C2F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21" y="5412200"/>
            <a:ext cx="1847504" cy="1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9071-813A-F44D-B72C-D34EDB51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F57D41-751A-5848-8900-B2B510BDE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6665" y="681123"/>
            <a:ext cx="77357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38817-AF4C-8743-A615-6C6916F2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80628" y="-3453487"/>
            <a:ext cx="7134047" cy="134889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06CAE1-81E4-CB47-AF6F-105149F1D28D}"/>
              </a:ext>
            </a:extLst>
          </p:cNvPr>
          <p:cNvSpPr txBox="1">
            <a:spLocks/>
          </p:cNvSpPr>
          <p:nvPr/>
        </p:nvSpPr>
        <p:spPr>
          <a:xfrm>
            <a:off x="86265" y="-1078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Backyard Worlds: Planet 9</a:t>
            </a:r>
          </a:p>
          <a:p>
            <a:r>
              <a:rPr lang="en-US" dirty="0">
                <a:solidFill>
                  <a:schemeClr val="bg1"/>
                </a:solidFill>
              </a:rPr>
              <a:t>citizen science project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B3FCE-7DDB-8541-9266-5714C9E8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6" y="3631205"/>
            <a:ext cx="5417240" cy="3028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E151D-5F93-DB45-A760-098A1BF002E8}"/>
              </a:ext>
            </a:extLst>
          </p:cNvPr>
          <p:cNvSpPr txBox="1"/>
          <p:nvPr/>
        </p:nvSpPr>
        <p:spPr>
          <a:xfrm>
            <a:off x="76707" y="1420266"/>
            <a:ext cx="66199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Launched in February 2017 via </a:t>
            </a:r>
            <a:r>
              <a:rPr lang="en-US" sz="2800" dirty="0" err="1">
                <a:solidFill>
                  <a:schemeClr val="bg1"/>
                </a:solidFill>
              </a:rPr>
              <a:t>Zooniverse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More than 7 million user ‘classifications’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Over 64,000 registered users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Roughly 150,000 unique contributors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Participants from all 50 states, plus Puerto Rico and DC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167 countries represented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C7DDB37-9DE5-BF4B-A5EF-7BDBC315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067" y="-1020781"/>
            <a:ext cx="7431845" cy="41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0pc-BDs-trim.mov">
            <a:hlinkClick r:id="" action="ppaction://media"/>
            <a:extLst>
              <a:ext uri="{FF2B5EF4-FFF2-40B4-BE49-F238E27FC236}">
                <a16:creationId xmlns:a16="http://schemas.microsoft.com/office/drawing/2014/main" id="{0002129B-A1C2-BF41-9144-877761E140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25C0F7-97E8-2E48-83BA-D6632306B96D}"/>
              </a:ext>
            </a:extLst>
          </p:cNvPr>
          <p:cNvSpPr/>
          <p:nvPr/>
        </p:nvSpPr>
        <p:spPr>
          <a:xfrm>
            <a:off x="-554965" y="6331789"/>
            <a:ext cx="13166783" cy="6469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FEBBF-250C-6D4E-9BE6-D2A8BECE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8445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today’s news: best ever 3D map of brown dwarfs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in the Sun’s cosmic neighborhood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266BC-AEDE-2340-A275-6EF2693DF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8" y="5669280"/>
            <a:ext cx="1157710" cy="1188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960DD7-4F6F-ED4D-BD7C-4AE2359131E9}"/>
              </a:ext>
            </a:extLst>
          </p:cNvPr>
          <p:cNvSpPr txBox="1"/>
          <p:nvPr/>
        </p:nvSpPr>
        <p:spPr>
          <a:xfrm>
            <a:off x="1480388" y="6484941"/>
            <a:ext cx="473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Lead author: J. Davy Kirkpatrick (Caltech/IPAC)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CEEF5B-11E9-6A46-ABC9-1795B89E90A9}"/>
              </a:ext>
            </a:extLst>
          </p:cNvPr>
          <p:cNvSpPr txBox="1"/>
          <p:nvPr/>
        </p:nvSpPr>
        <p:spPr>
          <a:xfrm>
            <a:off x="8016334" y="6484941"/>
            <a:ext cx="473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Video: Jackie Faherty (AMNH)/OpenSpace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AA080-AA31-774A-9A78-7AC7D457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845" y="5634775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yard_worlds_discoveries_partiview.mov">
            <a:hlinkClick r:id="" action="ppaction://media"/>
            <a:extLst>
              <a:ext uri="{FF2B5EF4-FFF2-40B4-BE49-F238E27FC236}">
                <a16:creationId xmlns:a16="http://schemas.microsoft.com/office/drawing/2014/main" id="{B0100BD2-C6CF-E146-B73D-B88229BD7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31322"/>
            <a:ext cx="12201202" cy="7625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B570A-A437-A743-BDCC-11BC71FD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15809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3,000 Backyard Worlds brown dwarf discoveries: more than 2 per day!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DFB14-15B8-F94F-811C-1F30F480B247}"/>
              </a:ext>
            </a:extLst>
          </p:cNvPr>
          <p:cNvSpPr txBox="1"/>
          <p:nvPr/>
        </p:nvSpPr>
        <p:spPr>
          <a:xfrm>
            <a:off x="1805315" y="6364171"/>
            <a:ext cx="528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Video: Jonathan Gagn</a:t>
            </a:r>
            <a:r>
              <a:rPr lang="en-US" dirty="0">
                <a:solidFill>
                  <a:schemeClr val="bg1"/>
                </a:solidFill>
              </a:rPr>
              <a:t>é (Rio Tinto Alcan Planetarium)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26E45-53BC-1641-A7A3-D8CC71BE7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01" y="5578717"/>
            <a:ext cx="1121314" cy="115478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86E5177-3744-C444-84A6-B3D52C578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227" y="4295955"/>
            <a:ext cx="5555779" cy="31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4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E580A-3D0F-8149-AE8B-1446EB77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80628" y="-3453487"/>
            <a:ext cx="7134047" cy="13488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B570A-A437-A743-BDCC-11BC71FD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97" y="-3169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surprise: Sun’s nearest neighbors even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weirder than previously thought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AD0F9-D158-2147-A9FC-847D0F16B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32" y="5337474"/>
            <a:ext cx="1422400" cy="135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28DD77-D385-A04B-AEEB-A11B73F106D5}"/>
              </a:ext>
            </a:extLst>
          </p:cNvPr>
          <p:cNvSpPr txBox="1"/>
          <p:nvPr/>
        </p:nvSpPr>
        <p:spPr>
          <a:xfrm>
            <a:off x="1805315" y="6364171"/>
            <a:ext cx="5285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Bardalez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Gagliuffi</a:t>
            </a:r>
            <a:r>
              <a:rPr lang="en-US" sz="1600" dirty="0">
                <a:solidFill>
                  <a:schemeClr val="bg1"/>
                </a:solidFill>
              </a:rPr>
              <a:t> et al. (2020)</a:t>
            </a:r>
          </a:p>
        </p:txBody>
      </p:sp>
      <p:pic>
        <p:nvPicPr>
          <p:cNvPr id="6" name="southguy.mov">
            <a:hlinkClick r:id="" action="ppaction://media"/>
            <a:extLst>
              <a:ext uri="{FF2B5EF4-FFF2-40B4-BE49-F238E27FC236}">
                <a16:creationId xmlns:a16="http://schemas.microsoft.com/office/drawing/2014/main" id="{ED275341-D1D8-0142-8525-9015BB619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36" y="1627420"/>
            <a:ext cx="2953514" cy="3208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51A7FE-709C-C949-BD2F-4F86872FD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8250" y="1969545"/>
            <a:ext cx="5191116" cy="483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D1AC05-67E0-E243-885B-E5BA7A2005E9}"/>
              </a:ext>
            </a:extLst>
          </p:cNvPr>
          <p:cNvSpPr txBox="1"/>
          <p:nvPr/>
        </p:nvSpPr>
        <p:spPr>
          <a:xfrm>
            <a:off x="10245361" y="3430432"/>
            <a:ext cx="21393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WISE 0855, the coldest known brown dwarf, still stands alone!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03CC2-9240-204F-816F-3CE67A6E4E7E}"/>
              </a:ext>
            </a:extLst>
          </p:cNvPr>
          <p:cNvSpPr txBox="1"/>
          <p:nvPr/>
        </p:nvSpPr>
        <p:spPr>
          <a:xfrm>
            <a:off x="3099385" y="2302840"/>
            <a:ext cx="3128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WISE 0830+2837, discovered by Backyard Worlds citizen scientist Dan Caselden – the second coldest known brown dwarf?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803A7-1A8D-BE49-8CFE-5953F5234C87}"/>
              </a:ext>
            </a:extLst>
          </p:cNvPr>
          <p:cNvSpPr txBox="1"/>
          <p:nvPr/>
        </p:nvSpPr>
        <p:spPr>
          <a:xfrm>
            <a:off x="8810246" y="5249911"/>
            <a:ext cx="150412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0830+2837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BA996-6076-FE42-AEFF-2393DFFC066C}"/>
              </a:ext>
            </a:extLst>
          </p:cNvPr>
          <p:cNvSpPr txBox="1"/>
          <p:nvPr/>
        </p:nvSpPr>
        <p:spPr>
          <a:xfrm>
            <a:off x="6098432" y="6499161"/>
            <a:ext cx="11477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warmest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C4D28-66A4-204F-8838-5FE4891CC0B2}"/>
              </a:ext>
            </a:extLst>
          </p:cNvPr>
          <p:cNvSpPr txBox="1"/>
          <p:nvPr/>
        </p:nvSpPr>
        <p:spPr>
          <a:xfrm>
            <a:off x="9677084" y="6498923"/>
            <a:ext cx="11477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coolest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86F3F-CB4B-5342-8C3C-73A072710327}"/>
              </a:ext>
            </a:extLst>
          </p:cNvPr>
          <p:cNvSpPr txBox="1"/>
          <p:nvPr/>
        </p:nvSpPr>
        <p:spPr>
          <a:xfrm>
            <a:off x="8296739" y="2788739"/>
            <a:ext cx="1958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Backyard Worlds,</a:t>
            </a:r>
          </a:p>
          <a:p>
            <a:r>
              <a:rPr lang="en-US" sz="1900" dirty="0">
                <a:solidFill>
                  <a:srgbClr val="FF0000"/>
                </a:solidFill>
              </a:rPr>
              <a:t>CatWISE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449C7-EFB6-2B4F-8920-F70FA4F061B0}"/>
              </a:ext>
            </a:extLst>
          </p:cNvPr>
          <p:cNvSpPr txBox="1"/>
          <p:nvPr/>
        </p:nvSpPr>
        <p:spPr>
          <a:xfrm>
            <a:off x="8292610" y="2404018"/>
            <a:ext cx="19583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prior literature</a:t>
            </a:r>
          </a:p>
        </p:txBody>
      </p:sp>
    </p:spTree>
    <p:extLst>
      <p:ext uri="{BB962C8B-B14F-4D97-AF65-F5344CB8AC3E}">
        <p14:creationId xmlns:p14="http://schemas.microsoft.com/office/powerpoint/2010/main" val="20380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0B240-5821-4442-B22D-0B93E268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0628" y="-3453487"/>
            <a:ext cx="7134047" cy="13488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B570A-A437-A743-BDCC-11BC71FD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92" y="15809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observing citizen scientist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discoveries with premier telescopes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B983D-3D20-6F49-BEC5-BE7624DAD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59" y="1644014"/>
            <a:ext cx="2830482" cy="2718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033396-754D-334D-9DA3-6FB9FCD36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702" y="1798181"/>
            <a:ext cx="3093490" cy="2348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6ACBB-ED78-F445-B3C3-EBCD92B4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90" y="1470789"/>
            <a:ext cx="3683456" cy="2667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C62D5-33D5-BF49-9E2D-4DD5925FD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5" y="4054478"/>
            <a:ext cx="4493544" cy="2152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941AF-5E6E-A644-8E44-BBCDB1CA7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988" y="3699711"/>
            <a:ext cx="4317056" cy="2878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2A1F0C-03F8-7446-9EB8-F042586FB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047" y="3619354"/>
            <a:ext cx="4150093" cy="2745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0A9EC-7F94-2046-9178-69B162C1FC46}"/>
              </a:ext>
            </a:extLst>
          </p:cNvPr>
          <p:cNvSpPr txBox="1"/>
          <p:nvPr/>
        </p:nvSpPr>
        <p:spPr>
          <a:xfrm>
            <a:off x="-431325" y="6346916"/>
            <a:ext cx="13092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</a:rPr>
              <a:t>crucial distance estimates are based on Spitzer Space Telescope follow-up (Kirkpatrick et al., in press)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69527-E8E1-414A-B1B7-50D677304B96}"/>
              </a:ext>
            </a:extLst>
          </p:cNvPr>
          <p:cNvSpPr txBox="1"/>
          <p:nvPr/>
        </p:nvSpPr>
        <p:spPr>
          <a:xfrm>
            <a:off x="6524490" y="3782688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Spitzer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3DC100E-523A-CA4E-A967-4FAE131CE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7810" y="1594592"/>
            <a:ext cx="1079500" cy="8763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D4E59A-850F-6C43-973E-BCCBB7107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202" y="2366620"/>
            <a:ext cx="1079500" cy="876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77B295-60F0-9C4F-A8F6-9DB555B64181}"/>
              </a:ext>
            </a:extLst>
          </p:cNvPr>
          <p:cNvSpPr txBox="1"/>
          <p:nvPr/>
        </p:nvSpPr>
        <p:spPr>
          <a:xfrm>
            <a:off x="849738" y="5744984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Hubble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0D6FB-C8F6-4843-871F-96B775C8D8C1}"/>
              </a:ext>
            </a:extLst>
          </p:cNvPr>
          <p:cNvSpPr txBox="1"/>
          <p:nvPr/>
        </p:nvSpPr>
        <p:spPr>
          <a:xfrm>
            <a:off x="8690267" y="1859006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NASA IRTF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DDF4D6-1078-9C40-8C84-741CAD5CA9F1}"/>
              </a:ext>
            </a:extLst>
          </p:cNvPr>
          <p:cNvSpPr txBox="1"/>
          <p:nvPr/>
        </p:nvSpPr>
        <p:spPr>
          <a:xfrm>
            <a:off x="9911599" y="3718902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Keck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C259B4-E4E0-554B-BC43-E27A6286E697}"/>
              </a:ext>
            </a:extLst>
          </p:cNvPr>
          <p:cNvSpPr txBox="1"/>
          <p:nvPr/>
        </p:nvSpPr>
        <p:spPr>
          <a:xfrm>
            <a:off x="5873918" y="1479439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Gemini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81251-5443-CC4E-807F-B682F0AC57C0}"/>
              </a:ext>
            </a:extLst>
          </p:cNvPr>
          <p:cNvSpPr txBox="1"/>
          <p:nvPr/>
        </p:nvSpPr>
        <p:spPr>
          <a:xfrm>
            <a:off x="1257210" y="3669194"/>
            <a:ext cx="151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Blanco</a:t>
            </a:r>
          </a:p>
        </p:txBody>
      </p:sp>
    </p:spTree>
    <p:extLst>
      <p:ext uri="{BB962C8B-B14F-4D97-AF65-F5344CB8AC3E}">
        <p14:creationId xmlns:p14="http://schemas.microsoft.com/office/powerpoint/2010/main" val="373676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369</Words>
  <Application>Microsoft Macintosh PowerPoint</Application>
  <PresentationFormat>Widescreen</PresentationFormat>
  <Paragraphs>54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Citizen Scientists Discover Extremely Cold Brown Dwarfs</vt:lpstr>
      <vt:lpstr>The time-honored quest to find our Sun’s closest neighbors</vt:lpstr>
      <vt:lpstr>The time-honored quest to find our Sun’s closest neighbors</vt:lpstr>
      <vt:lpstr>DESI imaging processed a quarter petabyte of  raw WISE data to create the deepest,  most comprehensive all-sky infrared maps</vt:lpstr>
      <vt:lpstr>PowerPoint Presentation</vt:lpstr>
      <vt:lpstr>today’s news: best ever 3D map of brown dwarfs in the Sun’s cosmic neighborhood</vt:lpstr>
      <vt:lpstr>3,000 Backyard Worlds brown dwarf discoveries: more than 2 per day!</vt:lpstr>
      <vt:lpstr>surprise: Sun’s nearest neighbors even  weirder than previously thought </vt:lpstr>
      <vt:lpstr>observing citizen scientist discoveries with premier telescopes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Scientists Discover Extremely Cold Brown Dwarfs</dc:title>
  <dc:creator>Microsoft Office User</dc:creator>
  <cp:lastModifiedBy>Microsoft Office User</cp:lastModifiedBy>
  <cp:revision>103</cp:revision>
  <dcterms:created xsi:type="dcterms:W3CDTF">2021-01-13T07:13:34Z</dcterms:created>
  <dcterms:modified xsi:type="dcterms:W3CDTF">2021-01-13T19:45:12Z</dcterms:modified>
</cp:coreProperties>
</file>