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95" r:id="rId3"/>
    <p:sldId id="301" r:id="rId4"/>
    <p:sldId id="268" r:id="rId5"/>
    <p:sldId id="302" r:id="rId6"/>
    <p:sldId id="296" r:id="rId7"/>
    <p:sldId id="289" r:id="rId8"/>
    <p:sldId id="258" r:id="rId9"/>
    <p:sldId id="290" r:id="rId10"/>
    <p:sldId id="305" r:id="rId11"/>
    <p:sldId id="291" r:id="rId12"/>
    <p:sldId id="292" r:id="rId13"/>
    <p:sldId id="260" r:id="rId14"/>
    <p:sldId id="262" r:id="rId15"/>
    <p:sldId id="306" r:id="rId16"/>
    <p:sldId id="294" r:id="rId17"/>
    <p:sldId id="300" r:id="rId18"/>
    <p:sldId id="261" r:id="rId19"/>
    <p:sldId id="297" r:id="rId20"/>
    <p:sldId id="298" r:id="rId21"/>
    <p:sldId id="303" r:id="rId22"/>
    <p:sldId id="25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8"/>
  </p:normalViewPr>
  <p:slideViewPr>
    <p:cSldViewPr snapToGrid="0">
      <p:cViewPr varScale="1">
        <p:scale>
          <a:sx n="117" d="100"/>
          <a:sy n="117" d="100"/>
        </p:scale>
        <p:origin x="36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8706FF-B88E-2447-A1BB-AB03F692F3E5}" type="datetimeFigureOut">
              <a:rPr lang="en-US" smtClean="0"/>
              <a:t>2/5/25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7A9DDE-5AA4-8C4E-BB79-CA3FEC7BCF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3783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7A9DDE-5AA4-8C4E-BB79-CA3FEC7BCFE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2362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73540F-CE54-F669-E053-977AF36E0F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BE658E-78DF-D22E-1005-32A8A6F0C1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E5CFFB-DABA-F361-3931-C114F20F6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67338-8E28-C243-A684-27FF4A0EBA11}" type="datetimeFigureOut">
              <a:rPr lang="en-US" smtClean="0"/>
              <a:t>2/5/25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09676A-041C-7248-0E1E-3FEB8A6C1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96148A-12A5-88F0-D963-431FF2E2D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BC6BC-240B-9A42-862F-393D68C7D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3712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B2ECF-82F9-30E1-DFD3-9D107E2F6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6F96FD-36CC-9899-0372-E2AF9D8BDE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DD7C69-DD2C-4526-C231-1987CDAD7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67338-8E28-C243-A684-27FF4A0EBA11}" type="datetimeFigureOut">
              <a:rPr lang="en-US" smtClean="0"/>
              <a:t>2/5/25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141F3B-08D2-C155-D687-D3BF204B3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EBE189-51E8-19AE-E03B-87E15A459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BC6BC-240B-9A42-862F-393D68C7D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672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14AC3CD-6C2A-0887-2F61-B0C9BDB1B7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322EFC-B256-5360-48F6-CE756CDD42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6D045D-51CD-C9EC-2759-B8E4CE89B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67338-8E28-C243-A684-27FF4A0EBA11}" type="datetimeFigureOut">
              <a:rPr lang="en-US" smtClean="0"/>
              <a:t>2/5/25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E8AA97-46E4-5917-8237-EF3889791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303753-BA2D-596B-B280-ECDFEB50F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BC6BC-240B-9A42-862F-393D68C7D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866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033EA1-17CB-7EC1-56BB-FDA006374E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F93C1B-DFA1-45E7-2724-E7B8A9C120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FB1BFB-36A0-E4B1-0893-4B80086DB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67338-8E28-C243-A684-27FF4A0EBA11}" type="datetimeFigureOut">
              <a:rPr lang="en-US" smtClean="0"/>
              <a:t>2/5/25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4516BB-AA9A-3BD1-2BEE-2CFF66CEC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3A62F6-0549-6C1A-BD6B-D5BB89DF9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BC6BC-240B-9A42-862F-393D68C7D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7154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DBC7AE-3DFC-B2EC-3CCE-8603A3D46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82B477-14B0-938A-F381-2306C0E0CA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A36004-56F0-CD08-ED0F-550D99364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67338-8E28-C243-A684-27FF4A0EBA11}" type="datetimeFigureOut">
              <a:rPr lang="en-US" smtClean="0"/>
              <a:t>2/5/25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BF7228-BB0F-12AE-A4AE-4518D456A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60713B-06B7-481B-E3E1-37286F54C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BC6BC-240B-9A42-862F-393D68C7D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883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4CD8E8-0E78-495F-29F7-B853AFA7C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ABB2C5-DFE8-0F05-704F-5CFF7CB430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DCDB2A-948E-994D-D2A6-2E9B314B27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010A9F-C629-8422-532C-0D7CE5524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67338-8E28-C243-A684-27FF4A0EBA11}" type="datetimeFigureOut">
              <a:rPr lang="en-US" smtClean="0"/>
              <a:t>2/5/25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7FCA67-D7C3-4DA1-114E-54267813E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9F7A48-9F4D-7C5B-C37F-90172AF54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BC6BC-240B-9A42-862F-393D68C7D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633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60EB8-2D03-2A10-1F49-0F37C29B5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225443-F6F2-10AD-AE36-DCEE596515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95B3B4-8E0A-4CF3-B000-7036E03707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2DDF25-FAB9-3432-B7EA-AEBF393133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60D6C0-99CB-9A1C-DB22-E3F1BC18FC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CDCD60-D92F-13EF-4201-A8D27F981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67338-8E28-C243-A684-27FF4A0EBA11}" type="datetimeFigureOut">
              <a:rPr lang="en-US" smtClean="0"/>
              <a:t>2/5/25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953282D-680F-2181-7B5C-5AF70B042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AE3F4A-83B4-2CAD-311B-354534C18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BC6BC-240B-9A42-862F-393D68C7D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4994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3C30A-77AD-A478-BB26-0BB1E14E6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8C4F8D-99AA-F224-1BC9-677421A34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67338-8E28-C243-A684-27FF4A0EBA11}" type="datetimeFigureOut">
              <a:rPr lang="en-US" smtClean="0"/>
              <a:t>2/5/25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795602-DEEB-9B31-6B86-3460B2837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5C3F3C-3867-B866-669D-B330A8DBB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BC6BC-240B-9A42-862F-393D68C7D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232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DB1251-924A-FC93-C08F-1BB61556E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67338-8E28-C243-A684-27FF4A0EBA11}" type="datetimeFigureOut">
              <a:rPr lang="en-US" smtClean="0"/>
              <a:t>2/5/25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53659D-98C5-932F-31AF-43B47F4B4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9EF56F-BFA3-060F-5007-E1EE04DE1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BC6BC-240B-9A42-862F-393D68C7D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044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6F5FE9-BB5F-957C-C559-30B1CDB57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5D28A8-D317-7675-CB2C-D9B8E9B560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7FD097-CFFD-B4E9-CDF5-2851FF1F21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6E714C-40CA-080B-A880-72FA84AADF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67338-8E28-C243-A684-27FF4A0EBA11}" type="datetimeFigureOut">
              <a:rPr lang="en-US" smtClean="0"/>
              <a:t>2/5/25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9656DC-A4C2-6732-23A9-E997D4807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7FB17D-1C32-8F27-E87E-73C5DF633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BC6BC-240B-9A42-862F-393D68C7D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943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A37757-FFBA-1C82-6A49-95CB866B3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FCCE59-DD7F-3EA6-4BD7-102730D2FE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5FFE17-3FF4-7CD6-3F2A-8D14C1637C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4F8340-D095-93E4-A5B5-9178A28F8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67338-8E28-C243-A684-27FF4A0EBA11}" type="datetimeFigureOut">
              <a:rPr lang="en-US" smtClean="0"/>
              <a:t>2/5/25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0B2335-6B89-9513-E811-F1AD13B58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0C93AE-90AD-2147-0615-68049EB3E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BC6BC-240B-9A42-862F-393D68C7D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1816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6DA5009-8C19-0DD6-33AB-0278C6446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DCC859-81EA-5DAE-0F7F-BC5A0BFA3A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ABE083-0B60-9AFC-0FCD-541F8D53B0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1B67338-8E28-C243-A684-27FF4A0EBA11}" type="datetimeFigureOut">
              <a:rPr lang="en-US" smtClean="0"/>
              <a:t>2/5/25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D00E98-73FB-1624-3360-FC2BCE843D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EF4D16-E880-1E86-4924-4E8A0B4120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F9BC6BC-240B-9A42-862F-393D68C7D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241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gif"/><Relationship Id="rId4" Type="http://schemas.openxmlformats.org/officeDocument/2006/relationships/image" Target="../media/image19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E30439A-8A5B-46EC-8283-9B6B031D40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CEAD642-85CF-4750-8432-7C80C901F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27"/>
            <a:ext cx="12192001" cy="68580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A33EEAE-15D5-4119-8C1E-89D943F91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55521" y="-1720"/>
            <a:ext cx="11750040" cy="6840685"/>
          </a:xfrm>
          <a:prstGeom prst="rect">
            <a:avLst/>
          </a:prstGeom>
          <a:gradFill>
            <a:gsLst>
              <a:gs pos="21000">
                <a:schemeClr val="accent1">
                  <a:lumMod val="50000"/>
                  <a:alpha val="61000"/>
                </a:schemeClr>
              </a:gs>
              <a:gs pos="100000">
                <a:schemeClr val="accent1">
                  <a:alpha val="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0D8B3B-9B80-4025-B934-26DC7D7CD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6054" y="-1291"/>
            <a:ext cx="3608179" cy="6858864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0"/>
                </a:schemeClr>
              </a:gs>
              <a:gs pos="99000">
                <a:srgbClr val="000000">
                  <a:alpha val="41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5A1B09C-1565-46F8-B70F-621C5EB48A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5274173">
            <a:off x="6059728" y="779270"/>
            <a:ext cx="4967533" cy="4988390"/>
          </a:xfrm>
          <a:prstGeom prst="ellipse">
            <a:avLst/>
          </a:prstGeom>
          <a:gradFill>
            <a:gsLst>
              <a:gs pos="0">
                <a:schemeClr val="accent1">
                  <a:alpha val="24000"/>
                </a:schemeClr>
              </a:gs>
              <a:gs pos="79000">
                <a:schemeClr val="accent1">
                  <a:lumMod val="60000"/>
                  <a:lumOff val="4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68254B-53E4-314A-5CAC-FF53294CBC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6865" y="818984"/>
            <a:ext cx="6596245" cy="3268520"/>
          </a:xfrm>
        </p:spPr>
        <p:txBody>
          <a:bodyPr>
            <a:normAutofit/>
          </a:bodyPr>
          <a:lstStyle/>
          <a:p>
            <a:pPr algn="r"/>
            <a:r>
              <a:rPr lang="en-US" sz="4800" dirty="0">
                <a:solidFill>
                  <a:srgbClr val="FFFFFF"/>
                </a:solidFill>
              </a:rPr>
              <a:t>Brief Update: Beam-mapping CHORD dishes (D3A6) with GNSS satellites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C516CC8-80AC-446C-A56E-9F54B7210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314" y="4480038"/>
            <a:ext cx="12179371" cy="237796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34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40A0FE-6324-ECFD-B251-58551ED771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69371" y="4468588"/>
            <a:ext cx="6051236" cy="1241828"/>
          </a:xfrm>
        </p:spPr>
        <p:txBody>
          <a:bodyPr>
            <a:normAutofit/>
          </a:bodyPr>
          <a:lstStyle/>
          <a:p>
            <a:pPr algn="r"/>
            <a:r>
              <a:rPr lang="en-US" dirty="0">
                <a:solidFill>
                  <a:srgbClr val="FFFFFF"/>
                </a:solidFill>
              </a:rPr>
              <a:t>Shronim Tiwari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MSc Physics Candidate, McGill University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Supervisor: Prof. Jonathan Sievers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3947E58-F088-49F1-A3D1-DEA690192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6967085" y="1632660"/>
            <a:ext cx="6857572" cy="3592258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0"/>
                </a:srgb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C0D6A1-98AC-1164-8EC7-0361B185004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1639" y="5721866"/>
            <a:ext cx="2094818" cy="7290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5E72998-8C56-16D2-8CB2-5819B4B0468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2631"/>
          <a:stretch/>
        </p:blipFill>
        <p:spPr>
          <a:xfrm>
            <a:off x="148207" y="5565094"/>
            <a:ext cx="4458962" cy="107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2514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een and blue circle with a white circle&#10;&#10;Description automatically generated">
            <a:extLst>
              <a:ext uri="{FF2B5EF4-FFF2-40B4-BE49-F238E27FC236}">
                <a16:creationId xmlns:a16="http://schemas.microsoft.com/office/drawing/2014/main" id="{DBCD09B1-BF8B-3F78-4115-1ACFFD02BF1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813" r="68232"/>
          <a:stretch/>
        </p:blipFill>
        <p:spPr>
          <a:xfrm>
            <a:off x="6471557" y="914399"/>
            <a:ext cx="3995058" cy="5338675"/>
          </a:xfrm>
          <a:prstGeom prst="rect">
            <a:avLst/>
          </a:prstGeom>
        </p:spPr>
      </p:pic>
      <p:pic>
        <p:nvPicPr>
          <p:cNvPr id="5" name="Picture 4" descr="A circular object with a circular object in the middle&#10;&#10;Description automatically generated">
            <a:extLst>
              <a:ext uri="{FF2B5EF4-FFF2-40B4-BE49-F238E27FC236}">
                <a16:creationId xmlns:a16="http://schemas.microsoft.com/office/drawing/2014/main" id="{593E1696-72FF-F049-3DE7-09740BFD4D9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440885" flipV="1">
            <a:off x="5373958" y="544411"/>
            <a:ext cx="6124937" cy="6139289"/>
          </a:xfrm>
          <a:prstGeom prst="rect">
            <a:avLst/>
          </a:prstGeom>
        </p:spPr>
      </p:pic>
      <p:pic>
        <p:nvPicPr>
          <p:cNvPr id="7" name="Picture 6" descr="A building with a snow covered roof&#10;&#10;Description automatically generated">
            <a:extLst>
              <a:ext uri="{FF2B5EF4-FFF2-40B4-BE49-F238E27FC236}">
                <a16:creationId xmlns:a16="http://schemas.microsoft.com/office/drawing/2014/main" id="{28624A0B-C2FE-D86D-A3B0-9C43732F3C4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821" y="5017252"/>
            <a:ext cx="4747138" cy="785994"/>
          </a:xfrm>
          <a:prstGeom prst="rect">
            <a:avLst/>
          </a:prstGeom>
          <a:ln>
            <a:noFill/>
          </a:ln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F0C15183-764D-CF86-CFAD-4FB2E6015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Work with feed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275EF2-A936-1285-3664-0691DC57849F}"/>
              </a:ext>
            </a:extLst>
          </p:cNvPr>
          <p:cNvSpPr txBox="1"/>
          <p:nvPr/>
        </p:nvSpPr>
        <p:spPr>
          <a:xfrm>
            <a:off x="436412" y="1740406"/>
            <a:ext cx="43978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Surrounding visible in the beam</a:t>
            </a:r>
          </a:p>
        </p:txBody>
      </p:sp>
      <p:pic>
        <p:nvPicPr>
          <p:cNvPr id="11" name="Picture 10" descr="A green and blue circle with a white circle&#10;&#10;Description automatically generated">
            <a:extLst>
              <a:ext uri="{FF2B5EF4-FFF2-40B4-BE49-F238E27FC236}">
                <a16:creationId xmlns:a16="http://schemas.microsoft.com/office/drawing/2014/main" id="{9231E574-B32C-3251-681E-60F27027AD3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101" r="9517"/>
          <a:stretch/>
        </p:blipFill>
        <p:spPr>
          <a:xfrm>
            <a:off x="365821" y="3239795"/>
            <a:ext cx="4468420" cy="1464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1563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een and blue circle with a white background&#10;&#10;Description automatically generated">
            <a:extLst>
              <a:ext uri="{FF2B5EF4-FFF2-40B4-BE49-F238E27FC236}">
                <a16:creationId xmlns:a16="http://schemas.microsoft.com/office/drawing/2014/main" id="{93EDD726-92EF-F252-1A07-DE578448A76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95" t="501" r="10245" b="-501"/>
          <a:stretch/>
        </p:blipFill>
        <p:spPr>
          <a:xfrm>
            <a:off x="120683" y="2009775"/>
            <a:ext cx="12047731" cy="4058557"/>
          </a:xfrm>
          <a:prstGeom prst="rect">
            <a:avLst/>
          </a:prstGeom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B01640BD-7E2A-4411-A120-F0F828449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Work with feed (other polarization)</a:t>
            </a:r>
          </a:p>
        </p:txBody>
      </p:sp>
    </p:spTree>
    <p:extLst>
      <p:ext uri="{BB962C8B-B14F-4D97-AF65-F5344CB8AC3E}">
        <p14:creationId xmlns:p14="http://schemas.microsoft.com/office/powerpoint/2010/main" val="8628702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4" descr="A diagram of a satellite&#10;&#10;Description automatically generated">
            <a:extLst>
              <a:ext uri="{FF2B5EF4-FFF2-40B4-BE49-F238E27FC236}">
                <a16:creationId xmlns:a16="http://schemas.microsoft.com/office/drawing/2014/main" id="{AF00CADA-2589-D36E-501B-950C5F69EA9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48" r="8178"/>
          <a:stretch/>
        </p:blipFill>
        <p:spPr>
          <a:xfrm>
            <a:off x="-111576" y="1706018"/>
            <a:ext cx="12415151" cy="405855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45A3A839-3F27-F4AC-9245-5226B5692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Work with feed</a:t>
            </a:r>
          </a:p>
        </p:txBody>
      </p:sp>
      <p:pic>
        <p:nvPicPr>
          <p:cNvPr id="10" name="Picture 9" descr="A metal object on a roof&#10;&#10;Description automatically generated">
            <a:extLst>
              <a:ext uri="{FF2B5EF4-FFF2-40B4-BE49-F238E27FC236}">
                <a16:creationId xmlns:a16="http://schemas.microsoft.com/office/drawing/2014/main" id="{82AC4E89-4781-32D9-7707-D90A895856E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5045" y="72513"/>
            <a:ext cx="2167786" cy="1625840"/>
          </a:xfrm>
          <a:prstGeom prst="rect">
            <a:avLst/>
          </a:prstGeom>
        </p:spPr>
      </p:pic>
      <p:pic>
        <p:nvPicPr>
          <p:cNvPr id="2" name="Picture 1" descr="A metal structure on a roof&#10;&#10;Description automatically generated">
            <a:extLst>
              <a:ext uri="{FF2B5EF4-FFF2-40B4-BE49-F238E27FC236}">
                <a16:creationId xmlns:a16="http://schemas.microsoft.com/office/drawing/2014/main" id="{29A57EF6-3728-46F1-FFCC-622F2D1E686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0386960" y="241709"/>
            <a:ext cx="1933679" cy="145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7543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84987-8533-873E-487F-7E8F0C405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 with feed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598C4B-F49F-5FA8-440F-C500736DDC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1300"/>
            <a:ext cx="10515600" cy="4351338"/>
          </a:xfrm>
        </p:spPr>
        <p:txBody>
          <a:bodyPr/>
          <a:lstStyle/>
          <a:p>
            <a:r>
              <a:rPr lang="en-US" dirty="0"/>
              <a:t>Next location (closer to ground)</a:t>
            </a:r>
          </a:p>
        </p:txBody>
      </p:sp>
      <p:pic>
        <p:nvPicPr>
          <p:cNvPr id="5" name="Picture 4" descr="A building with a large fan&#10;&#10;Description automatically generated with medium confidence">
            <a:extLst>
              <a:ext uri="{FF2B5EF4-FFF2-40B4-BE49-F238E27FC236}">
                <a16:creationId xmlns:a16="http://schemas.microsoft.com/office/drawing/2014/main" id="{BFD90108-ACFD-4ADC-0338-E4ECE26C96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35" r="12688"/>
          <a:stretch/>
        </p:blipFill>
        <p:spPr>
          <a:xfrm rot="5400000">
            <a:off x="1452475" y="2349338"/>
            <a:ext cx="4076874" cy="3619500"/>
          </a:xfrm>
          <a:prstGeom prst="rect">
            <a:avLst/>
          </a:prstGeom>
        </p:spPr>
      </p:pic>
      <p:pic>
        <p:nvPicPr>
          <p:cNvPr id="7" name="Picture 6" descr="A roof with a pipe and a light bulb&#10;&#10;Description automatically generated with medium confidence">
            <a:extLst>
              <a:ext uri="{FF2B5EF4-FFF2-40B4-BE49-F238E27FC236}">
                <a16:creationId xmlns:a16="http://schemas.microsoft.com/office/drawing/2014/main" id="{FDCA9578-6FFC-5927-72ED-0F17B246967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457952" y="1095828"/>
            <a:ext cx="5845626" cy="438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2807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84987-8533-873E-487F-7E8F0C405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 with feed</a:t>
            </a:r>
          </a:p>
        </p:txBody>
      </p:sp>
      <p:pic>
        <p:nvPicPr>
          <p:cNvPr id="5" name="Picture 4" descr="A green and blue circle with a white background&#10;&#10;Description automatically generated">
            <a:extLst>
              <a:ext uri="{FF2B5EF4-FFF2-40B4-BE49-F238E27FC236}">
                <a16:creationId xmlns:a16="http://schemas.microsoft.com/office/drawing/2014/main" id="{D0E07AF3-3E79-3D22-8DFF-0087BF75529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314" y="1304424"/>
            <a:ext cx="11353800" cy="3027680"/>
          </a:xfrm>
          <a:prstGeom prst="rect">
            <a:avLst/>
          </a:prstGeom>
        </p:spPr>
      </p:pic>
      <p:pic>
        <p:nvPicPr>
          <p:cNvPr id="9" name="Picture 8" descr="A green and blue circle with a white circle&#10;&#10;Description automatically generated">
            <a:extLst>
              <a:ext uri="{FF2B5EF4-FFF2-40B4-BE49-F238E27FC236}">
                <a16:creationId xmlns:a16="http://schemas.microsoft.com/office/drawing/2014/main" id="{88B2E100-C068-8567-5ED2-62825FB2CF2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314" y="3966821"/>
            <a:ext cx="11353796" cy="302767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353B3BC-3E5E-52C6-B20D-5860471A3096}"/>
              </a:ext>
            </a:extLst>
          </p:cNvPr>
          <p:cNvSpPr txBox="1"/>
          <p:nvPr/>
        </p:nvSpPr>
        <p:spPr>
          <a:xfrm>
            <a:off x="391886" y="2402562"/>
            <a:ext cx="14660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North-South </a:t>
            </a:r>
          </a:p>
          <a:p>
            <a:r>
              <a:rPr lang="en-US" dirty="0"/>
              <a:t>Polarization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BAE840-711B-267F-AE1A-5748CEABB6D0}"/>
              </a:ext>
            </a:extLst>
          </p:cNvPr>
          <p:cNvSpPr txBox="1"/>
          <p:nvPr/>
        </p:nvSpPr>
        <p:spPr>
          <a:xfrm>
            <a:off x="391886" y="5053428"/>
            <a:ext cx="13542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East-West </a:t>
            </a:r>
          </a:p>
          <a:p>
            <a:r>
              <a:rPr lang="en-US" dirty="0"/>
              <a:t>Polarization</a:t>
            </a:r>
          </a:p>
        </p:txBody>
      </p:sp>
      <p:pic>
        <p:nvPicPr>
          <p:cNvPr id="12" name="Picture 11" descr="A building with a large fan&#10;&#10;Description automatically generated with medium confidence">
            <a:extLst>
              <a:ext uri="{FF2B5EF4-FFF2-40B4-BE49-F238E27FC236}">
                <a16:creationId xmlns:a16="http://schemas.microsoft.com/office/drawing/2014/main" id="{4FE4184C-EAAB-4A66-EE64-88D65E60CD6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553" t="19529" r="21108" b="20621"/>
          <a:stretch/>
        </p:blipFill>
        <p:spPr>
          <a:xfrm rot="5400000">
            <a:off x="10275215" y="9168"/>
            <a:ext cx="1756796" cy="173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0959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een and blue circle with a white background&#10;&#10;Description automatically generated">
            <a:extLst>
              <a:ext uri="{FF2B5EF4-FFF2-40B4-BE49-F238E27FC236}">
                <a16:creationId xmlns:a16="http://schemas.microsoft.com/office/drawing/2014/main" id="{F8B4E472-176E-39A3-144C-6FC5B95F0F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103" t="12758" r="68092" b="9191"/>
          <a:stretch/>
        </p:blipFill>
        <p:spPr>
          <a:xfrm>
            <a:off x="8001000" y="2182296"/>
            <a:ext cx="3063240" cy="3064475"/>
          </a:xfrm>
          <a:prstGeom prst="rect">
            <a:avLst/>
          </a:prstGeom>
        </p:spPr>
      </p:pic>
      <p:pic>
        <p:nvPicPr>
          <p:cNvPr id="5" name="Content Placeholder 4" descr="A circular object with buildings in the background&#10;&#10;Description automatically generated">
            <a:extLst>
              <a:ext uri="{FF2B5EF4-FFF2-40B4-BE49-F238E27FC236}">
                <a16:creationId xmlns:a16="http://schemas.microsoft.com/office/drawing/2014/main" id="{1ABFE860-A986-E415-49AB-263A52C639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586005" flipH="1">
            <a:off x="7200363" y="1336915"/>
            <a:ext cx="4664512" cy="4663792"/>
          </a:xfrm>
        </p:spPr>
      </p:pic>
      <p:pic>
        <p:nvPicPr>
          <p:cNvPr id="11" name="Picture 10" descr="A building with snow on the roof&#10;&#10;Description automatically generated">
            <a:extLst>
              <a:ext uri="{FF2B5EF4-FFF2-40B4-BE49-F238E27FC236}">
                <a16:creationId xmlns:a16="http://schemas.microsoft.com/office/drawing/2014/main" id="{301C98F1-FE35-8F09-9D05-63CA3AA677E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140" y="3249485"/>
            <a:ext cx="6507480" cy="1509396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3FA82A82-AE1E-DFFE-2F39-D8CBCA60D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Work with feed</a:t>
            </a:r>
          </a:p>
        </p:txBody>
      </p:sp>
    </p:spTree>
    <p:extLst>
      <p:ext uri="{BB962C8B-B14F-4D97-AF65-F5344CB8AC3E}">
        <p14:creationId xmlns:p14="http://schemas.microsoft.com/office/powerpoint/2010/main" val="2085452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7915B8-6D10-BD55-EDDD-C2A95248B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Characterizing ripples</a:t>
            </a:r>
          </a:p>
        </p:txBody>
      </p:sp>
      <p:pic>
        <p:nvPicPr>
          <p:cNvPr id="5" name="Content Placeholder 4" descr="A diagram of a sea interferometer&#10;&#10;Description automatically generated">
            <a:extLst>
              <a:ext uri="{FF2B5EF4-FFF2-40B4-BE49-F238E27FC236}">
                <a16:creationId xmlns:a16="http://schemas.microsoft.com/office/drawing/2014/main" id="{FEC4E270-8880-D0B0-EC13-690BC0CB5F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7472" y="1437595"/>
            <a:ext cx="3335545" cy="43513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79E96FD-E4FE-242D-0C4D-63DCD3ACBB1F}"/>
              </a:ext>
            </a:extLst>
          </p:cNvPr>
          <p:cNvSpPr txBox="1"/>
          <p:nvPr/>
        </p:nvSpPr>
        <p:spPr>
          <a:xfrm>
            <a:off x="8664538" y="6042026"/>
            <a:ext cx="23014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dirty="0"/>
              <a:t>Source: Interferometry and Synthesis in Radio Astronomy, 3</a:t>
            </a:r>
            <a:r>
              <a:rPr lang="en-CA" sz="1000" baseline="30000" dirty="0"/>
              <a:t>rd</a:t>
            </a:r>
            <a:r>
              <a:rPr lang="en-CA" sz="1000" dirty="0"/>
              <a:t> edition; TMS</a:t>
            </a:r>
            <a:endParaRPr lang="en-US" sz="1000" dirty="0"/>
          </a:p>
        </p:txBody>
      </p:sp>
      <p:pic>
        <p:nvPicPr>
          <p:cNvPr id="4" name="Picture 3" descr="A diagram of a radar&#10;&#10;Description automatically generated with medium confidence">
            <a:extLst>
              <a:ext uri="{FF2B5EF4-FFF2-40B4-BE49-F238E27FC236}">
                <a16:creationId xmlns:a16="http://schemas.microsoft.com/office/drawing/2014/main" id="{8E409DC4-F598-5106-638E-B3B89000B34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757" y="2088484"/>
            <a:ext cx="3730162" cy="3360933"/>
          </a:xfrm>
          <a:prstGeom prst="rect">
            <a:avLst/>
          </a:prstGeom>
        </p:spPr>
      </p:pic>
      <p:pic>
        <p:nvPicPr>
          <p:cNvPr id="8" name="Picture 7" descr="A blue and green circle with red lines&#10;&#10;Description automatically generated">
            <a:extLst>
              <a:ext uri="{FF2B5EF4-FFF2-40B4-BE49-F238E27FC236}">
                <a16:creationId xmlns:a16="http://schemas.microsoft.com/office/drawing/2014/main" id="{9E0A93C4-2573-E63E-CED8-06A1B846810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0919" y="2088484"/>
            <a:ext cx="3730162" cy="3360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1782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atellite dish on a rooftop&#10;&#10;Description automatically generated">
            <a:extLst>
              <a:ext uri="{FF2B5EF4-FFF2-40B4-BE49-F238E27FC236}">
                <a16:creationId xmlns:a16="http://schemas.microsoft.com/office/drawing/2014/main" id="{820C2559-E9CB-A24F-EF1A-4AD1A4133C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74592" y="2369739"/>
            <a:ext cx="4352925" cy="3264693"/>
          </a:xfrm>
        </p:spPr>
      </p:pic>
      <p:pic>
        <p:nvPicPr>
          <p:cNvPr id="7" name="Picture 6" descr="A satellite dish on a rooftop&#10;&#10;Description automatically generated">
            <a:extLst>
              <a:ext uri="{FF2B5EF4-FFF2-40B4-BE49-F238E27FC236}">
                <a16:creationId xmlns:a16="http://schemas.microsoft.com/office/drawing/2014/main" id="{5C2CBD82-BE75-7D0D-7786-96073C82CFE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3762" y="1800859"/>
            <a:ext cx="5836919" cy="437768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C7C0CF4-5A58-71D6-E481-35D24DA7A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Work with feed (~2m dish)</a:t>
            </a:r>
          </a:p>
        </p:txBody>
      </p:sp>
    </p:spTree>
    <p:extLst>
      <p:ext uri="{BB962C8B-B14F-4D97-AF65-F5344CB8AC3E}">
        <p14:creationId xmlns:p14="http://schemas.microsoft.com/office/powerpoint/2010/main" val="39740488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84987-8533-873E-487F-7E8F0C405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 with feed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598C4B-F49F-5FA8-440F-C500736DDC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~2m dish on roof of McGill</a:t>
            </a:r>
          </a:p>
        </p:txBody>
      </p:sp>
      <p:pic>
        <p:nvPicPr>
          <p:cNvPr id="5" name="Picture 4" descr="A blue and green circle with a circle in the middle&#10;&#10;Description automatically generated">
            <a:extLst>
              <a:ext uri="{FF2B5EF4-FFF2-40B4-BE49-F238E27FC236}">
                <a16:creationId xmlns:a16="http://schemas.microsoft.com/office/drawing/2014/main" id="{4A6B4B4A-1CC6-A72E-6A35-262E2FF2DAE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87829" y="2393008"/>
            <a:ext cx="13193486" cy="351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8251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5F570E-08AC-F53C-A478-5D4D77D30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D3A6 dishes at DRAO</a:t>
            </a:r>
          </a:p>
        </p:txBody>
      </p:sp>
      <p:pic>
        <p:nvPicPr>
          <p:cNvPr id="5" name="Content Placeholder 4" descr="A satellite dish on a field&#10;&#10;Description automatically generated">
            <a:extLst>
              <a:ext uri="{FF2B5EF4-FFF2-40B4-BE49-F238E27FC236}">
                <a16:creationId xmlns:a16="http://schemas.microsoft.com/office/drawing/2014/main" id="{9933896A-E37B-D8A9-78A2-25B64F325D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60123" y="2094905"/>
            <a:ext cx="4421189" cy="3315891"/>
          </a:xfrm>
        </p:spPr>
      </p:pic>
      <p:pic>
        <p:nvPicPr>
          <p:cNvPr id="7" name="Picture 6" descr="A close-up of a plane&#10;&#10;Description automatically generated">
            <a:extLst>
              <a:ext uri="{FF2B5EF4-FFF2-40B4-BE49-F238E27FC236}">
                <a16:creationId xmlns:a16="http://schemas.microsoft.com/office/drawing/2014/main" id="{DF3D7ABD-3F01-863C-3478-D571477B818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4008" y="478065"/>
            <a:ext cx="4509792" cy="21283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11E1812-BAD7-99B8-038D-9AC55C34F5BF}"/>
              </a:ext>
            </a:extLst>
          </p:cNvPr>
          <p:cNvSpPr txBox="1"/>
          <p:nvPr/>
        </p:nvSpPr>
        <p:spPr>
          <a:xfrm>
            <a:off x="6729208" y="162341"/>
            <a:ext cx="1462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West Dish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321D83-01C1-FC98-E9AA-6ED0335AC1DD}"/>
              </a:ext>
            </a:extLst>
          </p:cNvPr>
          <p:cNvSpPr txBox="1"/>
          <p:nvPr/>
        </p:nvSpPr>
        <p:spPr>
          <a:xfrm>
            <a:off x="10664858" y="180459"/>
            <a:ext cx="1377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East Dish</a:t>
            </a:r>
          </a:p>
        </p:txBody>
      </p:sp>
      <p:pic>
        <p:nvPicPr>
          <p:cNvPr id="8" name="Picture 7" descr="A close up of a machine&#10;&#10;Description automatically generated">
            <a:extLst>
              <a:ext uri="{FF2B5EF4-FFF2-40B4-BE49-F238E27FC236}">
                <a16:creationId xmlns:a16="http://schemas.microsoft.com/office/drawing/2014/main" id="{7181E394-F845-6732-CC3F-C8735BF9DBA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9208" y="3022554"/>
            <a:ext cx="4408170" cy="330612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2DD85C0-2B2A-DEEB-AA2A-865D574E5529}"/>
              </a:ext>
            </a:extLst>
          </p:cNvPr>
          <p:cNvSpPr txBox="1"/>
          <p:nvPr/>
        </p:nvSpPr>
        <p:spPr>
          <a:xfrm>
            <a:off x="10123360" y="2512298"/>
            <a:ext cx="13452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Source: google maps</a:t>
            </a:r>
          </a:p>
        </p:txBody>
      </p:sp>
    </p:spTree>
    <p:extLst>
      <p:ext uri="{BB962C8B-B14F-4D97-AF65-F5344CB8AC3E}">
        <p14:creationId xmlns:p14="http://schemas.microsoft.com/office/powerpoint/2010/main" val="28111439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D2ADB8-3668-FE9D-8F60-E3E493E95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Global Navigation Satellite System (GNSS)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356492-925F-BF3E-F980-7FC8BD3C6C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8168"/>
            <a:ext cx="8751569" cy="4351338"/>
          </a:xfrm>
        </p:spPr>
        <p:txBody>
          <a:bodyPr/>
          <a:lstStyle/>
          <a:p>
            <a:r>
              <a:rPr lang="en-US" dirty="0"/>
              <a:t>Different satellite constellations:</a:t>
            </a:r>
          </a:p>
          <a:p>
            <a:pPr lvl="1"/>
            <a:r>
              <a:rPr lang="en-US" dirty="0"/>
              <a:t>GPS (USA), Galileo (Europe), GLONASS (Russia), </a:t>
            </a:r>
            <a:r>
              <a:rPr lang="en-US" dirty="0" err="1"/>
              <a:t>Beidou</a:t>
            </a:r>
            <a:r>
              <a:rPr lang="en-US" dirty="0"/>
              <a:t> (China), and more</a:t>
            </a:r>
          </a:p>
          <a:p>
            <a:r>
              <a:rPr lang="en-US" dirty="0"/>
              <a:t>Around 40 GNSS satellites visible at any time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6EC9BE9D-EEFC-6953-A24E-A0723D7188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70861" y="3126281"/>
            <a:ext cx="6227446" cy="3502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38071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5E83F-FE75-72EA-3D35-1D73F9540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372282"/>
            <a:ext cx="11103429" cy="1325563"/>
          </a:xfrm>
        </p:spPr>
        <p:txBody>
          <a:bodyPr/>
          <a:lstStyle/>
          <a:p>
            <a:r>
              <a:rPr lang="en-US" dirty="0"/>
              <a:t>Beam Map from West Dish Y Polarization (D3A6)</a:t>
            </a:r>
          </a:p>
        </p:txBody>
      </p:sp>
      <p:pic>
        <p:nvPicPr>
          <p:cNvPr id="5" name="Content Placeholder 4" descr="A green circle with a blue circle with a yellow circle with a blue circle with a green circle with a blue circle with a yellow circle with a blue circle with a green circle with a blue circle&#10;&#10;Description automatically generated">
            <a:extLst>
              <a:ext uri="{FF2B5EF4-FFF2-40B4-BE49-F238E27FC236}">
                <a16:creationId xmlns:a16="http://schemas.microsoft.com/office/drawing/2014/main" id="{E07A22D1-02D8-1B62-4CFC-E0A44F002A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622" r="9193"/>
          <a:stretch/>
        </p:blipFill>
        <p:spPr>
          <a:xfrm>
            <a:off x="-116682" y="1690688"/>
            <a:ext cx="12425363" cy="4132248"/>
          </a:xfrm>
        </p:spPr>
      </p:pic>
    </p:spTree>
    <p:extLst>
      <p:ext uri="{BB962C8B-B14F-4D97-AF65-F5344CB8AC3E}">
        <p14:creationId xmlns:p14="http://schemas.microsoft.com/office/powerpoint/2010/main" val="18053334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3A802-A436-00A8-A06F-16AA59977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Automatic Gain Control and RFI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37AE90-4454-2D05-6DE6-9C11381FE8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8445"/>
            <a:ext cx="6312889" cy="4351338"/>
          </a:xfrm>
        </p:spPr>
        <p:txBody>
          <a:bodyPr/>
          <a:lstStyle/>
          <a:p>
            <a:r>
              <a:rPr lang="en-US" dirty="0"/>
              <a:t>Automatic Gain Control (AGC) and Programmable Gain Amplifier (PGA)</a:t>
            </a:r>
          </a:p>
        </p:txBody>
      </p:sp>
      <p:pic>
        <p:nvPicPr>
          <p:cNvPr id="4" name="IMG_8725 2_A13BC358-D9C0-4C0E-A2B0-99448F824F08.mp4">
            <a:hlinkClick r:id="" action="ppaction://media"/>
            <a:extLst>
              <a:ext uri="{FF2B5EF4-FFF2-40B4-BE49-F238E27FC236}">
                <a16:creationId xmlns:a16="http://schemas.microsoft.com/office/drawing/2014/main" id="{744E39EA-08D8-9108-9344-585978FAFD6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49190" y="2691765"/>
            <a:ext cx="6312889" cy="355100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497D335-8A8F-E1D3-518E-77ADF5746955}"/>
              </a:ext>
            </a:extLst>
          </p:cNvPr>
          <p:cNvSpPr txBox="1">
            <a:spLocks/>
          </p:cNvSpPr>
          <p:nvPr/>
        </p:nvSpPr>
        <p:spPr>
          <a:xfrm>
            <a:off x="929921" y="2691765"/>
            <a:ext cx="345567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Solution:</a:t>
            </a:r>
          </a:p>
          <a:p>
            <a:pPr lvl="1"/>
            <a:r>
              <a:rPr lang="en-US" dirty="0"/>
              <a:t>Filter out bad data points (to be done!)</a:t>
            </a:r>
          </a:p>
          <a:p>
            <a:pPr lvl="1"/>
            <a:r>
              <a:rPr lang="en-US" dirty="0"/>
              <a:t>Ideally, do signal processing in backend ourselves without using commercial receiver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3FD151-6F1D-7F10-5C16-FFD6BC6D5746}"/>
              </a:ext>
            </a:extLst>
          </p:cNvPr>
          <p:cNvSpPr txBox="1"/>
          <p:nvPr/>
        </p:nvSpPr>
        <p:spPr>
          <a:xfrm>
            <a:off x="6130011" y="6258262"/>
            <a:ext cx="4557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RFI from car/vehicle passing by D3A6 dishes</a:t>
            </a:r>
          </a:p>
        </p:txBody>
      </p:sp>
      <p:pic>
        <p:nvPicPr>
          <p:cNvPr id="8" name="Picture 7" descr="A screen shot of a graph&#10;&#10;Description automatically generated">
            <a:extLst>
              <a:ext uri="{FF2B5EF4-FFF2-40B4-BE49-F238E27FC236}">
                <a16:creationId xmlns:a16="http://schemas.microsoft.com/office/drawing/2014/main" id="{1CD2129F-83F3-A33D-D9EF-04C0E6ECCAA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3349" y="1331509"/>
            <a:ext cx="3646257" cy="1360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362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77274-CFC3-1687-9DB3-EE7B61B3B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Next?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6941DE-7912-5A97-E47C-1B4F053107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Currently recording data for D3A6 East Dish Y Polarization</a:t>
            </a:r>
          </a:p>
          <a:p>
            <a:r>
              <a:rPr lang="en-US" dirty="0"/>
              <a:t>Quantitative analysis</a:t>
            </a:r>
          </a:p>
          <a:p>
            <a:r>
              <a:rPr lang="en-US" dirty="0"/>
              <a:t>Compare beam between D3A6 East and West dishes</a:t>
            </a:r>
          </a:p>
          <a:p>
            <a:r>
              <a:rPr lang="en-US" dirty="0"/>
              <a:t>Compare beam with simulated beam maps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More detailed presentation in a few weeks</a:t>
            </a:r>
          </a:p>
          <a:p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4D90443-B742-0D95-EA05-091B52EA3F8C}"/>
              </a:ext>
            </a:extLst>
          </p:cNvPr>
          <p:cNvSpPr txBox="1">
            <a:spLocks/>
          </p:cNvSpPr>
          <p:nvPr/>
        </p:nvSpPr>
        <p:spPr>
          <a:xfrm>
            <a:off x="569259" y="467894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/>
              <a:t>Thank You!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45606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796236-29DE-62E5-1DEA-43E018866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Frequencies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D7C9DE7-1329-504A-A635-7AF92CB54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10329"/>
            <a:ext cx="121920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8E05B90-2A56-3403-93D6-B3478DC4830E}"/>
              </a:ext>
            </a:extLst>
          </p:cNvPr>
          <p:cNvSpPr txBox="1"/>
          <p:nvPr/>
        </p:nvSpPr>
        <p:spPr>
          <a:xfrm>
            <a:off x="4787153" y="6492875"/>
            <a:ext cx="526939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Source: https://</a:t>
            </a:r>
            <a:r>
              <a:rPr lang="en-US" sz="1100" dirty="0" err="1"/>
              <a:t>gnss.store</a:t>
            </a:r>
            <a:r>
              <a:rPr lang="en-US" sz="1100" dirty="0"/>
              <a:t>/blog/post/l1-l2-l5-l3-and-simply-l-frequency-bands.html</a:t>
            </a:r>
          </a:p>
        </p:txBody>
      </p:sp>
    </p:spTree>
    <p:extLst>
      <p:ext uri="{BB962C8B-B14F-4D97-AF65-F5344CB8AC3E}">
        <p14:creationId xmlns:p14="http://schemas.microsoft.com/office/powerpoint/2010/main" val="16306610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711B76-62E2-1D6B-DF32-90A35BF16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980" y="225260"/>
            <a:ext cx="10515600" cy="1325563"/>
          </a:xfrm>
        </p:spPr>
        <p:txBody>
          <a:bodyPr/>
          <a:lstStyle/>
          <a:p>
            <a:r>
              <a:rPr lang="en-US" dirty="0"/>
              <a:t>Satellite tracks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7D2F03-7521-E2F3-5C86-4297E04BAD1F}"/>
              </a:ext>
            </a:extLst>
          </p:cNvPr>
          <p:cNvSpPr txBox="1"/>
          <p:nvPr/>
        </p:nvSpPr>
        <p:spPr>
          <a:xfrm>
            <a:off x="1816161" y="3423031"/>
            <a:ext cx="20680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Repeats: 1 day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CBBF26-0C59-496B-7CDE-DDB501A3199E}"/>
              </a:ext>
            </a:extLst>
          </p:cNvPr>
          <p:cNvSpPr txBox="1"/>
          <p:nvPr/>
        </p:nvSpPr>
        <p:spPr>
          <a:xfrm>
            <a:off x="2433003" y="6263408"/>
            <a:ext cx="2068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10 days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54A293-BD16-91E5-D9D2-B03D42238742}"/>
              </a:ext>
            </a:extLst>
          </p:cNvPr>
          <p:cNvSpPr txBox="1"/>
          <p:nvPr/>
        </p:nvSpPr>
        <p:spPr>
          <a:xfrm>
            <a:off x="8846246" y="3423031"/>
            <a:ext cx="2052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rgbClr val="111111"/>
                </a:solidFill>
                <a:latin typeface="Roboto" panose="02000000000000000000" pitchFamily="2" charset="0"/>
              </a:rPr>
              <a:t>8</a:t>
            </a:r>
            <a:r>
              <a:rPr lang="en-CA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days</a:t>
            </a:r>
            <a:endParaRPr lang="en-US" dirty="0"/>
          </a:p>
        </p:txBody>
      </p:sp>
      <p:pic>
        <p:nvPicPr>
          <p:cNvPr id="4" name="Picture 3" descr="A diagram of a circle with lines and numbers&#10;&#10;Description automatically generated">
            <a:extLst>
              <a:ext uri="{FF2B5EF4-FFF2-40B4-BE49-F238E27FC236}">
                <a16:creationId xmlns:a16="http://schemas.microsoft.com/office/drawing/2014/main" id="{74E1365F-1484-DE83-8FCB-327ADBBC29A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6534" y="7484486"/>
            <a:ext cx="2998243" cy="2998243"/>
          </a:xfrm>
          <a:prstGeom prst="rect">
            <a:avLst/>
          </a:prstGeom>
        </p:spPr>
      </p:pic>
      <p:pic>
        <p:nvPicPr>
          <p:cNvPr id="11" name="Picture 10" descr="A circular graph with colored lines&#10;&#10;Description automatically generated">
            <a:extLst>
              <a:ext uri="{FF2B5EF4-FFF2-40B4-BE49-F238E27FC236}">
                <a16:creationId xmlns:a16="http://schemas.microsoft.com/office/drawing/2014/main" id="{C1454662-1158-45A6-236F-4E817511249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78" y="7594902"/>
            <a:ext cx="2998243" cy="2998243"/>
          </a:xfrm>
          <a:prstGeom prst="rect">
            <a:avLst/>
          </a:prstGeom>
        </p:spPr>
      </p:pic>
      <p:pic>
        <p:nvPicPr>
          <p:cNvPr id="13" name="Picture 12" descr="A graph of a circle with colored lines&#10;&#10;Description automatically generated">
            <a:extLst>
              <a:ext uri="{FF2B5EF4-FFF2-40B4-BE49-F238E27FC236}">
                <a16:creationId xmlns:a16="http://schemas.microsoft.com/office/drawing/2014/main" id="{9D854412-D9D4-CE09-7BF2-2A17F8F8B23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9519" y="7544063"/>
            <a:ext cx="2998243" cy="2998243"/>
          </a:xfrm>
          <a:prstGeom prst="rect">
            <a:avLst/>
          </a:prstGeom>
        </p:spPr>
      </p:pic>
      <p:pic>
        <p:nvPicPr>
          <p:cNvPr id="15" name="Picture 14" descr="A diagram of a circle with colored lines&#10;&#10;Description automatically generated">
            <a:extLst>
              <a:ext uri="{FF2B5EF4-FFF2-40B4-BE49-F238E27FC236}">
                <a16:creationId xmlns:a16="http://schemas.microsoft.com/office/drawing/2014/main" id="{2C6C7999-C830-F5B2-A640-B34FBAF0F16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4063" y="7544062"/>
            <a:ext cx="2998243" cy="2998243"/>
          </a:xfrm>
          <a:prstGeom prst="rect">
            <a:avLst/>
          </a:prstGeom>
        </p:spPr>
      </p:pic>
      <p:pic>
        <p:nvPicPr>
          <p:cNvPr id="25" name="Picture 24" descr="A map of the world with blue lines&#10;&#10;Description automatically generated">
            <a:extLst>
              <a:ext uri="{FF2B5EF4-FFF2-40B4-BE49-F238E27FC236}">
                <a16:creationId xmlns:a16="http://schemas.microsoft.com/office/drawing/2014/main" id="{6B1870D3-A2EB-8789-2F2F-CADA39C0508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270" t="19183" r="8847" b="24658"/>
          <a:stretch/>
        </p:blipFill>
        <p:spPr>
          <a:xfrm>
            <a:off x="7110805" y="3788534"/>
            <a:ext cx="4045709" cy="2407258"/>
          </a:xfrm>
          <a:prstGeom prst="rect">
            <a:avLst/>
          </a:prstGeom>
        </p:spPr>
      </p:pic>
      <p:pic>
        <p:nvPicPr>
          <p:cNvPr id="27" name="Picture 26" descr="A blue and white line with a world map&#10;&#10;Description automatically generated with medium confidence">
            <a:extLst>
              <a:ext uri="{FF2B5EF4-FFF2-40B4-BE49-F238E27FC236}">
                <a16:creationId xmlns:a16="http://schemas.microsoft.com/office/drawing/2014/main" id="{318DEDEC-EE3C-B3D2-E778-B9A98AF1F0B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300" t="18524" r="7597" b="25317"/>
          <a:stretch/>
        </p:blipFill>
        <p:spPr>
          <a:xfrm>
            <a:off x="1010439" y="3869391"/>
            <a:ext cx="4107570" cy="240725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7952237-E8FB-C4BF-E4A2-C930DC397CF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423" t="19577" r="8593" b="24264"/>
          <a:stretch/>
        </p:blipFill>
        <p:spPr>
          <a:xfrm>
            <a:off x="1010439" y="1093766"/>
            <a:ext cx="4101516" cy="2407258"/>
          </a:xfrm>
          <a:prstGeom prst="rect">
            <a:avLst/>
          </a:prstGeom>
        </p:spPr>
      </p:pic>
      <p:pic>
        <p:nvPicPr>
          <p:cNvPr id="31" name="Picture 30" descr="A map of the world with blue lines&#10;&#10;Description automatically generated">
            <a:extLst>
              <a:ext uri="{FF2B5EF4-FFF2-40B4-BE49-F238E27FC236}">
                <a16:creationId xmlns:a16="http://schemas.microsoft.com/office/drawing/2014/main" id="{0AD76166-B21F-F39C-4509-BB64BCD48BD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488" t="19842" r="7493" b="24000"/>
          <a:stretch/>
        </p:blipFill>
        <p:spPr>
          <a:xfrm>
            <a:off x="7107273" y="1093766"/>
            <a:ext cx="4103307" cy="2407258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3846FBB4-C38F-506C-AF3A-309EBA5285E8}"/>
              </a:ext>
            </a:extLst>
          </p:cNvPr>
          <p:cNvSpPr txBox="1"/>
          <p:nvPr/>
        </p:nvSpPr>
        <p:spPr>
          <a:xfrm>
            <a:off x="8846246" y="6176007"/>
            <a:ext cx="2068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7 days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61879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614B3-2EF3-55EA-7CAA-209903A99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Coverage at DRAO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C228F6-37E7-B0C4-B8E6-93DBE3F3C4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diagram of a circle with lines and numbers&#10;&#10;Description automatically generated">
            <a:extLst>
              <a:ext uri="{FF2B5EF4-FFF2-40B4-BE49-F238E27FC236}">
                <a16:creationId xmlns:a16="http://schemas.microsoft.com/office/drawing/2014/main" id="{4970F181-DE6C-9137-2B20-ED1D41A7B10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1625" y="3352143"/>
            <a:ext cx="3450453" cy="3450453"/>
          </a:xfrm>
          <a:prstGeom prst="rect">
            <a:avLst/>
          </a:prstGeom>
        </p:spPr>
      </p:pic>
      <p:pic>
        <p:nvPicPr>
          <p:cNvPr id="5" name="Picture 4" descr="A circular graph with colored lines&#10;&#10;Description automatically generated">
            <a:extLst>
              <a:ext uri="{FF2B5EF4-FFF2-40B4-BE49-F238E27FC236}">
                <a16:creationId xmlns:a16="http://schemas.microsoft.com/office/drawing/2014/main" id="{96EEAFD4-31DA-982A-3CB8-0152427EBAB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2949" y="-34538"/>
            <a:ext cx="3450452" cy="3450452"/>
          </a:xfrm>
          <a:prstGeom prst="rect">
            <a:avLst/>
          </a:prstGeom>
        </p:spPr>
      </p:pic>
      <p:pic>
        <p:nvPicPr>
          <p:cNvPr id="6" name="Picture 5" descr="A graph of a circle with colored lines&#10;&#10;Description automatically generated">
            <a:extLst>
              <a:ext uri="{FF2B5EF4-FFF2-40B4-BE49-F238E27FC236}">
                <a16:creationId xmlns:a16="http://schemas.microsoft.com/office/drawing/2014/main" id="{3DB500E2-C93A-C0C2-FCBE-DE51813A1C3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5290" y="1797504"/>
            <a:ext cx="4669652" cy="4669652"/>
          </a:xfrm>
          <a:prstGeom prst="rect">
            <a:avLst/>
          </a:prstGeom>
        </p:spPr>
      </p:pic>
      <p:pic>
        <p:nvPicPr>
          <p:cNvPr id="7" name="Picture 6" descr="A diagram of a circle with colored lines&#10;&#10;Description automatically generated">
            <a:extLst>
              <a:ext uri="{FF2B5EF4-FFF2-40B4-BE49-F238E27FC236}">
                <a16:creationId xmlns:a16="http://schemas.microsoft.com/office/drawing/2014/main" id="{F213001B-CF86-8195-9453-F0E47A4249E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3693" y="1797504"/>
            <a:ext cx="4669652" cy="4669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8815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B84C3-CA4D-2D8F-D822-93657EFC1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Coverage at DRAO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252DB0B-F7CA-FA31-E694-133161920B1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3693" y="1823223"/>
            <a:ext cx="4669652" cy="466965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954AB0D-4617-C6E9-AA91-65648CAEB9A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5601" y="1823223"/>
            <a:ext cx="4695371" cy="4695371"/>
          </a:xfrm>
          <a:prstGeom prst="rect">
            <a:avLst/>
          </a:prstGeom>
        </p:spPr>
      </p:pic>
      <p:pic>
        <p:nvPicPr>
          <p:cNvPr id="19" name="Picture 18" descr="A graph of a graph of lines and colors&#10;&#10;Description automatically generated with medium confidence">
            <a:extLst>
              <a:ext uri="{FF2B5EF4-FFF2-40B4-BE49-F238E27FC236}">
                <a16:creationId xmlns:a16="http://schemas.microsoft.com/office/drawing/2014/main" id="{18CF16D5-D234-FEB8-9F18-B3CE867BD67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2949" y="-21452"/>
            <a:ext cx="3450452" cy="345045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C9150E6-8DF8-B750-A339-F9F33DD878B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1806" y="3324317"/>
            <a:ext cx="3450452" cy="3450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4683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9E832-6F3D-0034-42CC-4833ED274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Receiver: simpleRTK2B with </a:t>
            </a:r>
            <a:r>
              <a:rPr lang="en-US" dirty="0" err="1"/>
              <a:t>ublox</a:t>
            </a:r>
            <a:r>
              <a:rPr lang="en-US" dirty="0"/>
              <a:t> ZED-F9P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8BEF18-27D0-6479-74B8-4B676B011C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77063" cy="4351338"/>
          </a:xfrm>
        </p:spPr>
        <p:txBody>
          <a:bodyPr/>
          <a:lstStyle/>
          <a:p>
            <a:r>
              <a:rPr lang="en-US" dirty="0"/>
              <a:t>Multi-band GNSS receiver (L1 and L2)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sz="1000" dirty="0"/>
              <a:t>1583.46 MHz and 1224.01 MHz (span: 128 MHz)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BE7797-AA52-6E2E-233B-F6633614E4E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7836" y="1281113"/>
            <a:ext cx="3554412" cy="35544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E3C6B8-8F7C-43C5-1607-F1099341852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5263" y="4001294"/>
            <a:ext cx="4051300" cy="3352800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23B90D62-70A5-ECEF-D5C0-6B787EA9B34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2866836"/>
            <a:ext cx="6248622" cy="33101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F757162-6D75-3494-19AB-0A1A605438D6}"/>
              </a:ext>
            </a:extLst>
          </p:cNvPr>
          <p:cNvSpPr txBox="1"/>
          <p:nvPr/>
        </p:nvSpPr>
        <p:spPr>
          <a:xfrm>
            <a:off x="9475573" y="4410869"/>
            <a:ext cx="187822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ZED-F9P-02B-00</a:t>
            </a:r>
          </a:p>
        </p:txBody>
      </p:sp>
    </p:spTree>
    <p:extLst>
      <p:ext uri="{BB962C8B-B14F-4D97-AF65-F5344CB8AC3E}">
        <p14:creationId xmlns:p14="http://schemas.microsoft.com/office/powerpoint/2010/main" val="10297781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598C4B-F49F-5FA8-440F-C500736DDC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Roof of Rutherford Physics Building</a:t>
            </a:r>
            <a:br>
              <a:rPr lang="en-US" dirty="0"/>
            </a:br>
            <a:r>
              <a:rPr lang="en-US" dirty="0"/>
              <a:t>at </a:t>
            </a:r>
            <a:r>
              <a:rPr lang="en-US" dirty="0" err="1"/>
              <a:t>McGIll</a:t>
            </a:r>
            <a:r>
              <a:rPr lang="en-US" dirty="0"/>
              <a:t> University</a:t>
            </a:r>
          </a:p>
        </p:txBody>
      </p:sp>
      <p:pic>
        <p:nvPicPr>
          <p:cNvPr id="7" name="Picture 6" descr="A metal structure on a roof&#10;&#10;Description automatically generated">
            <a:extLst>
              <a:ext uri="{FF2B5EF4-FFF2-40B4-BE49-F238E27FC236}">
                <a16:creationId xmlns:a16="http://schemas.microsoft.com/office/drawing/2014/main" id="{9071EEE7-FFFF-5502-49EC-58B6EB54C55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518211" y="1496797"/>
            <a:ext cx="5526388" cy="4144791"/>
          </a:xfrm>
          <a:prstGeom prst="rect">
            <a:avLst/>
          </a:prstGeom>
        </p:spPr>
      </p:pic>
      <p:pic>
        <p:nvPicPr>
          <p:cNvPr id="9" name="Picture 8" descr="A metal object on a roof&#10;&#10;Description automatically generated">
            <a:extLst>
              <a:ext uri="{FF2B5EF4-FFF2-40B4-BE49-F238E27FC236}">
                <a16:creationId xmlns:a16="http://schemas.microsoft.com/office/drawing/2014/main" id="{A7BB4B0D-DA9D-B255-FEC0-E9918F0CAC2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5602" y="3040224"/>
            <a:ext cx="4182319" cy="313673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A28F6BB-B95D-EFC0-D5AA-5A259F427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Work with CHORD feed</a:t>
            </a:r>
          </a:p>
        </p:txBody>
      </p:sp>
    </p:spTree>
    <p:extLst>
      <p:ext uri="{BB962C8B-B14F-4D97-AF65-F5344CB8AC3E}">
        <p14:creationId xmlns:p14="http://schemas.microsoft.com/office/powerpoint/2010/main" val="7643975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en and blue circle with a white circle&#10;&#10;Description automatically generated">
            <a:extLst>
              <a:ext uri="{FF2B5EF4-FFF2-40B4-BE49-F238E27FC236}">
                <a16:creationId xmlns:a16="http://schemas.microsoft.com/office/drawing/2014/main" id="{B853D2D1-5EAA-9A04-E798-F85FEC25B70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101" r="9517"/>
          <a:stretch/>
        </p:blipFill>
        <p:spPr>
          <a:xfrm>
            <a:off x="-97037" y="2009775"/>
            <a:ext cx="12386074" cy="405855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D36F895-468A-86C7-17FD-3A54C231C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Work with feed</a:t>
            </a:r>
          </a:p>
        </p:txBody>
      </p:sp>
    </p:spTree>
    <p:extLst>
      <p:ext uri="{BB962C8B-B14F-4D97-AF65-F5344CB8AC3E}">
        <p14:creationId xmlns:p14="http://schemas.microsoft.com/office/powerpoint/2010/main" val="13128225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6993</TotalTime>
  <Words>324</Words>
  <Application>Microsoft Macintosh PowerPoint</Application>
  <PresentationFormat>Widescreen</PresentationFormat>
  <Paragraphs>59</Paragraphs>
  <Slides>22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Aptos</vt:lpstr>
      <vt:lpstr>Aptos Display</vt:lpstr>
      <vt:lpstr>Arial</vt:lpstr>
      <vt:lpstr>Roboto</vt:lpstr>
      <vt:lpstr>Office Theme</vt:lpstr>
      <vt:lpstr>Brief Update: Beam-mapping CHORD dishes (D3A6) with GNSS satellites</vt:lpstr>
      <vt:lpstr>Global Navigation Satellite System (GNSS)</vt:lpstr>
      <vt:lpstr>Frequencies</vt:lpstr>
      <vt:lpstr>Satellite tracks</vt:lpstr>
      <vt:lpstr>Coverage at DRAO</vt:lpstr>
      <vt:lpstr>Coverage at DRAO</vt:lpstr>
      <vt:lpstr>Receiver: simpleRTK2B with ublox ZED-F9P</vt:lpstr>
      <vt:lpstr>Work with CHORD feed</vt:lpstr>
      <vt:lpstr>Work with feed</vt:lpstr>
      <vt:lpstr>Work with feed</vt:lpstr>
      <vt:lpstr>Work with feed (other polarization)</vt:lpstr>
      <vt:lpstr>Work with feed</vt:lpstr>
      <vt:lpstr>Work with feed</vt:lpstr>
      <vt:lpstr>Work with feed</vt:lpstr>
      <vt:lpstr>Work with feed</vt:lpstr>
      <vt:lpstr>Characterizing ripples</vt:lpstr>
      <vt:lpstr>Work with feed (~2m dish)</vt:lpstr>
      <vt:lpstr>Work with feed</vt:lpstr>
      <vt:lpstr>D3A6 dishes at DRAO</vt:lpstr>
      <vt:lpstr>Beam Map from West Dish Y Polarization (D3A6)</vt:lpstr>
      <vt:lpstr>Automatic Gain Control and RFI</vt:lpstr>
      <vt:lpstr>What Next?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Brief Update: Beam-mapping CHORD (D3A6) with GNSS satellites</dc:title>
  <dc:creator>Shronim Tiwari</dc:creator>
  <cp:lastModifiedBy>Shronim Tiwari</cp:lastModifiedBy>
  <cp:revision>17</cp:revision>
  <dcterms:created xsi:type="dcterms:W3CDTF">2025-01-17T19:42:59Z</dcterms:created>
  <dcterms:modified xsi:type="dcterms:W3CDTF">2025-02-05T17:03:32Z</dcterms:modified>
</cp:coreProperties>
</file>