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9" r:id="rId3"/>
  </p:sldMasterIdLst>
  <p:notesMasterIdLst>
    <p:notesMasterId r:id="rId27"/>
  </p:notesMasterIdLst>
  <p:sldIdLst>
    <p:sldId id="990" r:id="rId4"/>
    <p:sldId id="1007" r:id="rId5"/>
    <p:sldId id="1009" r:id="rId6"/>
    <p:sldId id="962" r:id="rId7"/>
    <p:sldId id="1014" r:id="rId8"/>
    <p:sldId id="1011" r:id="rId9"/>
    <p:sldId id="1012" r:id="rId10"/>
    <p:sldId id="262" r:id="rId11"/>
    <p:sldId id="1013" r:id="rId12"/>
    <p:sldId id="1006" r:id="rId13"/>
    <p:sldId id="1018" r:id="rId14"/>
    <p:sldId id="267" r:id="rId15"/>
    <p:sldId id="1003" r:id="rId16"/>
    <p:sldId id="1020" r:id="rId17"/>
    <p:sldId id="996" r:id="rId18"/>
    <p:sldId id="998" r:id="rId19"/>
    <p:sldId id="1010" r:id="rId20"/>
    <p:sldId id="1015" r:id="rId21"/>
    <p:sldId id="1016" r:id="rId22"/>
    <p:sldId id="1017" r:id="rId23"/>
    <p:sldId id="992" r:id="rId24"/>
    <p:sldId id="995" r:id="rId25"/>
    <p:sldId id="9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5F924-67A6-B145-A928-049AA862B543}" v="6" dt="2023-09-12T14:50:21.730"/>
    <p1510:client id="{66035F00-2798-C44C-9D88-2E8F4D8C51E9}" v="1" dt="2023-09-12T02:14:36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8"/>
    <p:restoredTop sz="94707"/>
  </p:normalViewPr>
  <p:slideViewPr>
    <p:cSldViewPr snapToGrid="0">
      <p:cViewPr varScale="1">
        <p:scale>
          <a:sx n="173" d="100"/>
          <a:sy n="173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dwell, Peter M." userId="6a7a7e1c-dab3-43db-a9c6-25d539570ab1" providerId="ADAL" clId="{2E85F924-67A6-B145-A928-049AA862B543}"/>
    <pc:docChg chg="undo custSel addSld delSld modSld sldOrd">
      <pc:chgData name="Caldwell, Peter M." userId="6a7a7e1c-dab3-43db-a9c6-25d539570ab1" providerId="ADAL" clId="{2E85F924-67A6-B145-A928-049AA862B543}" dt="2023-09-12T14:50:21.730" v="212" actId="20578"/>
      <pc:docMkLst>
        <pc:docMk/>
      </pc:docMkLst>
      <pc:sldChg chg="modSp mod">
        <pc:chgData name="Caldwell, Peter M." userId="6a7a7e1c-dab3-43db-a9c6-25d539570ab1" providerId="ADAL" clId="{2E85F924-67A6-B145-A928-049AA862B543}" dt="2023-09-12T14:37:42.947" v="19" actId="20577"/>
        <pc:sldMkLst>
          <pc:docMk/>
          <pc:sldMk cId="3230936421" sldId="998"/>
        </pc:sldMkLst>
        <pc:spChg chg="mod">
          <ac:chgData name="Caldwell, Peter M." userId="6a7a7e1c-dab3-43db-a9c6-25d539570ab1" providerId="ADAL" clId="{2E85F924-67A6-B145-A928-049AA862B543}" dt="2023-09-12T14:37:42.947" v="19" actId="20577"/>
          <ac:spMkLst>
            <pc:docMk/>
            <pc:sldMk cId="3230936421" sldId="998"/>
            <ac:spMk id="7" creationId="{4947A648-41D1-60C4-C47F-06CC9BA4730F}"/>
          </ac:spMkLst>
        </pc:spChg>
      </pc:sldChg>
      <pc:sldChg chg="new add del">
        <pc:chgData name="Caldwell, Peter M." userId="6a7a7e1c-dab3-43db-a9c6-25d539570ab1" providerId="ADAL" clId="{2E85F924-67A6-B145-A928-049AA862B543}" dt="2023-09-12T14:37:48.961" v="21" actId="2696"/>
        <pc:sldMkLst>
          <pc:docMk/>
          <pc:sldMk cId="3166043866" sldId="1019"/>
        </pc:sldMkLst>
      </pc:sldChg>
      <pc:sldChg chg="addSp delSp modSp add mod ord">
        <pc:chgData name="Caldwell, Peter M." userId="6a7a7e1c-dab3-43db-a9c6-25d539570ab1" providerId="ADAL" clId="{2E85F924-67A6-B145-A928-049AA862B543}" dt="2023-09-12T14:50:21.730" v="212" actId="20578"/>
        <pc:sldMkLst>
          <pc:docMk/>
          <pc:sldMk cId="124189856" sldId="1020"/>
        </pc:sldMkLst>
        <pc:spChg chg="del">
          <ac:chgData name="Caldwell, Peter M." userId="6a7a7e1c-dab3-43db-a9c6-25d539570ab1" providerId="ADAL" clId="{2E85F924-67A6-B145-A928-049AA862B543}" dt="2023-09-12T14:38:07.157" v="37" actId="478"/>
          <ac:spMkLst>
            <pc:docMk/>
            <pc:sldMk cId="124189856" sldId="1020"/>
            <ac:spMk id="3" creationId="{D99166BA-AAF4-2817-5E7D-B43C40100E99}"/>
          </ac:spMkLst>
        </pc:spChg>
        <pc:spChg chg="mod">
          <ac:chgData name="Caldwell, Peter M." userId="6a7a7e1c-dab3-43db-a9c6-25d539570ab1" providerId="ADAL" clId="{2E85F924-67A6-B145-A928-049AA862B543}" dt="2023-09-12T14:37:57.819" v="35" actId="20577"/>
          <ac:spMkLst>
            <pc:docMk/>
            <pc:sldMk cId="124189856" sldId="1020"/>
            <ac:spMk id="4" creationId="{3A22D014-F76B-8FF9-D16E-3F8A684971D5}"/>
          </ac:spMkLst>
        </pc:spChg>
        <pc:spChg chg="mod">
          <ac:chgData name="Caldwell, Peter M." userId="6a7a7e1c-dab3-43db-a9c6-25d539570ab1" providerId="ADAL" clId="{2E85F924-67A6-B145-A928-049AA862B543}" dt="2023-09-12T14:44:34.751" v="211" actId="948"/>
          <ac:spMkLst>
            <pc:docMk/>
            <pc:sldMk cId="124189856" sldId="1020"/>
            <ac:spMk id="5" creationId="{64F2CD72-CB1D-FB34-587D-2B236C4E5860}"/>
          </ac:spMkLst>
        </pc:spChg>
        <pc:spChg chg="add del mod">
          <ac:chgData name="Caldwell, Peter M." userId="6a7a7e1c-dab3-43db-a9c6-25d539570ab1" providerId="ADAL" clId="{2E85F924-67A6-B145-A928-049AA862B543}" dt="2023-09-12T14:38:11.459" v="38" actId="478"/>
          <ac:spMkLst>
            <pc:docMk/>
            <pc:sldMk cId="124189856" sldId="1020"/>
            <ac:spMk id="7" creationId="{E05781BB-7E21-773F-AA45-6232605C9437}"/>
          </ac:spMkLst>
        </pc:spChg>
        <pc:picChg chg="del">
          <ac:chgData name="Caldwell, Peter M." userId="6a7a7e1c-dab3-43db-a9c6-25d539570ab1" providerId="ADAL" clId="{2E85F924-67A6-B145-A928-049AA862B543}" dt="2023-09-12T14:38:00.851" v="36" actId="478"/>
          <ac:picMkLst>
            <pc:docMk/>
            <pc:sldMk cId="124189856" sldId="1020"/>
            <ac:picMk id="2" creationId="{A2C29196-84A7-B750-A51B-548D78F915CB}"/>
          </ac:picMkLst>
        </pc:picChg>
      </pc:sldChg>
      <pc:sldChg chg="add del">
        <pc:chgData name="Caldwell, Peter M." userId="6a7a7e1c-dab3-43db-a9c6-25d539570ab1" providerId="ADAL" clId="{2E85F924-67A6-B145-A928-049AA862B543}" dt="2023-09-12T14:37:23.868" v="2"/>
        <pc:sldMkLst>
          <pc:docMk/>
          <pc:sldMk cId="1954556290" sldId="10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D418-E50C-6047-B2C2-4366F1D47F79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C8C6A-5E85-D146-9E7B-D2279BF62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2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ersc.gov/services/globus/#sharing-data-with-globu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nersc.gov/services/science-gateways/#how-to-publish-data-in-hpss-to-the-web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ersc.gov/services/globus/#sharing-data-with-globu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nersc.gov/services/science-gateways/#how-to-publish-data-in-hpss-to-the-web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SCREAM is the new k-scale global atmosphere model within the Energy Exascale Earth System Model, which is the US Department of Energy’s climate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B3360-B7B6-D244-A2C1-E41283E066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94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1536 Perlmutter nodes, 3 km SCREAM runs 5.8x faster on GPUs and consumes 1.7x more energy… so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4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1180" lvl="1" indent="-342900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From disk via globus (fast!): </a:t>
            </a:r>
            <a:r>
              <a:rPr lang="en-US" sz="1200" spc="-1" dirty="0">
                <a:solidFill>
                  <a:srgbClr val="262626"/>
                </a:solidFill>
                <a:latin typeface="Arial"/>
                <a:hlinkClick r:id="rId3"/>
              </a:rPr>
              <a:t>https://docs.nersc.gov/services/globus/#sharing-data-with-globus</a:t>
            </a:r>
            <a:r>
              <a:rPr lang="en-US" sz="1200" spc="-1" dirty="0">
                <a:solidFill>
                  <a:srgbClr val="262626"/>
                </a:solidFill>
                <a:latin typeface="Arial"/>
              </a:rPr>
              <a:t> </a:t>
            </a:r>
            <a:endParaRPr lang="en-US" sz="1200" spc="-1" dirty="0">
              <a:solidFill>
                <a:srgbClr val="262626"/>
              </a:solidFill>
              <a:latin typeface="Arial"/>
              <a:hlinkClick r:id="rId4"/>
            </a:endParaRP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spcAft>
                <a:spcPts val="1200"/>
              </a:spcAft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From HPSS via webserver: </a:t>
            </a:r>
            <a:r>
              <a:rPr lang="en-US" sz="1200" spc="-1" dirty="0">
                <a:solidFill>
                  <a:srgbClr val="262626"/>
                </a:solidFill>
                <a:latin typeface="Arial"/>
                <a:hlinkClick r:id="rId4"/>
              </a:rPr>
              <a:t>https://docs.nersc.gov/services/science-gateways/#how-to-publish-data-in-hpss-to-the-web</a:t>
            </a:r>
            <a:endParaRPr lang="en-US" sz="1200" spc="-1" dirty="0">
              <a:solidFill>
                <a:srgbClr val="262626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2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1180" lvl="1" indent="-342900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From disk via globus (fast!): </a:t>
            </a:r>
            <a:r>
              <a:rPr lang="en-US" sz="1200" spc="-1" dirty="0">
                <a:solidFill>
                  <a:srgbClr val="262626"/>
                </a:solidFill>
                <a:latin typeface="Arial"/>
                <a:hlinkClick r:id="rId3"/>
              </a:rPr>
              <a:t>https://docs.nersc.gov/services/globus/#sharing-data-with-globus</a:t>
            </a:r>
            <a:r>
              <a:rPr lang="en-US" sz="1200" spc="-1" dirty="0">
                <a:solidFill>
                  <a:srgbClr val="262626"/>
                </a:solidFill>
                <a:latin typeface="Arial"/>
              </a:rPr>
              <a:t> </a:t>
            </a:r>
            <a:endParaRPr lang="en-US" sz="1200" spc="-1" dirty="0">
              <a:solidFill>
                <a:srgbClr val="262626"/>
              </a:solidFill>
              <a:latin typeface="Arial"/>
              <a:hlinkClick r:id="rId4"/>
            </a:endParaRP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spcAft>
                <a:spcPts val="1200"/>
              </a:spcAft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From HPSS via webserver: </a:t>
            </a:r>
            <a:r>
              <a:rPr lang="en-US" sz="1200" spc="-1" dirty="0">
                <a:solidFill>
                  <a:srgbClr val="262626"/>
                </a:solidFill>
                <a:latin typeface="Arial"/>
                <a:hlinkClick r:id="rId4"/>
              </a:rPr>
              <a:t>https://docs.nersc.gov/services/science-gateways/#how-to-publish-data-in-hpss-to-the-web</a:t>
            </a:r>
            <a:endParaRPr lang="en-US" sz="1200" spc="-1" dirty="0">
              <a:solidFill>
                <a:srgbClr val="262626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C8C6A-5E85-D146-9E7B-D2279BF622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0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llnl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channel/UCLJ-3mzOcGFn_ZnxNT5IL9Q" TargetMode="External"/><Relationship Id="rId4" Type="http://schemas.openxmlformats.org/officeDocument/2006/relationships/hyperlink" Target="https://e3sm.org/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youtube.com/channel/UCLJ-3mzOcGFn_ZnxNT5IL9Q" TargetMode="External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youtube.com/channel/UCLJ-3mzOcGFn_ZnxNT5IL9Q" TargetMode="External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llnl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channel/UCLJ-3mzOcGFn_ZnxNT5IL9Q" TargetMode="External"/><Relationship Id="rId4" Type="http://schemas.openxmlformats.org/officeDocument/2006/relationships/hyperlink" Target="https://e3sm.org/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youtube.com/channel/UCLJ-3mzOcGFn_ZnxNT5IL9Q" TargetMode="External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2F7C-A4D0-5D9C-016C-9EE7C68E3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71B94-EA73-41CD-BCE1-67EE62DC4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2269F-1F01-7A64-BB08-642EA613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9720B-A9DF-D8C2-327A-94DDDFAF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C93AF-AC8A-E9C4-A901-41640734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1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28DE-3DBE-B63D-AA85-7871E6949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2C65E-1674-27E8-5563-AD6E269F0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D0DEE-E2C0-0DEF-A5FF-E5F5E38D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CC144-C908-BF82-25E1-1B0A30F5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83ED-29B0-82CB-3DCC-BD22F262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8610B-DBDE-F2A5-D46A-F9ECF749E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9C070-CD6F-001E-108C-56954F002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C7066-D972-0BAE-E076-71EC912F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A926A-DD71-9E91-1D16-F67595A1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A2EA-DE9B-3F39-4986-72325ABF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4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586" y="1938780"/>
            <a:ext cx="8669440" cy="914096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87" y="2840656"/>
            <a:ext cx="8669439" cy="765031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6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7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4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87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3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48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4C14-A0B0-12E6-05B7-8A33A1B6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1E241-13EF-7BB8-DACA-072D64483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5A07-1C0D-5747-2B3B-84545EA0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14DFA-4AB4-7382-C0CD-04F3B4A3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A22B-FE24-E453-63C2-88B10641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5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90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987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01218D-3634-2A38-1C4E-624A66035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EA7CB543-ACAE-57BD-795C-235B97EA85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807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001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900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CFE2-E387-1A87-4FE2-3A27FEF9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55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680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LLNL_Logo_WHT-LRG.png">
            <a:hlinkClick r:id="rId2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4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12" name="Picture 9">
            <a:hlinkClick r:id="rId5"/>
            <a:extLst>
              <a:ext uri="{FF2B5EF4-FFF2-40B4-BE49-F238E27FC236}">
                <a16:creationId xmlns:a16="http://schemas.microsoft.com/office/drawing/2014/main" id="{9D3B1109-4570-2472-0E25-FC159232DC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5423518"/>
            <a:ext cx="17716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700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5F7CEBDD-B112-6E05-F3AF-87B5CCDA9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5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12" name="Picture 9">
            <a:hlinkClick r:id="rId6"/>
            <a:extLst>
              <a:ext uri="{FF2B5EF4-FFF2-40B4-BE49-F238E27FC236}">
                <a16:creationId xmlns:a16="http://schemas.microsoft.com/office/drawing/2014/main" id="{9D3B1109-4570-2472-0E25-FC159232DC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5423518"/>
            <a:ext cx="17716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57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D2A5A62B-64D1-20F4-E8E1-8BB7EA9B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A63D05AD-1F39-C2AB-CD25-A4DB5D14F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3323144"/>
            <a:ext cx="3035300" cy="51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hlinkClick r:id="rId5"/>
            <a:extLst>
              <a:ext uri="{FF2B5EF4-FFF2-40B4-BE49-F238E27FC236}">
                <a16:creationId xmlns:a16="http://schemas.microsoft.com/office/drawing/2014/main" id="{28F5BC17-A5E9-3404-9B05-D0AC635725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793969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7" name="Picture 9">
            <a:hlinkClick r:id="rId6"/>
            <a:extLst>
              <a:ext uri="{FF2B5EF4-FFF2-40B4-BE49-F238E27FC236}">
                <a16:creationId xmlns:a16="http://schemas.microsoft.com/office/drawing/2014/main" id="{86D96EC2-AB65-911B-3547-D2D079616B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04" y="3122040"/>
            <a:ext cx="1470669" cy="91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94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87CC-B53C-30FF-E958-BD49B261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577DD-6ACD-C093-3F22-FA84C2E47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80DDC-1D23-032D-2C07-1890DEC5B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91E5A-FAEF-80CF-BBE7-1A97F137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80E15-502A-9997-80E3-BF033EAD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94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29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27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586" y="1938780"/>
            <a:ext cx="8669440" cy="914096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87" y="2840656"/>
            <a:ext cx="8669439" cy="765031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7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8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39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983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960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298" y="79692"/>
            <a:ext cx="5981022" cy="733108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1422400"/>
            <a:ext cx="10972800" cy="4754563"/>
          </a:xfrm>
          <a:prstGeom prst="rect">
            <a:avLst/>
          </a:prstGeom>
        </p:spPr>
        <p:txBody>
          <a:bodyPr/>
          <a:lstStyle>
            <a:lvl2pPr marL="685800" indent="-228600">
              <a:buFont typeface="System Font Regular"/>
              <a:buChar char="-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44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2A8A-BA6D-E6FD-19E3-CC2E8C6F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4C8A-57D7-F936-8716-92507B6FB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BEC9A-E620-7FD8-4E0D-FFC63D105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C0A62-AB40-3427-0529-38B0419C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44C99-30BD-5639-89A7-D1F57AE6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0E2BA-820E-2786-5D59-6DA40F82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49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01218D-3634-2A38-1C4E-624A66035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EA7CB543-ACAE-57BD-795C-235B97EA85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665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874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772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CFE2-E387-1A87-4FE2-3A27FEF9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6686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601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LLNL_Logo_WHT-LRG.png">
            <a:hlinkClick r:id="rId2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4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12" name="Picture 9">
            <a:hlinkClick r:id="rId5"/>
            <a:extLst>
              <a:ext uri="{FF2B5EF4-FFF2-40B4-BE49-F238E27FC236}">
                <a16:creationId xmlns:a16="http://schemas.microsoft.com/office/drawing/2014/main" id="{9D3B1109-4570-2472-0E25-FC159232DC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5423518"/>
            <a:ext cx="17716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36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5F7CEBDD-B112-6E05-F3AF-87B5CCDA9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-14215"/>
            <a:ext cx="12192000" cy="6858000"/>
          </a:xfrm>
          <a:prstGeom prst="rect">
            <a:avLst/>
          </a:prstGeom>
        </p:spPr>
      </p:pic>
      <p:pic>
        <p:nvPicPr>
          <p:cNvPr id="5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5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836844"/>
            <a:ext cx="12192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  <a:p>
            <a:pPr algn="ctr"/>
            <a:r>
              <a:rPr lang="en-US" altLang="en-US" sz="3600" b="1" u="none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caldwell19@llnl.gov</a:t>
            </a:r>
          </a:p>
          <a:p>
            <a:pPr algn="ctr"/>
            <a:endParaRPr lang="en-US" altLang="en-US" sz="36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F90 Overview Paper: Caldwell et al., (2021; JAMES)</a:t>
            </a:r>
          </a:p>
          <a:p>
            <a:pPr algn="ctr"/>
            <a:r>
              <a:rPr lang="en-US" altLang="en-US" sz="28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altLang="en-US" sz="2800" b="1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agupubs.onlinelibrary.wiley.com</a:t>
            </a:r>
            <a:r>
              <a:rPr lang="en-US" altLang="en-US" sz="28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800" b="1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altLang="en-US" sz="28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/full/10.1029/2021MS002544</a:t>
            </a:r>
          </a:p>
        </p:txBody>
      </p:sp>
      <p:pic>
        <p:nvPicPr>
          <p:cNvPr id="3" name="Graphic 2">
            <a:hlinkClick r:id="rId5"/>
            <a:extLst>
              <a:ext uri="{FF2B5EF4-FFF2-40B4-BE49-F238E27FC236}">
                <a16:creationId xmlns:a16="http://schemas.microsoft.com/office/drawing/2014/main" id="{C8E2F6D6-FFD1-0111-C7AB-550943501E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78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D2A5A62B-64D1-20F4-E8E1-8BB7EA9B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A63D05AD-1F39-C2AB-CD25-A4DB5D14F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3323144"/>
            <a:ext cx="3035300" cy="51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hlinkClick r:id="rId5"/>
            <a:extLst>
              <a:ext uri="{FF2B5EF4-FFF2-40B4-BE49-F238E27FC236}">
                <a16:creationId xmlns:a16="http://schemas.microsoft.com/office/drawing/2014/main" id="{28F5BC17-A5E9-3404-9B05-D0AC635725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793969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7" name="Picture 9">
            <a:hlinkClick r:id="rId6"/>
            <a:extLst>
              <a:ext uri="{FF2B5EF4-FFF2-40B4-BE49-F238E27FC236}">
                <a16:creationId xmlns:a16="http://schemas.microsoft.com/office/drawing/2014/main" id="{86D96EC2-AB65-911B-3547-D2D079616B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04" y="3122040"/>
            <a:ext cx="1470669" cy="91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1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73CD-9178-FC6C-8898-5531FD58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BCCD5-D648-E47F-4575-8B1CAC51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4C939-F45C-875E-50E5-1F9EED8FE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A2F74-0D7A-9DEC-179E-8F7A49570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3AC76-CFFE-73DC-758F-3D034211C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B2AF0-3D1E-E92C-CAED-C717B57B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6FCC-D451-4D9A-16FC-837C37A5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54D86-180F-23F2-D087-49E421CB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27F1-4792-86EF-7045-6E21326E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5D141-024A-38B6-8355-6E115539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262DB-266A-1FF0-F0FC-4823CB6A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3C7A0-C2CC-097F-44B1-5404F68B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52953-64F5-7D5B-2692-EE001AB50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E5F8B-EDFE-74D0-8A27-3DF7CD84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AD2C3-7D8E-D764-70B3-5CFFEFC1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4725-01DC-8595-7169-82D12F1B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CB5F-565F-31B5-C342-B10CA1F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E96C8-5833-B753-5E1F-9E32AF553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3EE7D-0A1C-384C-E90B-551C6EEA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E4856-D3B1-D39E-15B6-8D1AC5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81DAB-7449-72DA-9242-BBC16150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9FFD-CC45-20F0-F6BF-A1477FCD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ABE3B0-EA55-78F9-87D2-285CEDA03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CFD3-35B5-FA6D-5BBD-452E876CD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BF2AB-C2E3-ADB6-8A71-74B35CB7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FAC15-F745-725C-732E-4988D42E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54B12-8CDF-62E5-D0ED-FBDC206B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5.sv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hyperlink" Target="https://e3sm.org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5.sv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hyperlink" Target="https://e3sm.org/" TargetMode="Externa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2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B9432-A90B-E352-A3AC-12F81CE9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787D-405A-A2BA-0024-9DD1C0FA0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097E-C0E7-3AF5-560F-CA2BF7F98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EA3D4-48F4-1241-9E0A-4AFF41924DBF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1F5E-4AC6-2458-C55B-BE89C8DC1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4803C-7FA2-4848-83BA-1233EBA18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6A2E-5F43-EC4B-8D90-099EF2E39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4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9250CA-ED61-E56B-490D-4461250B82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pic>
        <p:nvPicPr>
          <p:cNvPr id="22" name="Graphic 21">
            <a:hlinkClick r:id="rId23"/>
            <a:extLst>
              <a:ext uri="{FF2B5EF4-FFF2-40B4-BE49-F238E27FC236}">
                <a16:creationId xmlns:a16="http://schemas.microsoft.com/office/drawing/2014/main" id="{207E44F1-567E-CDAA-6A25-DF0A3803DB2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0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9250CA-ED61-E56B-490D-4461250B82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495" y="79692"/>
            <a:ext cx="6135010" cy="7127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1351280"/>
            <a:ext cx="10972800" cy="4825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pic>
        <p:nvPicPr>
          <p:cNvPr id="22" name="Graphic 21">
            <a:hlinkClick r:id="rId23"/>
            <a:extLst>
              <a:ext uri="{FF2B5EF4-FFF2-40B4-BE49-F238E27FC236}">
                <a16:creationId xmlns:a16="http://schemas.microsoft.com/office/drawing/2014/main" id="{207E44F1-567E-CDAA-6A25-DF0A3803DB2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31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e3sm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view_op=view_citation&amp;hl=en&amp;user=nTWO51sAAAAJ&amp;sortby=pubdate&amp;citation_for_view=nTWO51sAAAAJ:xtRiw3GOFMkC" TargetMode="External"/><Relationship Id="rId2" Type="http://schemas.openxmlformats.org/officeDocument/2006/relationships/hyperlink" Target="https://scholar.google.com/citations?view_op=view_citation&amp;hl=en&amp;user=nTWO51sAAAAJ&amp;sortby=pubdate&amp;citation_for_view=nTWO51sAAAAJ:1sJd4Hv_s6UC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scholar.google.com/citations?view_op=view_citation&amp;hl=en&amp;user=nTWO51sAAAAJ&amp;sortby=pubdate&amp;citation_for_view=nTWO51sAAAAJ:pyW8ca7W8N0C" TargetMode="External"/><Relationship Id="rId4" Type="http://schemas.openxmlformats.org/officeDocument/2006/relationships/hyperlink" Target="https://scholar.google.com/citations?view_op=view_citation&amp;hl=en&amp;user=nTWO51sAAAAJ&amp;sortby=pubdate&amp;citation_for_view=nTWO51sAAAAJ:dfsIfKJdRG4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docs.nersc.gov/services/science-gateways/#how-to-publish-data-in-hpss-to-the-web" TargetMode="External"/><Relationship Id="rId4" Type="http://schemas.openxmlformats.org/officeDocument/2006/relationships/hyperlink" Target="https://docs.nersc.gov/services/globus/#sharing-data-with-glob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docs.nersc.gov/services/science-gateways/#how-to-publish-data-in-hpss-to-the-web" TargetMode="External"/><Relationship Id="rId4" Type="http://schemas.openxmlformats.org/officeDocument/2006/relationships/hyperlink" Target="https://docs.nersc.gov/services/globus/#sharing-data-with-globu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0E0A9B-6AAC-2AE0-BFA2-0272662F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Successes and Challenges for the Simple Cloud-Resolving E3SM Atmosphere Model (SCREAM)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9466C-F75C-091D-CA8C-FB90A7ED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20" y="1360409"/>
            <a:ext cx="8704596" cy="3821861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DA4CBE54-B526-39A6-77E0-DC17A64BBDA4}"/>
              </a:ext>
            </a:extLst>
          </p:cNvPr>
          <p:cNvSpPr txBox="1">
            <a:spLocks/>
          </p:cNvSpPr>
          <p:nvPr/>
        </p:nvSpPr>
        <p:spPr>
          <a:xfrm>
            <a:off x="2096547" y="5235022"/>
            <a:ext cx="8013368" cy="145714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Caldwell, Chris Terai, Andy Salinger, Luca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Bertagna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Hassan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Beydoun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Peter Bogenschutz, Andrew Bradley, Brad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Carvey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Aaron Donahue, Chris Eldred, Jim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Foucar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Chris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Golaz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Oksana Guba, Ben Hillman, Rob Jacob, Jeff Johnson, Noel Keen, Jayesh Krishna,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Wuyin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Weiran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Balwinder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Singh, Andrew Steyer, Mark Taylor, Paul Ullrich,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Danqing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Xingqiu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Yuan, Charlie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0FF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0FF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0FF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hlinkClick r:id="rId4"/>
            <a:extLst>
              <a:ext uri="{FF2B5EF4-FFF2-40B4-BE49-F238E27FC236}">
                <a16:creationId xmlns:a16="http://schemas.microsoft.com/office/drawing/2014/main" id="{D9877818-90E0-AD03-8EE2-DC998F525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0906" y="5340526"/>
            <a:ext cx="2529123" cy="1517474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DA9D98-09FA-DA86-E72E-68164016CD4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323" y="5862526"/>
            <a:ext cx="1885950" cy="473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81C31-1FBD-CDFF-E78C-CA918B665E9D}"/>
              </a:ext>
            </a:extLst>
          </p:cNvPr>
          <p:cNvSpPr txBox="1"/>
          <p:nvPr/>
        </p:nvSpPr>
        <p:spPr>
          <a:xfrm>
            <a:off x="0" y="6589762"/>
            <a:ext cx="12180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 was performed under the auspices of the U.S. Department of Energy by Lawrence Livermore National Laboratory under Contract DE-AC52-07NA27344 IM Release Number LLNL-PRES-842936</a:t>
            </a:r>
          </a:p>
        </p:txBody>
      </p:sp>
    </p:spTree>
    <p:extLst>
      <p:ext uri="{BB962C8B-B14F-4D97-AF65-F5344CB8AC3E}">
        <p14:creationId xmlns:p14="http://schemas.microsoft.com/office/powerpoint/2010/main" val="37060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F3E2-537F-E9A0-17A0-ECFA1BAAD606}"/>
              </a:ext>
            </a:extLst>
          </p:cNvPr>
          <p:cNvSpPr txBox="1">
            <a:spLocks/>
          </p:cNvSpPr>
          <p:nvPr/>
        </p:nvSpPr>
        <p:spPr>
          <a:xfrm>
            <a:off x="3753921" y="102348"/>
            <a:ext cx="4302303" cy="713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Is SCREAM Skillful?</a:t>
            </a:r>
          </a:p>
        </p:txBody>
      </p:sp>
      <p:pic>
        <p:nvPicPr>
          <p:cNvPr id="4" name="Picture 3" descr="A picture containing text, different, glass, porcelain&#10;&#10;Description automatically generated">
            <a:extLst>
              <a:ext uri="{FF2B5EF4-FFF2-40B4-BE49-F238E27FC236}">
                <a16:creationId xmlns:a16="http://schemas.microsoft.com/office/drawing/2014/main" id="{E12EF272-A75B-CF26-E57F-3F494BEC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034" y="1302677"/>
            <a:ext cx="7772400" cy="343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94C60-65DD-2F9B-53BA-6F675936AB10}"/>
              </a:ext>
            </a:extLst>
          </p:cNvPr>
          <p:cNvSpPr txBox="1"/>
          <p:nvPr/>
        </p:nvSpPr>
        <p:spPr>
          <a:xfrm>
            <a:off x="4971355" y="4734212"/>
            <a:ext cx="6962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Fig: Snapshot on January 22, 2020 at 2:00:00 UTC (50 hrs into simulation) of (left) cold-air outbreak in SCREAMv1 and Himawari satellite, (middle) global view from SCREAMv1, and (right) storm south of Australia in SCREAMv1 and satellite.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5D40EE-71B9-00D6-68FB-2747105A94AA}"/>
              </a:ext>
            </a:extLst>
          </p:cNvPr>
          <p:cNvSpPr txBox="1">
            <a:spLocks/>
          </p:cNvSpPr>
          <p:nvPr/>
        </p:nvSpPr>
        <p:spPr>
          <a:xfrm>
            <a:off x="101600" y="1302676"/>
            <a:ext cx="3962400" cy="5263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SCREAM is very good at capturing the gamut of cloud types (see fig)</a:t>
            </a:r>
          </a:p>
          <a:p>
            <a:endParaRPr lang="en-US" dirty="0"/>
          </a:p>
          <a:p>
            <a:r>
              <a:rPr lang="en-US" dirty="0"/>
              <a:t>Precipitation intensity, diurnal cycle, and orographic response are well represented</a:t>
            </a:r>
          </a:p>
          <a:p>
            <a:endParaRPr lang="en-US" dirty="0"/>
          </a:p>
          <a:p>
            <a:r>
              <a:rPr lang="en-US" dirty="0"/>
              <a:t>The frequency and structure of high-impact weather events (cyclones, atmospheric rivers, </a:t>
            </a:r>
            <a:r>
              <a:rPr lang="en-US" dirty="0" err="1"/>
              <a:t>etc</a:t>
            </a:r>
            <a:r>
              <a:rPr lang="en-US" dirty="0"/>
              <a:t>) are very realistic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4C29-49A4-B162-4A6B-64965F481FDE}"/>
              </a:ext>
            </a:extLst>
          </p:cNvPr>
          <p:cNvSpPr txBox="1">
            <a:spLocks/>
          </p:cNvSpPr>
          <p:nvPr/>
        </p:nvSpPr>
        <p:spPr>
          <a:xfrm>
            <a:off x="2501044" y="108137"/>
            <a:ext cx="7189911" cy="713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Growing Pains of a Young Model…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AA520-37E0-30B7-8680-A468B46E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021" y="1143713"/>
            <a:ext cx="8032321" cy="50618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A506EE-935D-9F28-1B60-8BE2F13D5651}"/>
              </a:ext>
            </a:extLst>
          </p:cNvPr>
          <p:cNvSpPr txBox="1">
            <a:spLocks/>
          </p:cNvSpPr>
          <p:nvPr/>
        </p:nvSpPr>
        <p:spPr>
          <a:xfrm>
            <a:off x="153623" y="1318158"/>
            <a:ext cx="3822476" cy="529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2m temperature too high, particularly at night (due to excessive stable BL mixing – fixed?)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10m wind is too high (due to lack of turbulent mountain stress – fixed)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Liquid water path is too low – can be tuned(?)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41766-E31E-74F9-6C65-D2C33D9D0ABB}"/>
              </a:ext>
            </a:extLst>
          </p:cNvPr>
          <p:cNvSpPr txBox="1"/>
          <p:nvPr/>
        </p:nvSpPr>
        <p:spPr>
          <a:xfrm>
            <a:off x="3822700" y="6153408"/>
            <a:ext cx="6615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composite diurnal cycle over Southern Great Plains for model (dashed) vs ARMBE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(solid) for each season (colors)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6891B9-2B7D-C6F7-8B8E-EE47801F3E00}"/>
              </a:ext>
            </a:extLst>
          </p:cNvPr>
          <p:cNvCxnSpPr>
            <a:cxnSpLocks/>
          </p:cNvCxnSpPr>
          <p:nvPr/>
        </p:nvCxnSpPr>
        <p:spPr>
          <a:xfrm>
            <a:off x="3822700" y="2006600"/>
            <a:ext cx="1003300" cy="136466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92F395-FBA6-3CCE-A612-2537189E300D}"/>
              </a:ext>
            </a:extLst>
          </p:cNvPr>
          <p:cNvCxnSpPr>
            <a:cxnSpLocks/>
          </p:cNvCxnSpPr>
          <p:nvPr/>
        </p:nvCxnSpPr>
        <p:spPr>
          <a:xfrm flipV="1">
            <a:off x="3822700" y="4076700"/>
            <a:ext cx="6184900" cy="31535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A1AD13-B418-DBCE-EC88-335C329EEC70}"/>
              </a:ext>
            </a:extLst>
          </p:cNvPr>
          <p:cNvCxnSpPr>
            <a:cxnSpLocks/>
          </p:cNvCxnSpPr>
          <p:nvPr/>
        </p:nvCxnSpPr>
        <p:spPr>
          <a:xfrm flipV="1">
            <a:off x="3639834" y="5245100"/>
            <a:ext cx="1084566" cy="2028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59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74AA09-4243-5C41-AA12-835FB5A8D593}"/>
              </a:ext>
            </a:extLst>
          </p:cNvPr>
          <p:cNvSpPr/>
          <p:nvPr/>
        </p:nvSpPr>
        <p:spPr>
          <a:xfrm>
            <a:off x="0" y="6164305"/>
            <a:ext cx="5829945" cy="693695"/>
          </a:xfrm>
          <a:prstGeom prst="rect">
            <a:avLst/>
          </a:prstGeom>
          <a:solidFill>
            <a:srgbClr val="FEFD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FD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0869FF-26F4-9442-B930-BD2E6305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5480"/>
            <a:ext cx="5748457" cy="3038885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SCREAM has shallow, small, isolated convection in the deep tropics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This causes anemic precipitation in West Pacific/Indian Ocean area(?)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Popcorn has proven very hard to fix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3516E-5870-0747-A1A3-CE1A95255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945" y="3029712"/>
            <a:ext cx="6362055" cy="3828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5C6F1B-54DC-E243-9C24-BD0C301DB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945" y="146304"/>
            <a:ext cx="6362055" cy="29626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D5021-78B3-4C4F-8D57-DA6AFA9D9050}"/>
              </a:ext>
            </a:extLst>
          </p:cNvPr>
          <p:cNvSpPr/>
          <p:nvPr/>
        </p:nvSpPr>
        <p:spPr>
          <a:xfrm>
            <a:off x="8538182" y="4284238"/>
            <a:ext cx="703973" cy="41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905EC-C3D8-1E41-BCAE-00D54D4BC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840" y="4184365"/>
            <a:ext cx="4222190" cy="2501182"/>
          </a:xfrm>
          <a:prstGeom prst="rect">
            <a:avLst/>
          </a:prstGeom>
          <a:ln w="28575">
            <a:solidFill>
              <a:srgbClr val="385C8A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AD8FC8-681E-FB45-BD99-47ADED3387D1}"/>
              </a:ext>
            </a:extLst>
          </p:cNvPr>
          <p:cNvCxnSpPr/>
          <p:nvPr/>
        </p:nvCxnSpPr>
        <p:spPr>
          <a:xfrm>
            <a:off x="5994332" y="5652359"/>
            <a:ext cx="34713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114132-3916-514F-8E42-41EE44DC104E}"/>
              </a:ext>
            </a:extLst>
          </p:cNvPr>
          <p:cNvSpPr txBox="1"/>
          <p:nvPr/>
        </p:nvSpPr>
        <p:spPr>
          <a:xfrm>
            <a:off x="5755765" y="563245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" panose="020B0502020104020203" pitchFamily="34" charset="-79"/>
                <a:cs typeface="Gill Sans" panose="020B0502020104020203" pitchFamily="34" charset="-79"/>
              </a:rPr>
              <a:t>200km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8F65A-E3E5-4A49-B0D1-664685C47ACD}"/>
              </a:ext>
            </a:extLst>
          </p:cNvPr>
          <p:cNvCxnSpPr>
            <a:cxnSpLocks/>
          </p:cNvCxnSpPr>
          <p:nvPr/>
        </p:nvCxnSpPr>
        <p:spPr>
          <a:xfrm flipH="1" flipV="1">
            <a:off x="6580030" y="4184365"/>
            <a:ext cx="1958153" cy="99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B4D9E-F77B-B54D-98A8-35DA3F17511D}"/>
              </a:ext>
            </a:extLst>
          </p:cNvPr>
          <p:cNvCxnSpPr>
            <a:cxnSpLocks/>
          </p:cNvCxnSpPr>
          <p:nvPr/>
        </p:nvCxnSpPr>
        <p:spPr>
          <a:xfrm flipH="1">
            <a:off x="6580030" y="4701265"/>
            <a:ext cx="1958152" cy="1979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4E6EFE-A001-524D-BFA3-100D8DEB509C}"/>
              </a:ext>
            </a:extLst>
          </p:cNvPr>
          <p:cNvSpPr txBox="1"/>
          <p:nvPr/>
        </p:nvSpPr>
        <p:spPr>
          <a:xfrm>
            <a:off x="150987" y="5013701"/>
            <a:ext cx="2169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Fig: Snapshot of precipitation on Jan 21 2020 at 0 UTC from GPM </a:t>
            </a:r>
            <a:r>
              <a:rPr lang="en-US" i="1" err="1"/>
              <a:t>obs</a:t>
            </a:r>
            <a:r>
              <a:rPr lang="en-US" i="1"/>
              <a:t> (top) and </a:t>
            </a:r>
            <a:r>
              <a:rPr lang="en-US" i="1" err="1"/>
              <a:t>EAMxx</a:t>
            </a:r>
            <a:r>
              <a:rPr lang="en-US" i="1"/>
              <a:t> (bottom)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AE9927-72C2-9E41-6071-BE7765FB5D5D}"/>
              </a:ext>
            </a:extLst>
          </p:cNvPr>
          <p:cNvSpPr txBox="1">
            <a:spLocks/>
          </p:cNvSpPr>
          <p:nvPr/>
        </p:nvSpPr>
        <p:spPr>
          <a:xfrm>
            <a:off x="232475" y="172453"/>
            <a:ext cx="5523290" cy="565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to deal with popcorn?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6EFD93-27D0-9266-E963-A8F55B6F97D1}"/>
              </a:ext>
            </a:extLst>
          </p:cNvPr>
          <p:cNvSpPr txBox="1"/>
          <p:nvPr/>
        </p:nvSpPr>
        <p:spPr>
          <a:xfrm>
            <a:off x="6489700" y="455173"/>
            <a:ext cx="8835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A1AB5-F988-A6CC-6712-6A5E5D094153}"/>
              </a:ext>
            </a:extLst>
          </p:cNvPr>
          <p:cNvSpPr txBox="1"/>
          <p:nvPr/>
        </p:nvSpPr>
        <p:spPr>
          <a:xfrm>
            <a:off x="6489699" y="3315661"/>
            <a:ext cx="12234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343930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166BA-AAF4-2817-5E7D-B43C4010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3733799"/>
            <a:ext cx="7015663" cy="2957847"/>
          </a:xfrm>
        </p:spPr>
        <p:txBody>
          <a:bodyPr>
            <a:normAutofit/>
          </a:bodyPr>
          <a:lstStyle/>
          <a:p>
            <a:r>
              <a:rPr lang="en-US" sz="2800" dirty="0"/>
              <a:t>GPUs allow SCREAM to break the 1 SYPD barrier</a:t>
            </a:r>
          </a:p>
          <a:p>
            <a:pPr lvl="1"/>
            <a:r>
              <a:rPr lang="en-US" sz="2400" dirty="0"/>
              <a:t>Further performance improvements are possible… but limited 	</a:t>
            </a:r>
          </a:p>
          <a:p>
            <a:pPr lvl="1"/>
            <a:endParaRPr lang="en-US" sz="2400" dirty="0"/>
          </a:p>
          <a:p>
            <a:r>
              <a:rPr lang="en-US" sz="2800" dirty="0"/>
              <a:t>Care is needed to avoid drowning in data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22D014-F76B-8FF9-D16E-3F8A684971D5}"/>
              </a:ext>
            </a:extLst>
          </p:cNvPr>
          <p:cNvSpPr txBox="1">
            <a:spLocks/>
          </p:cNvSpPr>
          <p:nvPr/>
        </p:nvSpPr>
        <p:spPr>
          <a:xfrm>
            <a:off x="4563519" y="166353"/>
            <a:ext cx="3064962" cy="623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Conclusions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A2C29196-84A7-B750-A51B-548D78F9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143" y="3537857"/>
            <a:ext cx="4426857" cy="33201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F2CD72-CB1D-FB34-587D-2B236C4E5860}"/>
              </a:ext>
            </a:extLst>
          </p:cNvPr>
          <p:cNvSpPr txBox="1">
            <a:spLocks/>
          </p:cNvSpPr>
          <p:nvPr/>
        </p:nvSpPr>
        <p:spPr>
          <a:xfrm>
            <a:off x="612818" y="1433933"/>
            <a:ext cx="11230840" cy="1995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GSRMs solve a lot of problems with conventional climate models, but create a whole new set of challenges!</a:t>
            </a:r>
          </a:p>
          <a:p>
            <a:pPr lvl="1"/>
            <a:r>
              <a:rPr lang="en-US" sz="2400" dirty="0"/>
              <a:t>How do we fix biases related to partially-resolved convection?</a:t>
            </a:r>
          </a:p>
          <a:p>
            <a:pPr lvl="1"/>
            <a:r>
              <a:rPr lang="en-US" sz="2400" dirty="0"/>
              <a:t>Are upscale effects of km-scale resolution important?</a:t>
            </a:r>
          </a:p>
          <a:p>
            <a:pPr lvl="1"/>
            <a:r>
              <a:rPr lang="en-US" sz="2400" dirty="0"/>
              <a:t>How do we get robust statistics from GSRMs?</a:t>
            </a:r>
          </a:p>
        </p:txBody>
      </p:sp>
    </p:spTree>
    <p:extLst>
      <p:ext uri="{BB962C8B-B14F-4D97-AF65-F5344CB8AC3E}">
        <p14:creationId xmlns:p14="http://schemas.microsoft.com/office/powerpoint/2010/main" val="296936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22D014-F76B-8FF9-D16E-3F8A684971D5}"/>
              </a:ext>
            </a:extLst>
          </p:cNvPr>
          <p:cNvSpPr txBox="1">
            <a:spLocks/>
          </p:cNvSpPr>
          <p:nvPr/>
        </p:nvSpPr>
        <p:spPr>
          <a:xfrm>
            <a:off x="4563519" y="166353"/>
            <a:ext cx="3064962" cy="623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For More Info: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F2CD72-CB1D-FB34-587D-2B236C4E5860}"/>
              </a:ext>
            </a:extLst>
          </p:cNvPr>
          <p:cNvSpPr txBox="1">
            <a:spLocks/>
          </p:cNvSpPr>
          <p:nvPr/>
        </p:nvSpPr>
        <p:spPr>
          <a:xfrm>
            <a:off x="612818" y="1433933"/>
            <a:ext cx="11230840" cy="489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Bogenschutz et al., (JAMES 2023): Horizontal Resolution Sensitivity of the Simple Convection-Permitting E3SM Atmosphere Model in a Doubly-Periodic Configuration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>
              <a:spcAft>
                <a:spcPts val="1800"/>
              </a:spcAft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Liu et al., (JAMES 2022): The June 2012 North American Derecho: A Testbed for Evaluating Regional and Global Climate Modeling Systems at Cloud‐Resolving Scales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1800"/>
              </a:spcAft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Caldwell et al., (JAMES 2021): Convection‐permitting simulations with the E3SM global atmosphere model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1800"/>
              </a:spcAft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Feng et al., (GRL 2022): Mesoscale convective systems in DYAMOND global convection‐permitting simulations</a:t>
            </a: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FD4E-FDFF-F91D-ED17-BFCE3B6A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oster DigitalEarths webinars">
            <a:extLst>
              <a:ext uri="{FF2B5EF4-FFF2-40B4-BE49-F238E27FC236}">
                <a16:creationId xmlns:a16="http://schemas.microsoft.com/office/drawing/2014/main" id="{82282CC1-15A9-6518-0D11-F9B1705D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5"/>
            <a:ext cx="12191999" cy="68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D3AF2-4ED2-AA85-5E2C-1765E0B9CBFF}"/>
              </a:ext>
            </a:extLst>
          </p:cNvPr>
          <p:cNvSpPr txBox="1"/>
          <p:nvPr/>
        </p:nvSpPr>
        <p:spPr>
          <a:xfrm>
            <a:off x="3003559" y="6200487"/>
            <a:ext cx="4972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contact: caldwell19@llnl.gov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95130-E3B5-0F9B-A2A3-88E80699C3D9}"/>
              </a:ext>
            </a:extLst>
          </p:cNvPr>
          <p:cNvSpPr/>
          <p:nvPr/>
        </p:nvSpPr>
        <p:spPr>
          <a:xfrm>
            <a:off x="6310734" y="104576"/>
            <a:ext cx="2440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23856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1765F5-2382-F934-CDE7-92DB4CF697D6}"/>
              </a:ext>
            </a:extLst>
          </p:cNvPr>
          <p:cNvSpPr/>
          <p:nvPr/>
        </p:nvSpPr>
        <p:spPr>
          <a:xfrm>
            <a:off x="10218057" y="6255657"/>
            <a:ext cx="1674937" cy="602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4D582C82-24B1-D7FB-2567-52F404258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18" t="7835" b="8845"/>
          <a:stretch/>
        </p:blipFill>
        <p:spPr>
          <a:xfrm>
            <a:off x="6511925" y="1457347"/>
            <a:ext cx="2789247" cy="1814492"/>
          </a:xfrm>
        </p:spPr>
      </p:pic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01226662-F77F-648F-2067-1DC43673D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18" t="7615" b="9066"/>
          <a:stretch/>
        </p:blipFill>
        <p:spPr>
          <a:xfrm>
            <a:off x="9317029" y="1451722"/>
            <a:ext cx="2789248" cy="181449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52C3D1-A9E7-E4A3-854D-B845E7347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83" t="9205"/>
          <a:stretch/>
        </p:blipFill>
        <p:spPr>
          <a:xfrm>
            <a:off x="6530937" y="3423375"/>
            <a:ext cx="2871816" cy="1977278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78BFF8AD-E72E-3B79-C22B-28785CC7F8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66" t="9205"/>
          <a:stretch/>
        </p:blipFill>
        <p:spPr>
          <a:xfrm>
            <a:off x="9332887" y="3429000"/>
            <a:ext cx="2789247" cy="1977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A9A5F0-EADC-719C-F426-8AE62784CF11}"/>
              </a:ext>
            </a:extLst>
          </p:cNvPr>
          <p:cNvSpPr txBox="1"/>
          <p:nvPr/>
        </p:nvSpPr>
        <p:spPr>
          <a:xfrm>
            <a:off x="10704899" y="4527856"/>
            <a:ext cx="11288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Oct 1, 2013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4F93EA-F6EC-E747-C71B-D7F36DF9CCF7}"/>
              </a:ext>
            </a:extLst>
          </p:cNvPr>
          <p:cNvSpPr txBox="1"/>
          <p:nvPr/>
        </p:nvSpPr>
        <p:spPr>
          <a:xfrm>
            <a:off x="7770905" y="2592946"/>
            <a:ext cx="12378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Jan 20,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B6866-CA87-25E6-7030-02DCC80C9D12}"/>
              </a:ext>
            </a:extLst>
          </p:cNvPr>
          <p:cNvSpPr txBox="1"/>
          <p:nvPr/>
        </p:nvSpPr>
        <p:spPr>
          <a:xfrm>
            <a:off x="10752938" y="2577846"/>
            <a:ext cx="11400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Apr 1,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1F112-3760-22CF-92FC-40240A25393D}"/>
              </a:ext>
            </a:extLst>
          </p:cNvPr>
          <p:cNvSpPr txBox="1"/>
          <p:nvPr/>
        </p:nvSpPr>
        <p:spPr>
          <a:xfrm>
            <a:off x="7846290" y="4527856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Aug 1, 2016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104D4F-14D9-AF94-867C-E09ADA567BFF}"/>
              </a:ext>
            </a:extLst>
          </p:cNvPr>
          <p:cNvSpPr txBox="1">
            <a:spLocks/>
          </p:cNvSpPr>
          <p:nvPr/>
        </p:nvSpPr>
        <p:spPr>
          <a:xfrm>
            <a:off x="174171" y="1682053"/>
            <a:ext cx="6203856" cy="4873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Precipitation biases:</a:t>
            </a:r>
          </a:p>
          <a:p>
            <a:r>
              <a:rPr lang="en-US" dirty="0">
                <a:solidFill>
                  <a:schemeClr val="tx1"/>
                </a:solidFill>
              </a:rPr>
              <a:t>Double ITCZ/anemic SPCZ</a:t>
            </a:r>
          </a:p>
          <a:p>
            <a:r>
              <a:rPr lang="en-US" dirty="0">
                <a:solidFill>
                  <a:schemeClr val="tx1"/>
                </a:solidFill>
              </a:rPr>
              <a:t>Latitude/width of convergence zone isn’t quite right</a:t>
            </a:r>
          </a:p>
          <a:p>
            <a:r>
              <a:rPr lang="en-US" dirty="0">
                <a:solidFill>
                  <a:schemeClr val="tx1"/>
                </a:solidFill>
              </a:rPr>
              <a:t>West Pacific + Indian Ocean are too dry</a:t>
            </a:r>
          </a:p>
          <a:p>
            <a:r>
              <a:rPr lang="en-US" dirty="0">
                <a:solidFill>
                  <a:schemeClr val="tx1"/>
                </a:solidFill>
              </a:rPr>
              <a:t>NW Atlantic has a persistent wet bias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DAD9B0-D91A-270A-6E77-E5DA363212A3}"/>
              </a:ext>
            </a:extLst>
          </p:cNvPr>
          <p:cNvSpPr txBox="1"/>
          <p:nvPr/>
        </p:nvSpPr>
        <p:spPr>
          <a:xfrm>
            <a:off x="6778171" y="5479619"/>
            <a:ext cx="532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Fig: SCREAMv1 precipitation bias (using ERA5 as truth) averaged over all 40 days starting on listed dates. DYAMOND2 and DYAMOND1 are on the top and bottom left, respectively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EB7F2-1F1D-2892-D346-7EB57E6AFB51}"/>
              </a:ext>
            </a:extLst>
          </p:cNvPr>
          <p:cNvSpPr/>
          <p:nvPr/>
        </p:nvSpPr>
        <p:spPr>
          <a:xfrm>
            <a:off x="6578262" y="2284120"/>
            <a:ext cx="672350" cy="29372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A315F5-142B-7532-7FD6-C0D1F0D0C0D3}"/>
              </a:ext>
            </a:extLst>
          </p:cNvPr>
          <p:cNvCxnSpPr/>
          <p:nvPr/>
        </p:nvCxnSpPr>
        <p:spPr>
          <a:xfrm>
            <a:off x="4371584" y="2284120"/>
            <a:ext cx="2140341" cy="14592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947A648-41D1-60C4-C47F-06CC9BA4730F}"/>
              </a:ext>
            </a:extLst>
          </p:cNvPr>
          <p:cNvSpPr txBox="1">
            <a:spLocks/>
          </p:cNvSpPr>
          <p:nvPr/>
        </p:nvSpPr>
        <p:spPr>
          <a:xfrm>
            <a:off x="3719334" y="195799"/>
            <a:ext cx="4670490" cy="565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Is SCREAM Skillful?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93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F2F3-2CE9-A240-8EBB-D55F2FA70767}"/>
              </a:ext>
            </a:extLst>
          </p:cNvPr>
          <p:cNvSpPr txBox="1"/>
          <p:nvPr/>
        </p:nvSpPr>
        <p:spPr>
          <a:xfrm>
            <a:off x="6308859" y="2231134"/>
            <a:ext cx="359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Resolved-scale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dynamics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treated by a non-hydrostatic Spectral Element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approach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C8FB51-E653-2F40-8051-D6294CB0612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717656" y="3154464"/>
            <a:ext cx="389281" cy="590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07B5D61-61CE-E44B-841B-5CEEE54CB3D7}"/>
              </a:ext>
            </a:extLst>
          </p:cNvPr>
          <p:cNvSpPr txBox="1">
            <a:spLocks/>
          </p:cNvSpPr>
          <p:nvPr/>
        </p:nvSpPr>
        <p:spPr>
          <a:xfrm>
            <a:off x="3701755" y="127340"/>
            <a:ext cx="4788490" cy="630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What’s in SCREAM?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7202A04-6D9C-A54C-86F9-B6BFAC0B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8285" y="757935"/>
            <a:ext cx="2376889" cy="2326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rain cloud sketch">
            <a:extLst>
              <a:ext uri="{FF2B5EF4-FFF2-40B4-BE49-F238E27FC236}">
                <a16:creationId xmlns:a16="http://schemas.microsoft.com/office/drawing/2014/main" id="{D7814B94-F675-3342-A875-21E535B9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690" y="3064886"/>
            <a:ext cx="2277671" cy="2879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9AE2F6-BD50-4C4A-9F38-D745ECD5F01C}"/>
              </a:ext>
            </a:extLst>
          </p:cNvPr>
          <p:cNvGrpSpPr/>
          <p:nvPr/>
        </p:nvGrpSpPr>
        <p:grpSpPr>
          <a:xfrm>
            <a:off x="4057894" y="2549351"/>
            <a:ext cx="1498039" cy="511047"/>
            <a:chOff x="5350576" y="4007580"/>
            <a:chExt cx="1257306" cy="42892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7349376-F186-E04F-8C22-2E2796EBAF52}"/>
                </a:ext>
              </a:extLst>
            </p:cNvPr>
            <p:cNvSpPr/>
            <p:nvPr/>
          </p:nvSpPr>
          <p:spPr>
            <a:xfrm>
              <a:off x="5498215" y="4012343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03FD9197-5C80-3B41-94DB-93F137734EA8}"/>
                </a:ext>
              </a:extLst>
            </p:cNvPr>
            <p:cNvSpPr/>
            <p:nvPr/>
          </p:nvSpPr>
          <p:spPr>
            <a:xfrm rot="10800000">
              <a:off x="5350576" y="4007580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140517F-E2A5-9144-8737-2327B8DFAA41}"/>
                </a:ext>
              </a:extLst>
            </p:cNvPr>
            <p:cNvSpPr/>
            <p:nvPr/>
          </p:nvSpPr>
          <p:spPr>
            <a:xfrm>
              <a:off x="6236407" y="4021865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1E30D0F-9604-EE40-8ED9-958B01D95CDB}"/>
                </a:ext>
              </a:extLst>
            </p:cNvPr>
            <p:cNvSpPr/>
            <p:nvPr/>
          </p:nvSpPr>
          <p:spPr>
            <a:xfrm rot="10800000">
              <a:off x="6088768" y="4017102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18718C-76E5-5F4D-9B56-235FA36CECA3}"/>
              </a:ext>
            </a:extLst>
          </p:cNvPr>
          <p:cNvGrpSpPr/>
          <p:nvPr/>
        </p:nvGrpSpPr>
        <p:grpSpPr>
          <a:xfrm>
            <a:off x="6360943" y="3203009"/>
            <a:ext cx="2841687" cy="1464465"/>
            <a:chOff x="6896871" y="2815984"/>
            <a:chExt cx="2841687" cy="14644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D0F605-9482-0240-A4D8-670689242BD9}"/>
                </a:ext>
              </a:extLst>
            </p:cNvPr>
            <p:cNvGrpSpPr/>
            <p:nvPr/>
          </p:nvGrpSpPr>
          <p:grpSpPr>
            <a:xfrm>
              <a:off x="6896871" y="3189174"/>
              <a:ext cx="2544840" cy="1091275"/>
              <a:chOff x="3214687" y="1982502"/>
              <a:chExt cx="2135889" cy="915909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5EB35B4-A0A5-8E49-8AF2-95C408436CB3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45B5E5C-6F9F-5A4B-B108-CD78046008D7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24A326FB-B59B-8E45-8014-47AFC3730429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0F8C21F8-8507-F048-9617-2F59FE27C5A9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B8D5A4-1797-264C-968E-9CCA7565A25D}"/>
                </a:ext>
              </a:extLst>
            </p:cNvPr>
            <p:cNvGrpSpPr/>
            <p:nvPr/>
          </p:nvGrpSpPr>
          <p:grpSpPr>
            <a:xfrm>
              <a:off x="7193718" y="2815984"/>
              <a:ext cx="2544840" cy="1091275"/>
              <a:chOff x="3214687" y="1982502"/>
              <a:chExt cx="2135889" cy="915909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977BADD-994D-4B44-A443-538A2F178E14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8D82253-608A-9748-BF4E-E3E6F34A74A1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18F45C3-125E-4C46-9A9D-C5211E36D14A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6788685-15B7-DE43-9607-905A0B48A5F6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DF7BDA5-AB9B-B140-936D-98A79CF03E8A}"/>
              </a:ext>
            </a:extLst>
          </p:cNvPr>
          <p:cNvSpPr txBox="1"/>
          <p:nvPr/>
        </p:nvSpPr>
        <p:spPr>
          <a:xfrm>
            <a:off x="9545246" y="3635620"/>
            <a:ext cx="250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handled by a C++ port of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RTE+RRTMGP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package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E28657-6DAE-3F42-BA22-5E14FC4D96CB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10796729" y="3058930"/>
            <a:ext cx="1" cy="5766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F63ED3-CF84-0D40-B05C-9E75B62E9A7B}"/>
              </a:ext>
            </a:extLst>
          </p:cNvPr>
          <p:cNvSpPr txBox="1"/>
          <p:nvPr/>
        </p:nvSpPr>
        <p:spPr>
          <a:xfrm>
            <a:off x="659486" y="2918253"/>
            <a:ext cx="2666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Turbulence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 formation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handled by the Simple Higher-Order Closure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BD191B-7645-9748-93A0-22CF789BED2D}"/>
              </a:ext>
            </a:extLst>
          </p:cNvPr>
          <p:cNvCxnSpPr>
            <a:cxnSpLocks/>
          </p:cNvCxnSpPr>
          <p:nvPr/>
        </p:nvCxnSpPr>
        <p:spPr>
          <a:xfrm flipV="1">
            <a:off x="2986909" y="3064885"/>
            <a:ext cx="1091843" cy="1666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2DBA0C-2BC4-004F-8025-7BE80B41FAB0}"/>
              </a:ext>
            </a:extLst>
          </p:cNvPr>
          <p:cNvCxnSpPr>
            <a:cxnSpLocks/>
          </p:cNvCxnSpPr>
          <p:nvPr/>
        </p:nvCxnSpPr>
        <p:spPr>
          <a:xfrm>
            <a:off x="2978759" y="3231497"/>
            <a:ext cx="1464068" cy="5129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766E1A-D7E4-7C48-9713-742AA38C282F}"/>
              </a:ext>
            </a:extLst>
          </p:cNvPr>
          <p:cNvSpPr txBox="1"/>
          <p:nvPr/>
        </p:nvSpPr>
        <p:spPr>
          <a:xfrm>
            <a:off x="6186176" y="4930361"/>
            <a:ext cx="3359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Microphysical processes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handled by Predicted Particle Properties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P3)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1E8829-7B34-F44F-BF0A-A81C99303865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252662" y="4930362"/>
            <a:ext cx="933514" cy="4616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381E74-2B90-5646-906C-6C309874B0EB}"/>
              </a:ext>
            </a:extLst>
          </p:cNvPr>
          <p:cNvSpPr txBox="1"/>
          <p:nvPr/>
        </p:nvSpPr>
        <p:spPr>
          <a:xfrm>
            <a:off x="1597377" y="5065794"/>
            <a:ext cx="2380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Aerosol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 are currently prescribed (like MACv2-SP)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A1D216-EB5F-3C40-8C84-437825EB15A5}"/>
              </a:ext>
            </a:extLst>
          </p:cNvPr>
          <p:cNvGrpSpPr/>
          <p:nvPr/>
        </p:nvGrpSpPr>
        <p:grpSpPr>
          <a:xfrm>
            <a:off x="369870" y="1567953"/>
            <a:ext cx="1814417" cy="682416"/>
            <a:chOff x="3438244" y="5416998"/>
            <a:chExt cx="1814417" cy="68241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B15275-13E0-E84A-B128-313D754C2BE7}"/>
                </a:ext>
              </a:extLst>
            </p:cNvPr>
            <p:cNvSpPr txBox="1"/>
            <p:nvPr/>
          </p:nvSpPr>
          <p:spPr>
            <a:xfrm>
              <a:off x="3438244" y="5436280"/>
              <a:ext cx="1814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parameterized deep convection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A92FF3-5057-504C-800C-7274D8AB330E}"/>
                </a:ext>
              </a:extLst>
            </p:cNvPr>
            <p:cNvSpPr/>
            <p:nvPr/>
          </p:nvSpPr>
          <p:spPr>
            <a:xfrm>
              <a:off x="3438244" y="5416998"/>
              <a:ext cx="1814417" cy="6824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23ECA6-D24F-C149-A224-51CE70169103}"/>
                </a:ext>
              </a:extLst>
            </p:cNvPr>
            <p:cNvCxnSpPr>
              <a:cxnSpLocks/>
              <a:stCxn id="34" idx="7"/>
              <a:endCxn id="34" idx="3"/>
            </p:cNvCxnSpPr>
            <p:nvPr/>
          </p:nvCxnSpPr>
          <p:spPr>
            <a:xfrm flipH="1">
              <a:off x="3703959" y="5516936"/>
              <a:ext cx="1282987" cy="4825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365042-511C-9740-A791-C18786E500CE}"/>
              </a:ext>
            </a:extLst>
          </p:cNvPr>
          <p:cNvSpPr txBox="1"/>
          <p:nvPr/>
        </p:nvSpPr>
        <p:spPr>
          <a:xfrm>
            <a:off x="7176" y="6285220"/>
            <a:ext cx="1030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Using coarser grid for physics parameterizations (Hannah et al., 2021, JAMES) *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327F38-611A-1AEC-E297-984132EFE208}"/>
              </a:ext>
            </a:extLst>
          </p:cNvPr>
          <p:cNvSpPr/>
          <p:nvPr/>
        </p:nvSpPr>
        <p:spPr>
          <a:xfrm>
            <a:off x="1084996" y="1955513"/>
            <a:ext cx="9908730" cy="47022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Questions:</a:t>
            </a:r>
          </a:p>
          <a:p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Is subgrid cloud variability (e.g. SHOC) needed?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Do GSRMs need parameterized convection?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Do GSRMs converge with decreasing dx, </a:t>
            </a:r>
            <a:r>
              <a:rPr lang="en-US" sz="2800" dirty="0" err="1">
                <a:solidFill>
                  <a:sysClr val="windowText" lastClr="000000"/>
                </a:solidFill>
              </a:rPr>
              <a:t>dz</a:t>
            </a:r>
            <a:r>
              <a:rPr lang="en-US" sz="2800" dirty="0">
                <a:solidFill>
                  <a:sysClr val="windowText" lastClr="000000"/>
                </a:solidFill>
              </a:rPr>
              <a:t>, and dt?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What is the coarsest resolution we can get away with?</a:t>
            </a:r>
          </a:p>
        </p:txBody>
      </p:sp>
    </p:spTree>
    <p:extLst>
      <p:ext uri="{BB962C8B-B14F-4D97-AF65-F5344CB8AC3E}">
        <p14:creationId xmlns:p14="http://schemas.microsoft.com/office/powerpoint/2010/main" val="18625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63"/>
    </mc:Choice>
    <mc:Fallback xmlns="">
      <p:transition spd="slow" advTm="11546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839CD-43F3-D884-5E69-F65CF6DA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341100" cy="54997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Ongoing: </a:t>
            </a:r>
            <a:r>
              <a:rPr lang="en-US" b="1" dirty="0"/>
              <a:t>Hindcasts/storylines </a:t>
            </a:r>
            <a:r>
              <a:rPr lang="en-US" dirty="0"/>
              <a:t>for various historical weather events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Ongoing: </a:t>
            </a:r>
            <a:r>
              <a:rPr lang="en-US" b="1" dirty="0"/>
              <a:t>doubly-periodic</a:t>
            </a:r>
            <a:r>
              <a:rPr lang="en-US" dirty="0"/>
              <a:t> and </a:t>
            </a:r>
            <a:r>
              <a:rPr lang="en-US" b="1" dirty="0"/>
              <a:t>regionally-refined</a:t>
            </a:r>
            <a:r>
              <a:rPr lang="en-US" dirty="0"/>
              <a:t> runs to understand/fix biases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Completed: </a:t>
            </a:r>
            <a:r>
              <a:rPr lang="en-US" b="1" dirty="0"/>
              <a:t>40 day simulations </a:t>
            </a:r>
            <a:r>
              <a:rPr lang="en-US" dirty="0"/>
              <a:t>for all 4 seasons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Imminent:13 month simulations with current and +4K sea surface temperature (SST) to understand </a:t>
            </a:r>
            <a:r>
              <a:rPr lang="en-US" b="1" dirty="0"/>
              <a:t>climate sensitivity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Soon: 13 month nudged simulations with current and pre-industrial aerosol forcing to understand </a:t>
            </a:r>
            <a:r>
              <a:rPr lang="en-US" b="1" dirty="0"/>
              <a:t>aerosol sensitivity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Next year: 10-20 </a:t>
            </a:r>
            <a:r>
              <a:rPr lang="en-US" dirty="0" err="1"/>
              <a:t>yr</a:t>
            </a:r>
            <a:r>
              <a:rPr lang="en-US" dirty="0"/>
              <a:t> fixed-but-varying SST runs for </a:t>
            </a:r>
            <a:r>
              <a:rPr lang="en-US" b="1" dirty="0"/>
              <a:t>current and future </a:t>
            </a:r>
            <a:r>
              <a:rPr lang="en-US" dirty="0"/>
              <a:t>conditions (</a:t>
            </a:r>
            <a:r>
              <a:rPr lang="en-US" b="1" dirty="0"/>
              <a:t>AMIP</a:t>
            </a:r>
            <a:r>
              <a:rPr lang="en-US" dirty="0"/>
              <a:t>-like)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2025: 1 decade(?) of </a:t>
            </a:r>
            <a:r>
              <a:rPr lang="en-US" b="1" dirty="0"/>
              <a:t>coupled k-scale </a:t>
            </a:r>
            <a:r>
              <a:rPr lang="en-US" dirty="0"/>
              <a:t>simulations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382011-0EBA-9770-80B9-D19DCF20273F}"/>
              </a:ext>
            </a:extLst>
          </p:cNvPr>
          <p:cNvSpPr txBox="1">
            <a:spLocks/>
          </p:cNvSpPr>
          <p:nvPr/>
        </p:nvSpPr>
        <p:spPr>
          <a:xfrm>
            <a:off x="2800350" y="139078"/>
            <a:ext cx="6591300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Are We Using This Model?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874782-8AAD-CDF5-E393-7574720AA206}"/>
              </a:ext>
            </a:extLst>
          </p:cNvPr>
          <p:cNvSpPr/>
          <p:nvPr/>
        </p:nvSpPr>
        <p:spPr>
          <a:xfrm>
            <a:off x="304801" y="1557847"/>
            <a:ext cx="11493500" cy="47540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Questions: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Are process-based analyses at select locations (e.g. ARM sites) sufficient for validating/improving a GSRM?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do we use GSRMs to answer societally-relevant questions?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What can be done with a decade-long coupled run?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can we draw statistically robust conclusions from GSRMs?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0791-EC70-2A02-456B-6DC7267465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9829" y="1139031"/>
            <a:ext cx="10845800" cy="2239447"/>
          </a:xfrm>
        </p:spPr>
        <p:txBody>
          <a:bodyPr>
            <a:normAutofit/>
          </a:bodyPr>
          <a:lstStyle/>
          <a:p>
            <a:r>
              <a:rPr lang="en-US" sz="2200" dirty="0"/>
              <a:t>Just 17 3d snapshots consumes 1 TB of storage – what to do?</a:t>
            </a:r>
          </a:p>
          <a:p>
            <a:pPr lvl="1"/>
            <a:r>
              <a:rPr lang="en-US" sz="1900" dirty="0"/>
              <a:t>Write output on </a:t>
            </a:r>
            <a:r>
              <a:rPr lang="en-US" sz="1900" b="1" dirty="0"/>
              <a:t>coarser grids </a:t>
            </a:r>
            <a:r>
              <a:rPr lang="en-US" sz="1900" dirty="0"/>
              <a:t>or only at l</a:t>
            </a:r>
            <a:r>
              <a:rPr lang="en-US" sz="1900" b="1" dirty="0"/>
              <a:t>ocations</a:t>
            </a:r>
            <a:r>
              <a:rPr lang="en-US" sz="1900" dirty="0"/>
              <a:t> where you have observations</a:t>
            </a:r>
          </a:p>
          <a:p>
            <a:pPr lvl="1"/>
            <a:r>
              <a:rPr lang="en-US" sz="1900" b="1" dirty="0"/>
              <a:t>Compute diagnostics online </a:t>
            </a:r>
            <a:r>
              <a:rPr lang="en-US" sz="1900" dirty="0"/>
              <a:t>(e.g. probability distributions, output along storm tracks…)</a:t>
            </a:r>
          </a:p>
          <a:p>
            <a:pPr lvl="1"/>
            <a:r>
              <a:rPr lang="en-US" sz="1900" dirty="0"/>
              <a:t>Save restarts and </a:t>
            </a:r>
            <a:r>
              <a:rPr lang="en-US" sz="1900" b="1" dirty="0"/>
              <a:t>rerun</a:t>
            </a:r>
            <a:r>
              <a:rPr lang="en-US" sz="1900" dirty="0"/>
              <a:t> interesting portions of simulations with detailed output</a:t>
            </a:r>
          </a:p>
          <a:p>
            <a:pPr lvl="1"/>
            <a:r>
              <a:rPr lang="en-US" sz="1900" dirty="0"/>
              <a:t>Use an </a:t>
            </a:r>
            <a:r>
              <a:rPr lang="en-US" sz="1900" b="1" dirty="0"/>
              <a:t>output format </a:t>
            </a:r>
            <a:r>
              <a:rPr lang="en-US" sz="1900" dirty="0"/>
              <a:t>which makes extraction of what you need cheap (e.g. HEALPix)</a:t>
            </a:r>
          </a:p>
          <a:p>
            <a:pPr lvl="1"/>
            <a:r>
              <a:rPr lang="en-US" sz="1900" dirty="0"/>
              <a:t>Data </a:t>
            </a:r>
            <a:r>
              <a:rPr lang="en-US" sz="1900" b="1" dirty="0"/>
              <a:t>compression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CE135-7A8B-275E-ED02-F6CAC4A8638F}"/>
              </a:ext>
            </a:extLst>
          </p:cNvPr>
          <p:cNvSpPr txBox="1">
            <a:spLocks/>
          </p:cNvSpPr>
          <p:nvPr/>
        </p:nvSpPr>
        <p:spPr>
          <a:xfrm>
            <a:off x="2235200" y="125271"/>
            <a:ext cx="6384185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to Avoid Drowning in Data?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506AB-1F5A-FF06-F90C-D53032748AE9}"/>
              </a:ext>
            </a:extLst>
          </p:cNvPr>
          <p:cNvGrpSpPr/>
          <p:nvPr/>
        </p:nvGrpSpPr>
        <p:grpSpPr>
          <a:xfrm>
            <a:off x="7714673" y="3011345"/>
            <a:ext cx="4253669" cy="3699246"/>
            <a:chOff x="7536873" y="3011345"/>
            <a:chExt cx="4253669" cy="36992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81191C-E0FC-A822-6E19-DEB31120F172}"/>
                </a:ext>
              </a:extLst>
            </p:cNvPr>
            <p:cNvSpPr/>
            <p:nvPr/>
          </p:nvSpPr>
          <p:spPr>
            <a:xfrm>
              <a:off x="10089815" y="6234805"/>
              <a:ext cx="1576039" cy="475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A07D39-3BC2-3B32-14EF-B7D467B5FD5C}"/>
                </a:ext>
              </a:extLst>
            </p:cNvPr>
            <p:cNvGrpSpPr/>
            <p:nvPr/>
          </p:nvGrpSpPr>
          <p:grpSpPr>
            <a:xfrm>
              <a:off x="7905046" y="3011345"/>
              <a:ext cx="3657600" cy="2743200"/>
              <a:chOff x="8274205" y="1312984"/>
              <a:chExt cx="3657600" cy="2743200"/>
            </a:xfrm>
          </p:grpSpPr>
          <p:pic>
            <p:nvPicPr>
              <p:cNvPr id="7" name="Picture 6" descr="Chart, line chart&#10;&#10;Description automatically generated">
                <a:extLst>
                  <a:ext uri="{FF2B5EF4-FFF2-40B4-BE49-F238E27FC236}">
                    <a16:creationId xmlns:a16="http://schemas.microsoft.com/office/drawing/2014/main" id="{F92A3096-1567-2AB5-DBFE-124613D43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74205" y="1312984"/>
                <a:ext cx="3657600" cy="27432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E71ADB-4B61-CE2E-36F0-AFF7A01C3E18}"/>
                  </a:ext>
                </a:extLst>
              </p:cNvPr>
              <p:cNvSpPr txBox="1"/>
              <p:nvPr/>
            </p:nvSpPr>
            <p:spPr>
              <a:xfrm>
                <a:off x="9229349" y="3044800"/>
                <a:ext cx="23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Entire CMIP5 Archive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7161FC-C399-C6E5-2166-11510464FA5A}"/>
                  </a:ext>
                </a:extLst>
              </p:cNvPr>
              <p:cNvSpPr txBox="1"/>
              <p:nvPr/>
            </p:nvSpPr>
            <p:spPr>
              <a:xfrm>
                <a:off x="8697951" y="1680117"/>
                <a:ext cx="23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00B050"/>
                    </a:solidFill>
                  </a:rPr>
                  <a:t>Entire CMIP6 Archive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A32853-689F-9157-D01C-EBE108C91639}"/>
                </a:ext>
              </a:extLst>
            </p:cNvPr>
            <p:cNvSpPr txBox="1"/>
            <p:nvPr/>
          </p:nvSpPr>
          <p:spPr>
            <a:xfrm>
              <a:off x="7869382" y="5664624"/>
              <a:ext cx="3921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Fig: SCREAM data holdings as a function of simulation length assuming 50TB/simulated month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59AF2-9475-342E-16B5-5F13C5BBA971}"/>
                </a:ext>
              </a:extLst>
            </p:cNvPr>
            <p:cNvSpPr/>
            <p:nvPr/>
          </p:nvSpPr>
          <p:spPr>
            <a:xfrm>
              <a:off x="7536873" y="3011345"/>
              <a:ext cx="4128981" cy="3699246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839CAE-498A-74FD-565B-B113AEBD5E32}"/>
              </a:ext>
            </a:extLst>
          </p:cNvPr>
          <p:cNvSpPr txBox="1">
            <a:spLocks/>
          </p:cNvSpPr>
          <p:nvPr/>
        </p:nvSpPr>
        <p:spPr>
          <a:xfrm>
            <a:off x="569829" y="3581904"/>
            <a:ext cx="6981619" cy="3276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share output when you generate 50 TB/simulated month?</a:t>
            </a:r>
          </a:p>
          <a:p>
            <a:pPr lvl="1"/>
            <a:r>
              <a:rPr lang="en-US" dirty="0"/>
              <a:t>Analyze data where it is created</a:t>
            </a:r>
          </a:p>
          <a:p>
            <a:pPr lvl="1"/>
            <a:r>
              <a:rPr lang="en-US" dirty="0"/>
              <a:t>make it easy to download just the data you need</a:t>
            </a: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Anonymously download from NERSC disk via globus (fast!): </a:t>
            </a:r>
            <a:r>
              <a:rPr lang="en-US" sz="2000" spc="-1" dirty="0">
                <a:solidFill>
                  <a:srgbClr val="262626"/>
                </a:solidFill>
                <a:latin typeface="Arial"/>
                <a:hlinkClick r:id="rId4"/>
              </a:rPr>
              <a:t>https://docs.nersc.gov/services/globus/#sharing-data-with-globus</a:t>
            </a:r>
            <a:r>
              <a:rPr lang="en-US" sz="2000" spc="-1" dirty="0">
                <a:solidFill>
                  <a:srgbClr val="262626"/>
                </a:solidFill>
                <a:latin typeface="Arial"/>
              </a:rPr>
              <a:t> </a:t>
            </a:r>
            <a:endParaRPr lang="en-US" sz="2000" spc="-1" dirty="0">
              <a:solidFill>
                <a:srgbClr val="262626"/>
              </a:solidFill>
              <a:latin typeface="Arial"/>
              <a:hlinkClick r:id="rId5"/>
            </a:endParaRP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spcAft>
                <a:spcPts val="1200"/>
              </a:spcAft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Ano</a:t>
            </a:r>
            <a:r>
              <a:rPr lang="en-US" spc="-1" dirty="0">
                <a:solidFill>
                  <a:srgbClr val="262626"/>
                </a:solidFill>
                <a:latin typeface="Arial"/>
              </a:rPr>
              <a:t>nymously download f</a:t>
            </a:r>
            <a:r>
              <a:rPr lang="en-US" sz="2000" spc="-1" dirty="0">
                <a:solidFill>
                  <a:srgbClr val="262626"/>
                </a:solidFill>
                <a:latin typeface="Arial"/>
              </a:rPr>
              <a:t>rom NERSC HPSS via webserver: </a:t>
            </a:r>
            <a:r>
              <a:rPr lang="en-US" sz="2000" spc="-1" dirty="0">
                <a:solidFill>
                  <a:srgbClr val="262626"/>
                </a:solidFill>
                <a:latin typeface="Arial"/>
                <a:hlinkClick r:id="rId5"/>
              </a:rPr>
              <a:t>https://docs.nersc.gov/services/science-gateways/#how-to-publish-data-in-hpss-to-the-web</a:t>
            </a:r>
            <a:endParaRPr lang="en-US" sz="2000" spc="-1" dirty="0">
              <a:solidFill>
                <a:srgbClr val="262626"/>
              </a:solidFill>
              <a:latin typeface="Arial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C10E76-A460-CFC1-EFF4-5E654C8D24BB}"/>
              </a:ext>
            </a:extLst>
          </p:cNvPr>
          <p:cNvSpPr/>
          <p:nvPr/>
        </p:nvSpPr>
        <p:spPr>
          <a:xfrm>
            <a:off x="1424586" y="1393220"/>
            <a:ext cx="8081965" cy="34379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Questions:</a:t>
            </a:r>
          </a:p>
          <a:p>
            <a:endParaRPr lang="en-US" sz="20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can we </a:t>
            </a:r>
            <a:r>
              <a:rPr lang="en-US" sz="2800" b="1" dirty="0">
                <a:solidFill>
                  <a:sysClr val="windowText" lastClr="000000"/>
                </a:solidFill>
              </a:rPr>
              <a:t>store data </a:t>
            </a:r>
            <a:r>
              <a:rPr lang="en-US" sz="2800" dirty="0">
                <a:solidFill>
                  <a:sysClr val="windowText" lastClr="000000"/>
                </a:solidFill>
              </a:rPr>
              <a:t>most efficiently?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should we </a:t>
            </a:r>
            <a:r>
              <a:rPr lang="en-US" sz="2800" b="1" dirty="0">
                <a:solidFill>
                  <a:sysClr val="windowText" lastClr="000000"/>
                </a:solidFill>
              </a:rPr>
              <a:t>share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</a:rPr>
              <a:t>data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do we tune such an expensive model? </a:t>
            </a:r>
          </a:p>
        </p:txBody>
      </p:sp>
    </p:spTree>
    <p:extLst>
      <p:ext uri="{BB962C8B-B14F-4D97-AF65-F5344CB8AC3E}">
        <p14:creationId xmlns:p14="http://schemas.microsoft.com/office/powerpoint/2010/main" val="34094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_1280.mp4" descr="video_1280.mp4">
            <a:hlinkClick r:id="" action="ppaction://media"/>
            <a:extLst>
              <a:ext uri="{FF2B5EF4-FFF2-40B4-BE49-F238E27FC236}">
                <a16:creationId xmlns:a16="http://schemas.microsoft.com/office/drawing/2014/main" id="{F6875695-9E03-82F9-7B73-189586A0A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137"/>
          <a:stretch/>
        </p:blipFill>
        <p:spPr>
          <a:xfrm>
            <a:off x="6887479" y="1156771"/>
            <a:ext cx="5111293" cy="4438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BF1E00-9CAB-7FAA-1238-77608472108F}"/>
              </a:ext>
            </a:extLst>
          </p:cNvPr>
          <p:cNvSpPr txBox="1"/>
          <p:nvPr/>
        </p:nvSpPr>
        <p:spPr>
          <a:xfrm>
            <a:off x="6787272" y="5681727"/>
            <a:ext cx="5436720" cy="66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Fig: An atmospheric river making landfall on the US West Coast as simulated by SCREAM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1A13B3-49B6-07ED-F1E9-D40A8F504A61}"/>
              </a:ext>
            </a:extLst>
          </p:cNvPr>
          <p:cNvSpPr txBox="1">
            <a:spLocks/>
          </p:cNvSpPr>
          <p:nvPr/>
        </p:nvSpPr>
        <p:spPr>
          <a:xfrm>
            <a:off x="287400" y="1715838"/>
            <a:ext cx="6499873" cy="4296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Conventional climate models lack the resolution to capture extreme events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+mn-lt"/>
              </a:rPr>
              <a:t>Poorly parameterized sub-grid scale processes limit predictability of even global-scale changes</a:t>
            </a:r>
          </a:p>
          <a:p>
            <a:pPr>
              <a:buClr>
                <a:srgbClr val="4F81BD">
                  <a:lumMod val="75000"/>
                </a:srgbClr>
              </a:buClr>
              <a:defRPr/>
            </a:pPr>
            <a:endParaRPr lang="en-US" sz="2800" dirty="0">
              <a:solidFill>
                <a:prstClr val="black"/>
              </a:solidFill>
              <a:latin typeface="+mn-lt"/>
            </a:endParaRPr>
          </a:p>
          <a:p>
            <a:pPr>
              <a:buClr>
                <a:srgbClr val="4F81BD">
                  <a:lumMod val="75000"/>
                </a:srgbClr>
              </a:buClr>
              <a:defRPr/>
            </a:pPr>
            <a:r>
              <a:rPr lang="en-US" sz="2800" dirty="0">
                <a:solidFill>
                  <a:prstClr val="black"/>
                </a:solidFill>
                <a:latin typeface="+mn-lt"/>
              </a:rPr>
              <a:t>Exascale computers require huge amounts of parallel work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FA7001-DB2D-0BCF-0962-D493C8E80173}"/>
              </a:ext>
            </a:extLst>
          </p:cNvPr>
          <p:cNvSpPr txBox="1">
            <a:spLocks/>
          </p:cNvSpPr>
          <p:nvPr/>
        </p:nvSpPr>
        <p:spPr>
          <a:xfrm>
            <a:off x="287400" y="167528"/>
            <a:ext cx="11587274" cy="630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Global Storm Resolving Models (GSRMs)? Why Now?</a:t>
            </a:r>
          </a:p>
        </p:txBody>
      </p:sp>
    </p:spTree>
    <p:extLst>
      <p:ext uri="{BB962C8B-B14F-4D97-AF65-F5344CB8AC3E}">
        <p14:creationId xmlns:p14="http://schemas.microsoft.com/office/powerpoint/2010/main" val="12636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6FB58-6474-7419-38F8-C9797451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1384300"/>
            <a:ext cx="10972800" cy="47926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Extreme cold snaps due to non-monotonicity of </a:t>
            </a:r>
            <a:r>
              <a:rPr lang="en-US" dirty="0" err="1"/>
              <a:t>dycore</a:t>
            </a:r>
            <a:r>
              <a:rPr lang="en-US" dirty="0"/>
              <a:t> (will TMS fix?)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“Convective eclipse” where SW @ surf drops to 2 W/m2 during daytime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4F193D-8872-EC70-835B-6488BB0ED85F}"/>
              </a:ext>
            </a:extLst>
          </p:cNvPr>
          <p:cNvSpPr txBox="1">
            <a:spLocks/>
          </p:cNvSpPr>
          <p:nvPr/>
        </p:nvSpPr>
        <p:spPr>
          <a:xfrm>
            <a:off x="4089400" y="177178"/>
            <a:ext cx="3213100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Other Issues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9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F1688-91F4-4178-BB08-76630222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4" y="1131084"/>
            <a:ext cx="5320145" cy="532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407B4-3BF1-2A5A-EBFB-2CA40DF0B48B}"/>
              </a:ext>
            </a:extLst>
          </p:cNvPr>
          <p:cNvSpPr txBox="1"/>
          <p:nvPr/>
        </p:nvSpPr>
        <p:spPr>
          <a:xfrm>
            <a:off x="5462649" y="5680553"/>
            <a:ext cx="6729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3 km model throughput (without output) versus number of nodes used on the older Summit machine and on Frontier with and without targeted optimizations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4E258C-B0F2-DDCA-A652-6FC689395695}"/>
              </a:ext>
            </a:extLst>
          </p:cNvPr>
          <p:cNvSpPr txBox="1">
            <a:spLocks/>
          </p:cNvSpPr>
          <p:nvPr/>
        </p:nvSpPr>
        <p:spPr>
          <a:xfrm>
            <a:off x="5915501" y="1415188"/>
            <a:ext cx="5823645" cy="4027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/>
              <a:t>3 km SCREAM easily breaks 1 SYPD… using all of Frontier</a:t>
            </a:r>
          </a:p>
          <a:p>
            <a:pPr lvl="1">
              <a:spcBef>
                <a:spcPts val="1800"/>
              </a:spcBef>
              <a:buFont typeface="System Font Regular"/>
              <a:buChar char="-"/>
            </a:pPr>
            <a:r>
              <a:rPr lang="en-US" sz="2400" dirty="0"/>
              <a:t>Even at 2K nodes, we exceed ½ SYPD</a:t>
            </a:r>
          </a:p>
          <a:p>
            <a:pPr lvl="1">
              <a:spcBef>
                <a:spcPts val="1800"/>
              </a:spcBef>
              <a:buFont typeface="System Font Regular"/>
              <a:buChar char="-"/>
            </a:pPr>
            <a:r>
              <a:rPr lang="en-US" sz="2400" dirty="0"/>
              <a:t>Since we share the exascale machines, simulating decades in a wall-year is a stretch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40E5AE-F204-ECEF-C239-3DDC1E5A2BE4}"/>
              </a:ext>
            </a:extLst>
          </p:cNvPr>
          <p:cNvSpPr txBox="1">
            <a:spLocks/>
          </p:cNvSpPr>
          <p:nvPr/>
        </p:nvSpPr>
        <p:spPr>
          <a:xfrm>
            <a:off x="3675802" y="85802"/>
            <a:ext cx="4840395" cy="641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SCREAM Performance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70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30A5-24DC-9AB9-9505-627E5666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49339"/>
            <a:ext cx="5489618" cy="3086540"/>
          </a:xfrm>
        </p:spPr>
        <p:txBody>
          <a:bodyPr/>
          <a:lstStyle/>
          <a:p>
            <a:r>
              <a:rPr lang="en-US" dirty="0"/>
              <a:t>Rewriting in C++ didn’t slow down performance on CPUs (blue vs black lines)</a:t>
            </a:r>
          </a:p>
          <a:p>
            <a:r>
              <a:rPr lang="en-US" dirty="0"/>
              <a:t>GPUs:</a:t>
            </a:r>
          </a:p>
          <a:p>
            <a:pPr lvl="1"/>
            <a:r>
              <a:rPr lang="en-US" dirty="0"/>
              <a:t>are many times faster at low node counts (high workload)</a:t>
            </a:r>
          </a:p>
          <a:p>
            <a:pPr lvl="1"/>
            <a:r>
              <a:rPr lang="en-US" dirty="0"/>
              <a:t>don’t help when parallelism is saturated (because ~all time is spent in communication)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CC56E-DD2F-B146-A7D0-2BFC70847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0" r="18329" b="13949"/>
          <a:stretch/>
        </p:blipFill>
        <p:spPr>
          <a:xfrm>
            <a:off x="-973436" y="1290180"/>
            <a:ext cx="6697831" cy="4334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9974E-1880-6265-EB78-A9A41CB3AA66}"/>
              </a:ext>
            </a:extLst>
          </p:cNvPr>
          <p:cNvSpPr txBox="1"/>
          <p:nvPr/>
        </p:nvSpPr>
        <p:spPr>
          <a:xfrm>
            <a:off x="257404" y="5715298"/>
            <a:ext cx="5135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100 km model throughput versus node count on various architectures (red=GPU, black =Fortran CPU, blue=C++ CPU). </a:t>
            </a: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Note log(y)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axis.</a:t>
            </a:r>
          </a:p>
        </p:txBody>
      </p:sp>
    </p:spTree>
    <p:extLst>
      <p:ext uri="{BB962C8B-B14F-4D97-AF65-F5344CB8AC3E}">
        <p14:creationId xmlns:p14="http://schemas.microsoft.com/office/powerpoint/2010/main" val="2052315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E0B51-2748-3038-6A54-7AA02170296F}"/>
              </a:ext>
            </a:extLst>
          </p:cNvPr>
          <p:cNvSpPr txBox="1"/>
          <p:nvPr/>
        </p:nvSpPr>
        <p:spPr>
          <a:xfrm>
            <a:off x="5928748" y="5683776"/>
            <a:ext cx="623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Actual SCREAM energy consumption per Perlmutter node for GPU (top) and CPU (bottom). Courtesy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Zhengji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Zhao/NERSC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5F79B-D792-3ED7-69C9-416891B8CD01}"/>
              </a:ext>
            </a:extLst>
          </p:cNvPr>
          <p:cNvGrpSpPr/>
          <p:nvPr/>
        </p:nvGrpSpPr>
        <p:grpSpPr>
          <a:xfrm>
            <a:off x="31559" y="4412583"/>
            <a:ext cx="5737517" cy="2396490"/>
            <a:chOff x="31559" y="4011751"/>
            <a:chExt cx="5737517" cy="2396490"/>
          </a:xfrm>
        </p:grpSpPr>
        <p:pic>
          <p:nvPicPr>
            <p:cNvPr id="8" name="Picture 7" descr="A graph with a line&#10;&#10;Description automatically generated">
              <a:extLst>
                <a:ext uri="{FF2B5EF4-FFF2-40B4-BE49-F238E27FC236}">
                  <a16:creationId xmlns:a16="http://schemas.microsoft.com/office/drawing/2014/main" id="{6F5EB7D6-DA32-89FC-708C-9B8F82B76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6181"/>
            <a:stretch/>
          </p:blipFill>
          <p:spPr>
            <a:xfrm>
              <a:off x="31559" y="4011751"/>
              <a:ext cx="5737517" cy="239649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45C42D-EBFC-2B91-0B16-F9C55E1BC3C8}"/>
                </a:ext>
              </a:extLst>
            </p:cNvPr>
            <p:cNvCxnSpPr/>
            <p:nvPr/>
          </p:nvCxnSpPr>
          <p:spPr>
            <a:xfrm>
              <a:off x="5769076" y="4296427"/>
              <a:ext cx="0" cy="186637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graph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57301A-FB29-2FF5-87AF-BFD4726D8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4" b="5955"/>
          <a:stretch/>
        </p:blipFill>
        <p:spPr>
          <a:xfrm>
            <a:off x="348342" y="1117306"/>
            <a:ext cx="5546312" cy="34672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C753B4-FDAB-AE6E-67C9-E280C5496389}"/>
              </a:ext>
            </a:extLst>
          </p:cNvPr>
          <p:cNvSpPr txBox="1">
            <a:spLocks/>
          </p:cNvSpPr>
          <p:nvPr/>
        </p:nvSpPr>
        <p:spPr>
          <a:xfrm>
            <a:off x="5448824" y="1415188"/>
            <a:ext cx="6613740" cy="4027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/>
              <a:t>GPUs cost more and are more power-hungry than CPUs – are they worth it?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3 km SCREAM is 5.8x faster on GPUs vs CPUs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GPU nodes use only 1.7x more energy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Segoe UI Symbol" panose="020B0502040204020203" pitchFamily="34" charset="0"/>
              </a:rPr>
              <a:t>⇒</a:t>
            </a:r>
            <a:r>
              <a:rPr lang="en-US" sz="2400" dirty="0"/>
              <a:t>Perlmutter GPUs are 3.4x faster per watt</a:t>
            </a:r>
          </a:p>
          <a:p>
            <a:pPr lvl="2">
              <a:spcBef>
                <a:spcPts val="1800"/>
              </a:spcBef>
              <a:buFont typeface="System Font Regular"/>
              <a:buChar char="-"/>
            </a:pPr>
            <a:r>
              <a:rPr lang="en-US" sz="2000" dirty="0"/>
              <a:t>this is much better than stated GPU power, suggesting that Perlmutter is effective at modulating GPU power usage as needed</a:t>
            </a:r>
          </a:p>
        </p:txBody>
      </p:sp>
    </p:spTree>
    <p:extLst>
      <p:ext uri="{BB962C8B-B14F-4D97-AF65-F5344CB8AC3E}">
        <p14:creationId xmlns:p14="http://schemas.microsoft.com/office/powerpoint/2010/main" val="273789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_1280.mp4" descr="video_1280.mp4">
            <a:hlinkClick r:id="" action="ppaction://media"/>
            <a:extLst>
              <a:ext uri="{FF2B5EF4-FFF2-40B4-BE49-F238E27FC236}">
                <a16:creationId xmlns:a16="http://schemas.microsoft.com/office/drawing/2014/main" id="{F6875695-9E03-82F9-7B73-189586A0A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137"/>
          <a:stretch/>
        </p:blipFill>
        <p:spPr>
          <a:xfrm>
            <a:off x="6887479" y="1156771"/>
            <a:ext cx="5111293" cy="4438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BF1E00-9CAB-7FAA-1238-77608472108F}"/>
              </a:ext>
            </a:extLst>
          </p:cNvPr>
          <p:cNvSpPr txBox="1"/>
          <p:nvPr/>
        </p:nvSpPr>
        <p:spPr>
          <a:xfrm>
            <a:off x="6787272" y="5681727"/>
            <a:ext cx="5436720" cy="66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Fig: An atmospheric river making landfall on the US West Coast as simulated by SCREAM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1A13B3-49B6-07ED-F1E9-D40A8F504A61}"/>
              </a:ext>
            </a:extLst>
          </p:cNvPr>
          <p:cNvSpPr txBox="1">
            <a:spLocks/>
          </p:cNvSpPr>
          <p:nvPr/>
        </p:nvSpPr>
        <p:spPr>
          <a:xfrm>
            <a:off x="287400" y="1715838"/>
            <a:ext cx="6499873" cy="4296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Conventional climate models lack the resolution to capture extreme events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+mn-lt"/>
              </a:rPr>
              <a:t>Poorly parameterized sub-grid scale processes limit predictability of even global-scale changes</a:t>
            </a:r>
          </a:p>
          <a:p>
            <a:pPr>
              <a:buClr>
                <a:srgbClr val="4F81BD">
                  <a:lumMod val="75000"/>
                </a:srgbClr>
              </a:buClr>
              <a:defRPr/>
            </a:pPr>
            <a:endParaRPr lang="en-US" sz="2800" dirty="0">
              <a:solidFill>
                <a:prstClr val="black"/>
              </a:solidFill>
              <a:latin typeface="+mn-lt"/>
            </a:endParaRPr>
          </a:p>
          <a:p>
            <a:pPr>
              <a:buClr>
                <a:srgbClr val="4F81BD">
                  <a:lumMod val="75000"/>
                </a:srgbClr>
              </a:buClr>
              <a:defRPr/>
            </a:pPr>
            <a:r>
              <a:rPr lang="en-US" sz="2800" dirty="0">
                <a:solidFill>
                  <a:prstClr val="black"/>
                </a:solidFill>
                <a:latin typeface="+mn-lt"/>
              </a:rPr>
              <a:t>Exascale computers require huge amounts of parallel work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FA7001-DB2D-0BCF-0962-D493C8E80173}"/>
              </a:ext>
            </a:extLst>
          </p:cNvPr>
          <p:cNvSpPr txBox="1">
            <a:spLocks/>
          </p:cNvSpPr>
          <p:nvPr/>
        </p:nvSpPr>
        <p:spPr>
          <a:xfrm>
            <a:off x="287400" y="167528"/>
            <a:ext cx="11587274" cy="630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Global Storm Resolving Models (GSRMs)? Why Now?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7E6FBF-23A4-A85E-B371-CC3D362841EF}"/>
              </a:ext>
            </a:extLst>
          </p:cNvPr>
          <p:cNvSpPr/>
          <p:nvPr/>
        </p:nvSpPr>
        <p:spPr>
          <a:xfrm>
            <a:off x="707371" y="1142381"/>
            <a:ext cx="10747331" cy="5200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Is partially-resolved convection better than parameterized convection?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Why aren’t </a:t>
            </a:r>
            <a:r>
              <a:rPr lang="en-US" sz="2800" i="1" dirty="0">
                <a:solidFill>
                  <a:sysClr val="windowText" lastClr="000000"/>
                </a:solidFill>
              </a:rPr>
              <a:t>regional</a:t>
            </a:r>
            <a:r>
              <a:rPr lang="en-US" sz="2800" dirty="0">
                <a:solidFill>
                  <a:sysClr val="windowText" lastClr="000000"/>
                </a:solidFill>
              </a:rPr>
              <a:t> climate models sufficient? Do GSRMs provide more accurate </a:t>
            </a:r>
            <a:r>
              <a:rPr lang="en-US" sz="2800" i="1" dirty="0">
                <a:solidFill>
                  <a:sysClr val="windowText" lastClr="000000"/>
                </a:solidFill>
              </a:rPr>
              <a:t>large-scale</a:t>
            </a:r>
            <a:r>
              <a:rPr lang="en-US" sz="2800" dirty="0">
                <a:solidFill>
                  <a:sysClr val="windowText" lastClr="000000"/>
                </a:solidFill>
              </a:rPr>
              <a:t> predictions?</a:t>
            </a:r>
          </a:p>
          <a:p>
            <a:pPr marL="971550" lvl="1" indent="-514350">
              <a:buFont typeface="+mj-lt"/>
              <a:buAutoNum type="alphaL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Can we run GSRMs long enough to simulate </a:t>
            </a:r>
            <a:r>
              <a:rPr lang="en-US" sz="2800" i="1" dirty="0">
                <a:solidFill>
                  <a:sysClr val="windowText" lastClr="000000"/>
                </a:solidFill>
              </a:rPr>
              <a:t>climate change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ysClr val="windowText" lastClr="000000"/>
                </a:solidFill>
              </a:rPr>
              <a:t>How do you tune a model which is so expensive to run?</a:t>
            </a:r>
          </a:p>
        </p:txBody>
      </p:sp>
    </p:spTree>
    <p:extLst>
      <p:ext uri="{BB962C8B-B14F-4D97-AF65-F5344CB8AC3E}">
        <p14:creationId xmlns:p14="http://schemas.microsoft.com/office/powerpoint/2010/main" val="25881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F2F3-2CE9-A240-8EBB-D55F2FA70767}"/>
              </a:ext>
            </a:extLst>
          </p:cNvPr>
          <p:cNvSpPr txBox="1"/>
          <p:nvPr/>
        </p:nvSpPr>
        <p:spPr>
          <a:xfrm>
            <a:off x="6308859" y="2231134"/>
            <a:ext cx="359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Resolved-scale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dynamics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treated by a non-hydrostatic Spectral Element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approach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C8FB51-E653-2F40-8051-D6294CB0612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717656" y="3154464"/>
            <a:ext cx="389281" cy="590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07B5D61-61CE-E44B-841B-5CEEE54CB3D7}"/>
              </a:ext>
            </a:extLst>
          </p:cNvPr>
          <p:cNvSpPr txBox="1">
            <a:spLocks/>
          </p:cNvSpPr>
          <p:nvPr/>
        </p:nvSpPr>
        <p:spPr>
          <a:xfrm>
            <a:off x="3701755" y="127340"/>
            <a:ext cx="4788490" cy="630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What’s in SCREAM?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7202A04-6D9C-A54C-86F9-B6BFAC0B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8285" y="757935"/>
            <a:ext cx="2376889" cy="2326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rain cloud sketch">
            <a:extLst>
              <a:ext uri="{FF2B5EF4-FFF2-40B4-BE49-F238E27FC236}">
                <a16:creationId xmlns:a16="http://schemas.microsoft.com/office/drawing/2014/main" id="{D7814B94-F675-3342-A875-21E535B9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690" y="3064886"/>
            <a:ext cx="2277671" cy="2879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9AE2F6-BD50-4C4A-9F38-D745ECD5F01C}"/>
              </a:ext>
            </a:extLst>
          </p:cNvPr>
          <p:cNvGrpSpPr/>
          <p:nvPr/>
        </p:nvGrpSpPr>
        <p:grpSpPr>
          <a:xfrm>
            <a:off x="4057894" y="2549351"/>
            <a:ext cx="1498039" cy="511047"/>
            <a:chOff x="5350576" y="4007580"/>
            <a:chExt cx="1257306" cy="42892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7349376-F186-E04F-8C22-2E2796EBAF52}"/>
                </a:ext>
              </a:extLst>
            </p:cNvPr>
            <p:cNvSpPr/>
            <p:nvPr/>
          </p:nvSpPr>
          <p:spPr>
            <a:xfrm>
              <a:off x="5498215" y="4012343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03FD9197-5C80-3B41-94DB-93F137734EA8}"/>
                </a:ext>
              </a:extLst>
            </p:cNvPr>
            <p:cNvSpPr/>
            <p:nvPr/>
          </p:nvSpPr>
          <p:spPr>
            <a:xfrm rot="10800000">
              <a:off x="5350576" y="4007580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140517F-E2A5-9144-8737-2327B8DFAA41}"/>
                </a:ext>
              </a:extLst>
            </p:cNvPr>
            <p:cNvSpPr/>
            <p:nvPr/>
          </p:nvSpPr>
          <p:spPr>
            <a:xfrm>
              <a:off x="6236407" y="4021865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1E30D0F-9604-EE40-8ED9-958B01D95CDB}"/>
                </a:ext>
              </a:extLst>
            </p:cNvPr>
            <p:cNvSpPr/>
            <p:nvPr/>
          </p:nvSpPr>
          <p:spPr>
            <a:xfrm rot="10800000">
              <a:off x="6088768" y="4017102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18718C-76E5-5F4D-9B56-235FA36CECA3}"/>
              </a:ext>
            </a:extLst>
          </p:cNvPr>
          <p:cNvGrpSpPr/>
          <p:nvPr/>
        </p:nvGrpSpPr>
        <p:grpSpPr>
          <a:xfrm>
            <a:off x="6360943" y="3203009"/>
            <a:ext cx="2841687" cy="1464465"/>
            <a:chOff x="6896871" y="2815984"/>
            <a:chExt cx="2841687" cy="14644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D0F605-9482-0240-A4D8-670689242BD9}"/>
                </a:ext>
              </a:extLst>
            </p:cNvPr>
            <p:cNvGrpSpPr/>
            <p:nvPr/>
          </p:nvGrpSpPr>
          <p:grpSpPr>
            <a:xfrm>
              <a:off x="6896871" y="3189174"/>
              <a:ext cx="2544840" cy="1091275"/>
              <a:chOff x="3214687" y="1982502"/>
              <a:chExt cx="2135889" cy="915909"/>
            </a:xfrm>
          </p:grpSpPr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55EB35B4-A0A5-8E49-8AF2-95C408436CB3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45B5E5C-6F9F-5A4B-B108-CD78046008D7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24A326FB-B59B-8E45-8014-47AFC3730429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0F8C21F8-8507-F048-9617-2F59FE27C5A9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B8D5A4-1797-264C-968E-9CCA7565A25D}"/>
                </a:ext>
              </a:extLst>
            </p:cNvPr>
            <p:cNvGrpSpPr/>
            <p:nvPr/>
          </p:nvGrpSpPr>
          <p:grpSpPr>
            <a:xfrm>
              <a:off x="7193718" y="2815984"/>
              <a:ext cx="2544840" cy="1091275"/>
              <a:chOff x="3214687" y="1982502"/>
              <a:chExt cx="2135889" cy="915909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977BADD-994D-4B44-A443-538A2F178E14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8D82253-608A-9748-BF4E-E3E6F34A74A1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18F45C3-125E-4C46-9A9D-C5211E36D14A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6788685-15B7-DE43-9607-905A0B48A5F6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DF7BDA5-AB9B-B140-936D-98A79CF03E8A}"/>
              </a:ext>
            </a:extLst>
          </p:cNvPr>
          <p:cNvSpPr txBox="1"/>
          <p:nvPr/>
        </p:nvSpPr>
        <p:spPr>
          <a:xfrm>
            <a:off x="9545246" y="3635620"/>
            <a:ext cx="250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handled by a C++ port of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RTE+RRTMGP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package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E28657-6DAE-3F42-BA22-5E14FC4D96CB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10796729" y="3058930"/>
            <a:ext cx="1" cy="5766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F63ED3-CF84-0D40-B05C-9E75B62E9A7B}"/>
              </a:ext>
            </a:extLst>
          </p:cNvPr>
          <p:cNvSpPr txBox="1"/>
          <p:nvPr/>
        </p:nvSpPr>
        <p:spPr>
          <a:xfrm>
            <a:off x="659486" y="2918253"/>
            <a:ext cx="2666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Turbulence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 formation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handled by the Simple Higher-Order Closure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SHOC)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BD191B-7645-9748-93A0-22CF789BED2D}"/>
              </a:ext>
            </a:extLst>
          </p:cNvPr>
          <p:cNvCxnSpPr>
            <a:cxnSpLocks/>
          </p:cNvCxnSpPr>
          <p:nvPr/>
        </p:nvCxnSpPr>
        <p:spPr>
          <a:xfrm flipV="1">
            <a:off x="2986909" y="3064885"/>
            <a:ext cx="1091843" cy="1666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2DBA0C-2BC4-004F-8025-7BE80B41FAB0}"/>
              </a:ext>
            </a:extLst>
          </p:cNvPr>
          <p:cNvCxnSpPr>
            <a:cxnSpLocks/>
          </p:cNvCxnSpPr>
          <p:nvPr/>
        </p:nvCxnSpPr>
        <p:spPr>
          <a:xfrm>
            <a:off x="2978759" y="3231497"/>
            <a:ext cx="1464068" cy="5129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F766E1A-D7E4-7C48-9713-742AA38C282F}"/>
              </a:ext>
            </a:extLst>
          </p:cNvPr>
          <p:cNvSpPr txBox="1"/>
          <p:nvPr/>
        </p:nvSpPr>
        <p:spPr>
          <a:xfrm>
            <a:off x="6186176" y="4930361"/>
            <a:ext cx="3359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Microphysical processes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handled by Predicted Particle Properties (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P3)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1E8829-7B34-F44F-BF0A-A81C99303865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5252662" y="4930362"/>
            <a:ext cx="933514" cy="4616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381E74-2B90-5646-906C-6C309874B0EB}"/>
              </a:ext>
            </a:extLst>
          </p:cNvPr>
          <p:cNvSpPr txBox="1"/>
          <p:nvPr/>
        </p:nvSpPr>
        <p:spPr>
          <a:xfrm>
            <a:off x="1597377" y="5065794"/>
            <a:ext cx="2380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Aerosol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effects are currently prescribed (similar to MACv2-SP)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A1D216-EB5F-3C40-8C84-437825EB15A5}"/>
              </a:ext>
            </a:extLst>
          </p:cNvPr>
          <p:cNvGrpSpPr/>
          <p:nvPr/>
        </p:nvGrpSpPr>
        <p:grpSpPr>
          <a:xfrm>
            <a:off x="369870" y="1567953"/>
            <a:ext cx="1814417" cy="682416"/>
            <a:chOff x="3438244" y="5416998"/>
            <a:chExt cx="1814417" cy="68241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B15275-13E0-E84A-B128-313D754C2BE7}"/>
                </a:ext>
              </a:extLst>
            </p:cNvPr>
            <p:cNvSpPr txBox="1"/>
            <p:nvPr/>
          </p:nvSpPr>
          <p:spPr>
            <a:xfrm>
              <a:off x="3438244" y="5436280"/>
              <a:ext cx="1814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parameterized deep convection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AA92FF3-5057-504C-800C-7274D8AB330E}"/>
                </a:ext>
              </a:extLst>
            </p:cNvPr>
            <p:cNvSpPr/>
            <p:nvPr/>
          </p:nvSpPr>
          <p:spPr>
            <a:xfrm>
              <a:off x="3438244" y="5416998"/>
              <a:ext cx="1814417" cy="68241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923ECA6-D24F-C149-A224-51CE70169103}"/>
                </a:ext>
              </a:extLst>
            </p:cNvPr>
            <p:cNvCxnSpPr>
              <a:cxnSpLocks/>
              <a:stCxn id="34" idx="7"/>
              <a:endCxn id="34" idx="3"/>
            </p:cNvCxnSpPr>
            <p:nvPr/>
          </p:nvCxnSpPr>
          <p:spPr>
            <a:xfrm flipH="1">
              <a:off x="3703959" y="5516936"/>
              <a:ext cx="1282987" cy="4825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365042-511C-9740-A791-C18786E500CE}"/>
              </a:ext>
            </a:extLst>
          </p:cNvPr>
          <p:cNvSpPr txBox="1"/>
          <p:nvPr/>
        </p:nvSpPr>
        <p:spPr>
          <a:xfrm>
            <a:off x="7176" y="6285220"/>
            <a:ext cx="1030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Using coarser grid for physics parameterizations (Hannah et al., 2021, JAMES) *</a:t>
            </a:r>
          </a:p>
        </p:txBody>
      </p:sp>
    </p:spTree>
    <p:extLst>
      <p:ext uri="{BB962C8B-B14F-4D97-AF65-F5344CB8AC3E}">
        <p14:creationId xmlns:p14="http://schemas.microsoft.com/office/powerpoint/2010/main" val="6922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63"/>
    </mc:Choice>
    <mc:Fallback xmlns="">
      <p:transition spd="slow" advTm="1154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6C97-9B5A-56CC-7C96-FDB36BADFB0A}"/>
              </a:ext>
            </a:extLst>
          </p:cNvPr>
          <p:cNvSpPr txBox="1">
            <a:spLocks/>
          </p:cNvSpPr>
          <p:nvPr/>
        </p:nvSpPr>
        <p:spPr>
          <a:xfrm>
            <a:off x="3705009" y="172360"/>
            <a:ext cx="4781982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How to Code a GSRM?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0C807-31F2-22A7-06D7-C1DC5635EFDD}"/>
              </a:ext>
            </a:extLst>
          </p:cNvPr>
          <p:cNvSpPr txBox="1">
            <a:spLocks/>
          </p:cNvSpPr>
          <p:nvPr/>
        </p:nvSpPr>
        <p:spPr>
          <a:xfrm>
            <a:off x="612818" y="1193391"/>
            <a:ext cx="10972800" cy="3518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Supercomputing is in chaos: </a:t>
            </a:r>
          </a:p>
          <a:p>
            <a:pPr lvl="1"/>
            <a:r>
              <a:rPr lang="en-US" dirty="0"/>
              <a:t>GPUs from NVIDIA, IBM, and AMD require different coding strategies</a:t>
            </a:r>
          </a:p>
          <a:p>
            <a:pPr lvl="1"/>
            <a:r>
              <a:rPr lang="en-US" dirty="0"/>
              <a:t>CPUs are still popular</a:t>
            </a:r>
          </a:p>
          <a:p>
            <a:pPr lvl="1"/>
            <a:r>
              <a:rPr lang="en-US" dirty="0"/>
              <a:t>Chips are evolving fast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⇒ Future-proof GSRMs require </a:t>
            </a:r>
            <a:r>
              <a:rPr lang="en-US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abstraction of parallelism-relevant code</a:t>
            </a:r>
            <a:endParaRPr lang="en-US" b="1" i="1" dirty="0"/>
          </a:p>
          <a:p>
            <a:endParaRPr lang="en-US" sz="1200" dirty="0"/>
          </a:p>
          <a:p>
            <a:pPr marL="0" indent="0">
              <a:buNone/>
            </a:pPr>
            <a:r>
              <a:rPr lang="en-US" dirty="0"/>
              <a:t>SCREAM uses the externally-developed </a:t>
            </a:r>
            <a:r>
              <a:rPr lang="en-US" b="1" dirty="0" err="1"/>
              <a:t>Kokkos</a:t>
            </a:r>
            <a:r>
              <a:rPr lang="en-US" dirty="0"/>
              <a:t> library to provide that abstraction and the backends needed for each machine type</a:t>
            </a:r>
          </a:p>
          <a:p>
            <a:pPr lvl="1"/>
            <a:r>
              <a:rPr lang="en-US" dirty="0" err="1"/>
              <a:t>Kokkos</a:t>
            </a:r>
            <a:r>
              <a:rPr lang="en-US" dirty="0"/>
              <a:t> relies on C++’s templating capability… so we had to write SCREAM in C++</a:t>
            </a:r>
          </a:p>
        </p:txBody>
      </p:sp>
      <p:pic>
        <p:nvPicPr>
          <p:cNvPr id="4" name="Picture 2" descr="Pitchfork angry hi-res stock photography and images - Alamy">
            <a:extLst>
              <a:ext uri="{FF2B5EF4-FFF2-40B4-BE49-F238E27FC236}">
                <a16:creationId xmlns:a16="http://schemas.microsoft.com/office/drawing/2014/main" id="{E9945573-65AF-87C2-73EA-CA96825C1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/>
        </p:blipFill>
        <p:spPr bwMode="auto">
          <a:xfrm>
            <a:off x="9389982" y="4622979"/>
            <a:ext cx="2803202" cy="18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tickman communication problem Vector Art Stock Images | Depositphotos">
            <a:extLst>
              <a:ext uri="{FF2B5EF4-FFF2-40B4-BE49-F238E27FC236}">
                <a16:creationId xmlns:a16="http://schemas.microsoft.com/office/drawing/2014/main" id="{271E0842-9021-FE23-BEB6-B8EBC7507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13653"/>
          <a:stretch/>
        </p:blipFill>
        <p:spPr bwMode="auto">
          <a:xfrm>
            <a:off x="0" y="4675513"/>
            <a:ext cx="3090136" cy="17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1A797-1D69-7903-FE70-CCBBA163FA91}"/>
              </a:ext>
            </a:extLst>
          </p:cNvPr>
          <p:cNvSpPr txBox="1"/>
          <p:nvPr/>
        </p:nvSpPr>
        <p:spPr>
          <a:xfrm>
            <a:off x="260101" y="64643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hopes for SCREAM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50127-451D-5901-016F-5F92244318BC}"/>
              </a:ext>
            </a:extLst>
          </p:cNvPr>
          <p:cNvSpPr txBox="1"/>
          <p:nvPr/>
        </p:nvSpPr>
        <p:spPr>
          <a:xfrm>
            <a:off x="9737482" y="6464300"/>
            <a:ext cx="2454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fears for SCREAM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1D2B0D-F55E-6C73-A0B3-D1DC19EC37CA}"/>
              </a:ext>
            </a:extLst>
          </p:cNvPr>
          <p:cNvSpPr txBox="1">
            <a:spLocks/>
          </p:cNvSpPr>
          <p:nvPr/>
        </p:nvSpPr>
        <p:spPr>
          <a:xfrm>
            <a:off x="3190918" y="4953000"/>
            <a:ext cx="5938963" cy="1511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C++ and abstraction make code more complicated – is this viable?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Seems to be working for E3SM – SCREAM will be the only atm model in v4 and our ocean is now being rewritten in C++</a:t>
            </a:r>
          </a:p>
        </p:txBody>
      </p:sp>
    </p:spTree>
    <p:extLst>
      <p:ext uri="{BB962C8B-B14F-4D97-AF65-F5344CB8AC3E}">
        <p14:creationId xmlns:p14="http://schemas.microsoft.com/office/powerpoint/2010/main" val="311239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F0BB-34BE-100F-503E-A5ADA771A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98" y="1440493"/>
            <a:ext cx="10972800" cy="1540702"/>
          </a:xfrm>
        </p:spPr>
        <p:txBody>
          <a:bodyPr/>
          <a:lstStyle/>
          <a:p>
            <a:r>
              <a:rPr lang="en-US" sz="2400" dirty="0"/>
              <a:t>3 km SCREAM runs at </a:t>
            </a:r>
            <a:r>
              <a:rPr lang="en-US" sz="2400" b="1" dirty="0"/>
              <a:t>1.25 simulated years per </a:t>
            </a:r>
            <a:r>
              <a:rPr lang="en-US" sz="2400" b="1" dirty="0" err="1"/>
              <a:t>wallday</a:t>
            </a:r>
            <a:r>
              <a:rPr lang="en-US" sz="2400" b="1" dirty="0"/>
              <a:t> </a:t>
            </a:r>
            <a:r>
              <a:rPr lang="en-US" sz="2400" dirty="0"/>
              <a:t>(SYPD)… on 8,192 nodes of Frontier</a:t>
            </a:r>
          </a:p>
          <a:p>
            <a:pPr lvl="1"/>
            <a:r>
              <a:rPr lang="en-US" dirty="0"/>
              <a:t>Even at 2048 nodes (our default), we get ~0.5 SYPD</a:t>
            </a:r>
          </a:p>
          <a:p>
            <a:pPr lvl="1"/>
            <a:r>
              <a:rPr lang="en-US" dirty="0"/>
              <a:t>Since exascale machines are shared, simulating decades in a wall-year is a stretch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2465C4-834C-7B85-953B-FBE2CB4A81FA}"/>
              </a:ext>
            </a:extLst>
          </p:cNvPr>
          <p:cNvSpPr txBox="1">
            <a:spLocks/>
          </p:cNvSpPr>
          <p:nvPr/>
        </p:nvSpPr>
        <p:spPr>
          <a:xfrm>
            <a:off x="3754905" y="139078"/>
            <a:ext cx="4682189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Fast is SCREAM?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8F149-EE51-7FA5-30C2-E944F918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6" t="17660" r="18329" b="13949"/>
          <a:stretch/>
        </p:blipFill>
        <p:spPr>
          <a:xfrm>
            <a:off x="7610977" y="3104401"/>
            <a:ext cx="4581024" cy="3714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36937-6EB0-A16B-8EDE-4DEFAEF36C72}"/>
              </a:ext>
            </a:extLst>
          </p:cNvPr>
          <p:cNvSpPr txBox="1"/>
          <p:nvPr/>
        </p:nvSpPr>
        <p:spPr>
          <a:xfrm>
            <a:off x="257535" y="6172625"/>
            <a:ext cx="782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km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 throughput versus node count on various architectures (red=GPU, black =Fortran CPU, blue=C++ CPU). Note log(y) axis.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5B40FD-8E53-ECF3-B4C0-EB822BB71F88}"/>
              </a:ext>
            </a:extLst>
          </p:cNvPr>
          <p:cNvSpPr txBox="1">
            <a:spLocks/>
          </p:cNvSpPr>
          <p:nvPr/>
        </p:nvSpPr>
        <p:spPr>
          <a:xfrm>
            <a:off x="359080" y="3640671"/>
            <a:ext cx="7118959" cy="4379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GPUs allow us to run 5 to 10x faster than CPUs</a:t>
            </a:r>
          </a:p>
          <a:p>
            <a:pPr lvl="1"/>
            <a:r>
              <a:rPr lang="en-US" dirty="0"/>
              <a:t>On Perlmutter, GPUs are &gt;3x more efficient per watt</a:t>
            </a:r>
          </a:p>
          <a:p>
            <a:pPr lvl="1"/>
            <a:r>
              <a:rPr lang="en-US" dirty="0"/>
              <a:t>GPUs help most when there is a lot of work per node</a:t>
            </a:r>
          </a:p>
          <a:p>
            <a:pPr lvl="1"/>
            <a:r>
              <a:rPr lang="en-US" dirty="0"/>
              <a:t>Rewriting in C++ did </a:t>
            </a:r>
            <a:r>
              <a:rPr lang="en-US" i="1" dirty="0"/>
              <a:t>not</a:t>
            </a:r>
            <a:r>
              <a:rPr lang="en-US" dirty="0"/>
              <a:t> slow down CPU performance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9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B094-7B80-26C6-D649-10CEE11F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262693"/>
            <a:ext cx="11255418" cy="4736470"/>
          </a:xfrm>
        </p:spPr>
        <p:txBody>
          <a:bodyPr/>
          <a:lstStyle/>
          <a:p>
            <a:r>
              <a:rPr lang="en-US" dirty="0"/>
              <a:t>Fluid dynamics dominates 3 km timing… so improving other processes has limited benefit</a:t>
            </a:r>
          </a:p>
          <a:p>
            <a:pPr lvl="1"/>
            <a:r>
              <a:rPr lang="en-US" dirty="0"/>
              <a:t>Dynamics is already optimized, but recent largest-kernel work sped the full model up by 10%</a:t>
            </a:r>
          </a:p>
          <a:p>
            <a:pPr lvl="1"/>
            <a:r>
              <a:rPr lang="en-US" dirty="0"/>
              <a:t>Surface coupling and writing output also needs work (not shown below) </a:t>
            </a:r>
          </a:p>
          <a:p>
            <a:pPr lvl="1"/>
            <a:r>
              <a:rPr lang="en-US" dirty="0"/>
              <a:t>Single precision would provide substantial speedup</a:t>
            </a:r>
          </a:p>
          <a:p>
            <a:pPr lvl="1"/>
            <a:endParaRPr lang="en-US" sz="1050" dirty="0"/>
          </a:p>
          <a:p>
            <a:r>
              <a:rPr lang="en-US" dirty="0"/>
              <a:t>Running SCREAM on GPU leaves the CPUs of each node idle. These idle nodes could be used for ocean calculations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7C5E9-677B-53CA-B661-833E4A93B301}"/>
              </a:ext>
            </a:extLst>
          </p:cNvPr>
          <p:cNvSpPr txBox="1">
            <a:spLocks/>
          </p:cNvSpPr>
          <p:nvPr/>
        </p:nvSpPr>
        <p:spPr>
          <a:xfrm>
            <a:off x="2695966" y="125271"/>
            <a:ext cx="6523885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Prospects for Further Speedup?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4F4983-F059-BE54-D8F8-510BF2C6D916}"/>
              </a:ext>
            </a:extLst>
          </p:cNvPr>
          <p:cNvGrpSpPr/>
          <p:nvPr/>
        </p:nvGrpSpPr>
        <p:grpSpPr>
          <a:xfrm>
            <a:off x="4419600" y="4023025"/>
            <a:ext cx="7772400" cy="2834975"/>
            <a:chOff x="1289050" y="3429000"/>
            <a:chExt cx="7772400" cy="2834975"/>
          </a:xfrm>
        </p:grpSpPr>
        <p:pic>
          <p:nvPicPr>
            <p:cNvPr id="6" name="Picture 5" descr="A graph with text on it&#10;&#10;Description automatically generated">
              <a:extLst>
                <a:ext uri="{FF2B5EF4-FFF2-40B4-BE49-F238E27FC236}">
                  <a16:creationId xmlns:a16="http://schemas.microsoft.com/office/drawing/2014/main" id="{754A3D94-940A-C321-77A8-6209F299D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9050" y="3429000"/>
              <a:ext cx="7772400" cy="28349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16FDAF-BFE1-A165-C099-5F6A15F0C4CF}"/>
                </a:ext>
              </a:extLst>
            </p:cNvPr>
            <p:cNvSpPr txBox="1"/>
            <p:nvPr/>
          </p:nvSpPr>
          <p:spPr>
            <a:xfrm>
              <a:off x="3572614" y="4254500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Fluid Dynamics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058804-5C16-BECE-200E-3CFC2110B1DD}"/>
                </a:ext>
              </a:extLst>
            </p:cNvPr>
            <p:cNvSpPr txBox="1"/>
            <p:nvPr/>
          </p:nvSpPr>
          <p:spPr>
            <a:xfrm rot="16200000">
              <a:off x="7289800" y="4254500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Microphys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8F6F52-1BB5-0AC7-D7CF-A2BD543883D8}"/>
                </a:ext>
              </a:extLst>
            </p:cNvPr>
            <p:cNvSpPr txBox="1"/>
            <p:nvPr/>
          </p:nvSpPr>
          <p:spPr>
            <a:xfrm rot="16200000">
              <a:off x="7855073" y="426720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Radiation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CC129D-11A2-4458-9E55-286CBEAECEBC}"/>
              </a:ext>
            </a:extLst>
          </p:cNvPr>
          <p:cNvSpPr txBox="1"/>
          <p:nvPr/>
        </p:nvSpPr>
        <p:spPr>
          <a:xfrm>
            <a:off x="89683" y="5809399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Fig: Fraction of run time spent in each process for fully-optimized Gordon Bell simulation on 8192 nodes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76A7E0-816A-2468-6B4A-0DA7EF395EC7}"/>
              </a:ext>
            </a:extLst>
          </p:cNvPr>
          <p:cNvSpPr txBox="1">
            <a:spLocks/>
          </p:cNvSpPr>
          <p:nvPr/>
        </p:nvSpPr>
        <p:spPr>
          <a:xfrm>
            <a:off x="346118" y="4229100"/>
            <a:ext cx="3959182" cy="138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we use AI to emulate SCREAM?</a:t>
            </a:r>
          </a:p>
        </p:txBody>
      </p:sp>
    </p:spTree>
    <p:extLst>
      <p:ext uri="{BB962C8B-B14F-4D97-AF65-F5344CB8AC3E}">
        <p14:creationId xmlns:p14="http://schemas.microsoft.com/office/powerpoint/2010/main" val="250444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0791-EC70-2A02-456B-6DC7267465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9829" y="1139031"/>
            <a:ext cx="10845800" cy="2239447"/>
          </a:xfrm>
        </p:spPr>
        <p:txBody>
          <a:bodyPr>
            <a:normAutofit/>
          </a:bodyPr>
          <a:lstStyle/>
          <a:p>
            <a:r>
              <a:rPr lang="en-US" sz="2200" dirty="0"/>
              <a:t>Just 17 3d snapshots consumes 1 TB of storage – what to do?</a:t>
            </a:r>
          </a:p>
          <a:p>
            <a:pPr lvl="1"/>
            <a:r>
              <a:rPr lang="en-US" sz="1900" dirty="0"/>
              <a:t>Write output on </a:t>
            </a:r>
            <a:r>
              <a:rPr lang="en-US" sz="1900" b="1" dirty="0"/>
              <a:t>coarser grids </a:t>
            </a:r>
            <a:r>
              <a:rPr lang="en-US" sz="1900" dirty="0"/>
              <a:t>or only at l</a:t>
            </a:r>
            <a:r>
              <a:rPr lang="en-US" sz="1900" b="1" dirty="0"/>
              <a:t>ocations</a:t>
            </a:r>
            <a:r>
              <a:rPr lang="en-US" sz="1900" dirty="0"/>
              <a:t> where you have observations</a:t>
            </a:r>
          </a:p>
          <a:p>
            <a:pPr lvl="1"/>
            <a:r>
              <a:rPr lang="en-US" sz="1900" b="1" dirty="0"/>
              <a:t>Compute diagnostics online </a:t>
            </a:r>
            <a:r>
              <a:rPr lang="en-US" sz="1900" dirty="0"/>
              <a:t>(e.g. probability distributions, output along storm tracks…)</a:t>
            </a:r>
          </a:p>
          <a:p>
            <a:pPr lvl="1"/>
            <a:r>
              <a:rPr lang="en-US" sz="1900" dirty="0"/>
              <a:t>Save restarts and </a:t>
            </a:r>
            <a:r>
              <a:rPr lang="en-US" sz="1900" b="1" dirty="0"/>
              <a:t>rerun</a:t>
            </a:r>
            <a:r>
              <a:rPr lang="en-US" sz="1900" dirty="0"/>
              <a:t> interesting portions of simulations with detailed output</a:t>
            </a:r>
          </a:p>
          <a:p>
            <a:pPr lvl="1"/>
            <a:r>
              <a:rPr lang="en-US" sz="1900" dirty="0"/>
              <a:t>Use an </a:t>
            </a:r>
            <a:r>
              <a:rPr lang="en-US" sz="1900" b="1" dirty="0"/>
              <a:t>output format </a:t>
            </a:r>
            <a:r>
              <a:rPr lang="en-US" sz="1900" dirty="0"/>
              <a:t>which makes extraction of what you need cheap (e.g. HEALPix)</a:t>
            </a:r>
          </a:p>
          <a:p>
            <a:pPr lvl="1"/>
            <a:r>
              <a:rPr lang="en-US" sz="1900" dirty="0"/>
              <a:t>Data </a:t>
            </a:r>
            <a:r>
              <a:rPr lang="en-US" sz="1900" b="1" dirty="0"/>
              <a:t>compression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CE135-7A8B-275E-ED02-F6CAC4A8638F}"/>
              </a:ext>
            </a:extLst>
          </p:cNvPr>
          <p:cNvSpPr txBox="1">
            <a:spLocks/>
          </p:cNvSpPr>
          <p:nvPr/>
        </p:nvSpPr>
        <p:spPr>
          <a:xfrm>
            <a:off x="2235200" y="125271"/>
            <a:ext cx="7239000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do we Avoid Drowning in Data?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506AB-1F5A-FF06-F90C-D53032748AE9}"/>
              </a:ext>
            </a:extLst>
          </p:cNvPr>
          <p:cNvGrpSpPr/>
          <p:nvPr/>
        </p:nvGrpSpPr>
        <p:grpSpPr>
          <a:xfrm>
            <a:off x="7714673" y="3011345"/>
            <a:ext cx="4253669" cy="3699246"/>
            <a:chOff x="7536873" y="3011345"/>
            <a:chExt cx="4253669" cy="36992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81191C-E0FC-A822-6E19-DEB31120F172}"/>
                </a:ext>
              </a:extLst>
            </p:cNvPr>
            <p:cNvSpPr/>
            <p:nvPr/>
          </p:nvSpPr>
          <p:spPr>
            <a:xfrm>
              <a:off x="10089815" y="6234805"/>
              <a:ext cx="1576039" cy="475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A07D39-3BC2-3B32-14EF-B7D467B5FD5C}"/>
                </a:ext>
              </a:extLst>
            </p:cNvPr>
            <p:cNvGrpSpPr/>
            <p:nvPr/>
          </p:nvGrpSpPr>
          <p:grpSpPr>
            <a:xfrm>
              <a:off x="7905046" y="3011345"/>
              <a:ext cx="3657600" cy="2743200"/>
              <a:chOff x="8274205" y="1312984"/>
              <a:chExt cx="3657600" cy="2743200"/>
            </a:xfrm>
          </p:grpSpPr>
          <p:pic>
            <p:nvPicPr>
              <p:cNvPr id="7" name="Picture 6" descr="Chart, line chart&#10;&#10;Description automatically generated">
                <a:extLst>
                  <a:ext uri="{FF2B5EF4-FFF2-40B4-BE49-F238E27FC236}">
                    <a16:creationId xmlns:a16="http://schemas.microsoft.com/office/drawing/2014/main" id="{F92A3096-1567-2AB5-DBFE-124613D43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74205" y="1312984"/>
                <a:ext cx="3657600" cy="27432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E71ADB-4B61-CE2E-36F0-AFF7A01C3E18}"/>
                  </a:ext>
                </a:extLst>
              </p:cNvPr>
              <p:cNvSpPr txBox="1"/>
              <p:nvPr/>
            </p:nvSpPr>
            <p:spPr>
              <a:xfrm>
                <a:off x="9229349" y="3044800"/>
                <a:ext cx="23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Entire CMIP5 Archive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7161FC-C399-C6E5-2166-11510464FA5A}"/>
                  </a:ext>
                </a:extLst>
              </p:cNvPr>
              <p:cNvSpPr txBox="1"/>
              <p:nvPr/>
            </p:nvSpPr>
            <p:spPr>
              <a:xfrm>
                <a:off x="8697951" y="1680117"/>
                <a:ext cx="23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00B050"/>
                    </a:solidFill>
                  </a:rPr>
                  <a:t>Entire CMIP6 Archive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A32853-689F-9157-D01C-EBE108C91639}"/>
                </a:ext>
              </a:extLst>
            </p:cNvPr>
            <p:cNvSpPr txBox="1"/>
            <p:nvPr/>
          </p:nvSpPr>
          <p:spPr>
            <a:xfrm>
              <a:off x="7869382" y="5664624"/>
              <a:ext cx="3921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Fig: SCREAM data holdings as a function of simulation length assuming 50TB/simulated month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59AF2-9475-342E-16B5-5F13C5BBA971}"/>
                </a:ext>
              </a:extLst>
            </p:cNvPr>
            <p:cNvSpPr/>
            <p:nvPr/>
          </p:nvSpPr>
          <p:spPr>
            <a:xfrm>
              <a:off x="7536873" y="3011345"/>
              <a:ext cx="4128981" cy="3699246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839CAE-498A-74FD-565B-B113AEBD5E32}"/>
              </a:ext>
            </a:extLst>
          </p:cNvPr>
          <p:cNvSpPr txBox="1">
            <a:spLocks/>
          </p:cNvSpPr>
          <p:nvPr/>
        </p:nvSpPr>
        <p:spPr>
          <a:xfrm>
            <a:off x="569829" y="3581904"/>
            <a:ext cx="6981619" cy="3276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share output when you generate 50 TB/simulated month?</a:t>
            </a:r>
          </a:p>
          <a:p>
            <a:pPr lvl="1"/>
            <a:r>
              <a:rPr lang="en-US" dirty="0"/>
              <a:t>Analyze data where it is created</a:t>
            </a:r>
          </a:p>
          <a:p>
            <a:pPr lvl="1"/>
            <a:r>
              <a:rPr lang="en-US" dirty="0"/>
              <a:t>Make it easy to download just the data you need</a:t>
            </a: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Anonymously download from NERSC disk via globus (fast!): </a:t>
            </a:r>
            <a:r>
              <a:rPr lang="en-US" sz="2000" spc="-1" dirty="0">
                <a:solidFill>
                  <a:srgbClr val="262626"/>
                </a:solidFill>
                <a:latin typeface="Arial"/>
                <a:hlinkClick r:id="rId4"/>
              </a:rPr>
              <a:t>https://docs.nersc.gov/services/globus/#sharing-data-with-globus</a:t>
            </a:r>
            <a:r>
              <a:rPr lang="en-US" sz="2000" spc="-1" dirty="0">
                <a:solidFill>
                  <a:srgbClr val="262626"/>
                </a:solidFill>
                <a:latin typeface="Arial"/>
              </a:rPr>
              <a:t> </a:t>
            </a:r>
            <a:endParaRPr lang="en-US" sz="2000" spc="-1" dirty="0">
              <a:solidFill>
                <a:srgbClr val="262626"/>
              </a:solidFill>
              <a:latin typeface="Arial"/>
              <a:hlinkClick r:id="rId5"/>
            </a:endParaRPr>
          </a:p>
          <a:p>
            <a:pPr marL="801180" lvl="1" indent="-342900">
              <a:lnSpc>
                <a:spcPct val="90000"/>
              </a:lnSpc>
              <a:spcBef>
                <a:spcPts val="1001"/>
              </a:spcBef>
              <a:spcAft>
                <a:spcPts val="1200"/>
              </a:spcAft>
              <a:buClr>
                <a:srgbClr val="262626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Ano</a:t>
            </a:r>
            <a:r>
              <a:rPr lang="en-US" spc="-1" dirty="0">
                <a:solidFill>
                  <a:srgbClr val="262626"/>
                </a:solidFill>
                <a:latin typeface="Arial"/>
              </a:rPr>
              <a:t>nymously download f</a:t>
            </a:r>
            <a:r>
              <a:rPr lang="en-US" sz="2000" spc="-1" dirty="0">
                <a:solidFill>
                  <a:srgbClr val="262626"/>
                </a:solidFill>
                <a:latin typeface="Arial"/>
              </a:rPr>
              <a:t>rom NERSC HPSS via webserver: </a:t>
            </a:r>
            <a:r>
              <a:rPr lang="en-US" sz="2000" spc="-1" dirty="0">
                <a:solidFill>
                  <a:srgbClr val="262626"/>
                </a:solidFill>
                <a:latin typeface="Arial"/>
                <a:hlinkClick r:id="rId5"/>
              </a:rPr>
              <a:t>https://docs.nersc.gov/services/science-gateways/#how-to-publish-data-in-hpss-to-the-web</a:t>
            </a:r>
            <a:endParaRPr lang="en-US" sz="2000" spc="-1" dirty="0">
              <a:solidFill>
                <a:srgbClr val="262626"/>
              </a:solidFill>
              <a:latin typeface="Arial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839CD-43F3-D884-5E69-F65CF6DA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11341100" cy="54997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Ongoing: </a:t>
            </a:r>
            <a:r>
              <a:rPr lang="en-US" b="1" dirty="0"/>
              <a:t>Hindcasts/storylines </a:t>
            </a:r>
            <a:r>
              <a:rPr lang="en-US" dirty="0"/>
              <a:t>for various historical weather events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Ongoing: </a:t>
            </a:r>
            <a:r>
              <a:rPr lang="en-US" b="1" dirty="0"/>
              <a:t>doubly-periodic</a:t>
            </a:r>
            <a:r>
              <a:rPr lang="en-US" dirty="0"/>
              <a:t> and </a:t>
            </a:r>
            <a:r>
              <a:rPr lang="en-US" b="1" dirty="0"/>
              <a:t>regionally-refined</a:t>
            </a:r>
            <a:r>
              <a:rPr lang="en-US" dirty="0"/>
              <a:t> runs to understand/fix biases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Completed: </a:t>
            </a:r>
            <a:r>
              <a:rPr lang="en-US" b="1" dirty="0"/>
              <a:t>40 day simulations </a:t>
            </a:r>
            <a:r>
              <a:rPr lang="en-US" dirty="0"/>
              <a:t>for all 4 seasons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Imminent:13 month simulations with current and +4K sea surface temperature (SST) to understand </a:t>
            </a:r>
            <a:r>
              <a:rPr lang="en-US" b="1" dirty="0"/>
              <a:t>climate sensitivity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Soon: 13 month nudged simulations with current and pre-industrial aerosol forcing to understand </a:t>
            </a:r>
            <a:r>
              <a:rPr lang="en-US" b="1" dirty="0"/>
              <a:t>aerosol sensitivity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Next year: 10-20 </a:t>
            </a:r>
            <a:r>
              <a:rPr lang="en-US" dirty="0" err="1"/>
              <a:t>yr</a:t>
            </a:r>
            <a:r>
              <a:rPr lang="en-US" dirty="0"/>
              <a:t> fixed-but-varying SST runs for </a:t>
            </a:r>
            <a:r>
              <a:rPr lang="en-US" b="1" dirty="0"/>
              <a:t>current and future </a:t>
            </a:r>
            <a:r>
              <a:rPr lang="en-US" dirty="0"/>
              <a:t>conditions (</a:t>
            </a:r>
            <a:r>
              <a:rPr lang="en-US" b="1" dirty="0"/>
              <a:t>AMIP</a:t>
            </a:r>
            <a:r>
              <a:rPr lang="en-US" dirty="0"/>
              <a:t>-like)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2025: 1 decade(?) of </a:t>
            </a:r>
            <a:r>
              <a:rPr lang="en-US" b="1" dirty="0"/>
              <a:t>coupled k-scale </a:t>
            </a:r>
            <a:r>
              <a:rPr lang="en-US" dirty="0"/>
              <a:t>simulations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382011-0EBA-9770-80B9-D19DCF20273F}"/>
              </a:ext>
            </a:extLst>
          </p:cNvPr>
          <p:cNvSpPr txBox="1">
            <a:spLocks/>
          </p:cNvSpPr>
          <p:nvPr/>
        </p:nvSpPr>
        <p:spPr>
          <a:xfrm>
            <a:off x="2800350" y="139078"/>
            <a:ext cx="6591300" cy="64193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How Are We Using This Model?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319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10508</TotalTime>
  <Words>2374</Words>
  <Application>Microsoft Macintosh PowerPoint</Application>
  <PresentationFormat>Widescreen</PresentationFormat>
  <Paragraphs>228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Gill Sans</vt:lpstr>
      <vt:lpstr>Segoe UI Symbol</vt:lpstr>
      <vt:lpstr>System Font Regular</vt:lpstr>
      <vt:lpstr>Wingdings</vt:lpstr>
      <vt:lpstr>Office Theme</vt:lpstr>
      <vt:lpstr>1_E3SM_plain_white_background</vt:lpstr>
      <vt:lpstr>E3SM_plain_white_background</vt:lpstr>
      <vt:lpstr>Successes and Challenges for the Simple Cloud-Resolving E3SM Atmosphere Model (SCREAM)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Successes and Challenges for the Simple Cloud-Resolving E3SM Atmosphere Model</dc:title>
  <dc:creator>Caldwell, Peter M.</dc:creator>
  <cp:lastModifiedBy>Caldwell, Peter M.</cp:lastModifiedBy>
  <cp:revision>2</cp:revision>
  <dcterms:created xsi:type="dcterms:W3CDTF">2023-09-04T19:45:02Z</dcterms:created>
  <dcterms:modified xsi:type="dcterms:W3CDTF">2023-09-12T14:50:32Z</dcterms:modified>
</cp:coreProperties>
</file>