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8" r:id="rId2"/>
    <p:sldId id="327" r:id="rId3"/>
    <p:sldId id="288" r:id="rId4"/>
    <p:sldId id="295" r:id="rId5"/>
    <p:sldId id="297" r:id="rId6"/>
    <p:sldId id="293" r:id="rId7"/>
    <p:sldId id="294" r:id="rId8"/>
    <p:sldId id="292" r:id="rId9"/>
    <p:sldId id="29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6"/>
    <p:restoredTop sz="94823"/>
  </p:normalViewPr>
  <p:slideViewPr>
    <p:cSldViewPr snapToGrid="0" snapToObjects="1">
      <p:cViewPr varScale="1">
        <p:scale>
          <a:sx n="121" d="100"/>
          <a:sy n="121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25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E067B2-0EFC-9558-4E0C-1C96FE0FFB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F4889-C863-9054-546B-5828254D73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10D1A-A366-8744-BABF-C0548822B5CD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3220E-FBDF-522B-40AC-965F74905A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5202D-F88F-1FE0-299E-73212C0983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8B1FE-63FF-A444-903C-B83E18B9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6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912DB-01E4-704F-A159-5C077E771CA6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6EB1-5F43-3748-80FC-62DA816FB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9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2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virtuous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323E3-F44A-694B-A55E-CC6727EA4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8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F674-8A50-4EA8-D49D-BA2D4F54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D496E3-FECB-BF97-349D-A3CA2EEFF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6C4CF-E3CD-F834-9A4F-8668D820A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3E5EB-EFA8-E1F3-2E79-AEBC6B2D8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1B598-7A64-9147-98E6-7737E980EA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9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54313-4068-B9C0-0135-9E72EA86E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0DDBF-2DE5-A5AF-7AEC-E87C0422F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D66E0-DBEA-DB12-0FFA-8A8A037C7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A1743-BA51-6700-015A-A18A5DD74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1B598-7A64-9147-98E6-7737E980EA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86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7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29A4-2C23-292E-8B10-0F13C36B7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8BEC1-1651-0282-680D-58BB14F64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FBC7C-07F1-4476-49C2-2EC2953BE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14800-AA65-6E1C-7FA3-8A5026B03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1B598-7A64-9147-98E6-7737E980EA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5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e3sm.org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2514" y="1694090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514" y="2367515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3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>
            <a:hlinkClick r:id="rId2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</p:spTree>
    <p:extLst>
      <p:ext uri="{BB962C8B-B14F-4D97-AF65-F5344CB8AC3E}">
        <p14:creationId xmlns:p14="http://schemas.microsoft.com/office/powerpoint/2010/main" val="107451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529" y="1190507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529" y="1863932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4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2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8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7E58-F243-45B3-14D8-93ADD1B2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1B60-0FBC-8BF6-1535-01271F9A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0109"/>
            <a:ext cx="5181600" cy="40268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C2BAE-95CE-E1A4-25A0-7F4C19AC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0109"/>
            <a:ext cx="5181600" cy="40268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22C4D-47CA-6E6A-2567-1774C23C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0AF9C-6BD0-5E68-D8D9-C75F1799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5896F-CD1D-83AF-35FE-7C811025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145F-DD4D-194F-AAD8-F6593843D0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9A5CD-D622-AE75-A188-A6314643F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C9A93B60-930C-AFCB-628F-6E366BF516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43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79801-82CB-C520-A285-D641E6EF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10767"/>
            <a:ext cx="3932237" cy="1283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6826D-D9C5-544D-2974-E2AA5F77D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12573"/>
            <a:ext cx="6172200" cy="49977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08073-E6EE-1316-59A9-222E9422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777629"/>
            <a:ext cx="3932237" cy="34327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5364B-7D2D-3A57-028A-CD29AC73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3EE94-0D64-2253-909D-DDC003D9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3485C-581F-545A-741D-8CE5204D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8145F-DD4D-194F-AAD8-F6593843D0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6623B-99B7-47BA-C31D-622D6D4AB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11" name="Graphic 10">
            <a:hlinkClick r:id="rId3"/>
            <a:extLst>
              <a:ext uri="{FF2B5EF4-FFF2-40B4-BE49-F238E27FC236}">
                <a16:creationId xmlns:a16="http://schemas.microsoft.com/office/drawing/2014/main" id="{E612C1B5-8E8F-3892-06F8-C87FF4C2A3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01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685D76-2D57-72B4-475D-973D7FC05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112228"/>
            <a:ext cx="4777409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2608C97-2B0C-EFC5-87BF-9A37D022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2798028"/>
            <a:ext cx="4777409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307D3BB-BF96-D592-B96B-9D3155E16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0859" y="2125480"/>
            <a:ext cx="4777409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17F131F-CB1C-1ECD-441D-1FA5F22E1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0859" y="2755015"/>
            <a:ext cx="4777408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09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7020AB-4AFB-0618-8D6D-A7D4E23F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90052"/>
            <a:ext cx="109728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22147FE-8CCA-6158-D8C2-C338BBC81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62243"/>
            <a:ext cx="109728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B30004-EF40-8E66-2E0D-68D46B7E1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5530132"/>
            <a:ext cx="109728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47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195E9-DFFF-6BDE-1884-64B56C1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01CE-3CBB-4150-E1B9-0379929C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9E1A7B-B59A-440C-5D84-7112FBCB1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34464-6CC5-67A7-2407-16966124A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C0B1-FC8A-9A38-3E20-73C28383D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38C54-8E6C-8429-8089-ABAC97BFE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3743" y="6405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8" r:id="rId2"/>
    <p:sldLayoutId id="2147483676" r:id="rId3"/>
    <p:sldLayoutId id="2147483701" r:id="rId4"/>
    <p:sldLayoutId id="2147483702" r:id="rId5"/>
    <p:sldLayoutId id="2147483692" r:id="rId6"/>
    <p:sldLayoutId id="2147483696" r:id="rId7"/>
    <p:sldLayoutId id="2147483703" r:id="rId8"/>
    <p:sldLayoutId id="2147483700" r:id="rId9"/>
    <p:sldLayoutId id="214748370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zelinka1@llnl.gov" TargetMode="External"/><Relationship Id="rId4" Type="http://schemas.openxmlformats.org/officeDocument/2006/relationships/hyperlink" Target="https://pcmdi.llnl.gov/research/DYAMOND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F4B570-C129-9771-21E6-C15F32991E57}"/>
              </a:ext>
            </a:extLst>
          </p:cNvPr>
          <p:cNvSpPr/>
          <p:nvPr/>
        </p:nvSpPr>
        <p:spPr>
          <a:xfrm>
            <a:off x="5535368" y="2038865"/>
            <a:ext cx="6500113" cy="2952847"/>
          </a:xfrm>
          <a:prstGeom prst="rect">
            <a:avLst/>
          </a:prstGeom>
          <a:solidFill>
            <a:schemeClr val="bg1">
              <a:lumMod val="50000"/>
              <a:alpha val="57239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9630B2-3E27-670D-5AB1-3BCCB5EC6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5368" y="536694"/>
            <a:ext cx="6199432" cy="1329595"/>
          </a:xfrm>
        </p:spPr>
        <p:txBody>
          <a:bodyPr/>
          <a:lstStyle/>
          <a:p>
            <a:r>
              <a:rPr lang="en-US" dirty="0"/>
              <a:t>SCREAM Simulations </a:t>
            </a:r>
            <a:br>
              <a:rPr lang="en-US" dirty="0"/>
            </a:br>
            <a:r>
              <a:rPr lang="en-US" dirty="0"/>
              <a:t>and Plans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C0D359-33A3-C98A-9F00-A7081614C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6236" y="2154299"/>
            <a:ext cx="6320300" cy="2931268"/>
          </a:xfrm>
          <a:noFill/>
        </p:spPr>
        <p:txBody>
          <a:bodyPr>
            <a:normAutofit lnSpcReduction="10000"/>
          </a:bodyPr>
          <a:lstStyle/>
          <a:p>
            <a:r>
              <a:rPr lang="en-US" sz="2000" dirty="0"/>
              <a:t>Chris Terai, Susannah Burrows, Aaron Donahue, </a:t>
            </a:r>
            <a:br>
              <a:rPr lang="en-US" sz="2000" dirty="0"/>
            </a:br>
            <a:r>
              <a:rPr lang="en-US" sz="2000" dirty="0"/>
              <a:t>Peter Caldwell, Luca Bertagna, Hassan Beydoun, </a:t>
            </a:r>
            <a:br>
              <a:rPr lang="en-US" sz="2000" dirty="0"/>
            </a:br>
            <a:r>
              <a:rPr lang="en-US" sz="2000" dirty="0"/>
              <a:t>Peter Bogenschutz, Andrew Bradley, Conrad Clevenger, Oscar Diaz-Ibarra, Jim </a:t>
            </a:r>
            <a:r>
              <a:rPr lang="en-US" sz="2000" dirty="0" err="1"/>
              <a:t>Foucar</a:t>
            </a:r>
            <a:r>
              <a:rPr lang="en-US" sz="2000" dirty="0"/>
              <a:t>, Oksana Guba, </a:t>
            </a:r>
            <a:br>
              <a:rPr lang="en-US" sz="2000" dirty="0"/>
            </a:br>
            <a:r>
              <a:rPr lang="en-US" sz="2000" dirty="0"/>
              <a:t>Walter Hannah, Ben Hillman, Meng Huang, Jeff Johnson, Noel Keen, </a:t>
            </a:r>
            <a:r>
              <a:rPr lang="en-US" sz="2000" dirty="0" err="1"/>
              <a:t>Wuyin</a:t>
            </a:r>
            <a:r>
              <a:rPr lang="en-US" sz="2000" dirty="0"/>
              <a:t> Lin, Jaelyn Litzinger, Naser Mahfouz, Johannes </a:t>
            </a:r>
            <a:r>
              <a:rPr lang="en-US" sz="2000" dirty="0" err="1"/>
              <a:t>Mülmenstädt</a:t>
            </a:r>
            <a:r>
              <a:rPr lang="en-US" sz="2000" dirty="0"/>
              <a:t>, James Overfelt, Andy Salinger, Balwinder Singh, Mark Taylor + collaborators</a:t>
            </a:r>
          </a:p>
          <a:p>
            <a:endParaRPr lang="en-US" sz="2000" dirty="0"/>
          </a:p>
          <a:p>
            <a:r>
              <a:rPr lang="en-US" sz="2000" dirty="0"/>
              <a:t>DYAMOND Morioka Meeting, Nov. 20,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F2E64-5F3C-1FD2-9F4C-3A9BBD09E148}"/>
              </a:ext>
            </a:extLst>
          </p:cNvPr>
          <p:cNvSpPr txBox="1"/>
          <p:nvPr/>
        </p:nvSpPr>
        <p:spPr>
          <a:xfrm>
            <a:off x="2565400" y="6334780"/>
            <a:ext cx="797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Work from LLNL is performed under the auspices of the US DOE by LLNL under Contract DE-AC52-07NA27344. LLNL-PRES-2013702</a:t>
            </a:r>
          </a:p>
        </p:txBody>
      </p:sp>
    </p:spTree>
    <p:extLst>
      <p:ext uri="{BB962C8B-B14F-4D97-AF65-F5344CB8AC3E}">
        <p14:creationId xmlns:p14="http://schemas.microsoft.com/office/powerpoint/2010/main" val="136024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80EF-42F9-8D43-890B-9C7F0155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6" y="1215039"/>
            <a:ext cx="12192000" cy="109728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Simple Cloud-Resolving E3SM Atmosphere Model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68C09F-2DD3-BC8A-8BD9-5816BDAA3ECA}"/>
              </a:ext>
            </a:extLst>
          </p:cNvPr>
          <p:cNvSpPr txBox="1">
            <a:spLocks/>
          </p:cNvSpPr>
          <p:nvPr/>
        </p:nvSpPr>
        <p:spPr>
          <a:xfrm>
            <a:off x="3701755" y="127340"/>
            <a:ext cx="4788490" cy="630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 is SCREAM?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76BD37-7E49-1F60-A66C-407C284BB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82" y="1854445"/>
            <a:ext cx="6151664" cy="4027624"/>
          </a:xfrm>
        </p:spPr>
        <p:txBody>
          <a:bodyPr/>
          <a:lstStyle/>
          <a:p>
            <a:r>
              <a:rPr lang="en-US" dirty="0"/>
              <a:t>Global atmosphere model with dx=3.25 km, 128 vertical layers with top at 40km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Components:</a:t>
            </a:r>
          </a:p>
          <a:p>
            <a:pPr lvl="1"/>
            <a:r>
              <a:rPr lang="en-US" dirty="0"/>
              <a:t>Non-hydrostatic Spectral Element (SE) </a:t>
            </a:r>
            <a:r>
              <a:rPr lang="en-US" dirty="0" err="1"/>
              <a:t>dycore</a:t>
            </a:r>
            <a:endParaRPr lang="en-US" dirty="0"/>
          </a:p>
          <a:p>
            <a:pPr lvl="1"/>
            <a:r>
              <a:rPr lang="en-US" dirty="0"/>
              <a:t>Simplified Higher-Order Closure (SHOC) </a:t>
            </a:r>
          </a:p>
          <a:p>
            <a:pPr lvl="1"/>
            <a:r>
              <a:rPr lang="en-US" dirty="0"/>
              <a:t>Predicted Particle Properties (P3) </a:t>
            </a:r>
          </a:p>
          <a:p>
            <a:pPr lvl="1"/>
            <a:r>
              <a:rPr lang="en-US" dirty="0"/>
              <a:t>RRTMGP</a:t>
            </a:r>
          </a:p>
          <a:p>
            <a:pPr lvl="1"/>
            <a:r>
              <a:rPr lang="en-US" dirty="0"/>
              <a:t>Prescribed aerosol properties (for now)</a:t>
            </a:r>
          </a:p>
          <a:p>
            <a:pPr lvl="1"/>
            <a:r>
              <a:rPr lang="en-US" dirty="0"/>
              <a:t>No deep convective scheme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2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168E31-148F-7B94-5849-6B2A9542612F}"/>
              </a:ext>
            </a:extLst>
          </p:cNvPr>
          <p:cNvSpPr/>
          <p:nvPr/>
        </p:nvSpPr>
        <p:spPr>
          <a:xfrm>
            <a:off x="0" y="0"/>
            <a:ext cx="12392490" cy="1107008"/>
          </a:xfrm>
          <a:prstGeom prst="rect">
            <a:avLst/>
          </a:prstGeom>
          <a:solidFill>
            <a:schemeClr val="bg1">
              <a:alpha val="746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818F1-5B51-86F2-D6AF-E835E297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68" y="121361"/>
            <a:ext cx="10233754" cy="530806"/>
          </a:xfrm>
          <a:noFill/>
        </p:spPr>
        <p:txBody>
          <a:bodyPr/>
          <a:lstStyle/>
          <a:p>
            <a:pPr algn="ctr"/>
            <a:r>
              <a:rPr lang="en-US" sz="3600" b="1" dirty="0"/>
              <a:t>Science simulation campaigns with SCREAM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B3786-0815-1551-F1BF-337D140D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3338AC1-9B8B-C230-9FA7-0B02F38E0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18256"/>
              </p:ext>
            </p:extLst>
          </p:nvPr>
        </p:nvGraphicFramePr>
        <p:xfrm>
          <a:off x="114300" y="1066699"/>
          <a:ext cx="8001000" cy="56794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47713">
                  <a:extLst>
                    <a:ext uri="{9D8B030D-6E8A-4147-A177-3AD203B41FA5}">
                      <a16:colId xmlns:a16="http://schemas.microsoft.com/office/drawing/2014/main" val="2992755568"/>
                    </a:ext>
                  </a:extLst>
                </a:gridCol>
                <a:gridCol w="1406687">
                  <a:extLst>
                    <a:ext uri="{9D8B030D-6E8A-4147-A177-3AD203B41FA5}">
                      <a16:colId xmlns:a16="http://schemas.microsoft.com/office/drawing/2014/main" val="46841708"/>
                    </a:ext>
                  </a:extLst>
                </a:gridCol>
                <a:gridCol w="4546600">
                  <a:extLst>
                    <a:ext uri="{9D8B030D-6E8A-4147-A177-3AD203B41FA5}">
                      <a16:colId xmlns:a16="http://schemas.microsoft.com/office/drawing/2014/main" val="728256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Science 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we’ve found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432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Four Seasons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x 40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Improvements of going to km-scale but also biases across seasons (Donahue et al., 2024)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81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Cess</a:t>
                      </a:r>
                      <a:r>
                        <a:rPr lang="en-US" dirty="0"/>
                        <a:t> (+4K SST)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x 13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Realistic clouds (Chao et al., 2025) and stronger radiative feedback due to clouds (Terai et al., 2025; Chao et al., submitted)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564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Aerosol (PD/PI)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 x 13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With prescribed aerosol: PD-PI </a:t>
                      </a:r>
                      <a:r>
                        <a:rPr lang="en-US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ERF</a:t>
                      </a:r>
                      <a:r>
                        <a:rPr lang="en-US" baseline="-25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aci</a:t>
                      </a:r>
                      <a:r>
                        <a:rPr lang="en-US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is highly sensitive to activation assumptions (Mahfouz et al., 2025)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608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Decadal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Tropical cyclones are resolution sensitive; tropical waves lacking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3678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2"/>
                          </a:solidFill>
                        </a:rPr>
                        <a:t>Ongoing / Upcoming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8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ECOMIP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 x 2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92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Cess2 (+4K SST)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 x 18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TBD (Updates to physics; overlap with DYAMOND3 protocol; resolution sensitivity &amp; high-cloud feedback focus)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854931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1F0B346E-21DA-FD06-6BD8-FD0624C32F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1" b="100000" l="0" r="100000">
                        <a14:foregroundMark x1="26046" y1="9861" x2="26046" y2="9861"/>
                        <a14:foregroundMark x1="29753" y1="6275" x2="29753" y2="6275"/>
                        <a14:foregroundMark x1="29278" y1="4681" x2="29278" y2="4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320" y="2192400"/>
            <a:ext cx="4315146" cy="411767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64928-D41D-4990-08DB-36ABD4AFC27E}"/>
              </a:ext>
            </a:extLst>
          </p:cNvPr>
          <p:cNvSpPr txBox="1"/>
          <p:nvPr/>
        </p:nvSpPr>
        <p:spPr>
          <a:xfrm>
            <a:off x="755374" y="2067339"/>
            <a:ext cx="149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6"/>
                </a:solidFill>
              </a:rPr>
              <a:t>DYAMOND1</a:t>
            </a:r>
          </a:p>
          <a:p>
            <a:pPr algn="l"/>
            <a:r>
              <a:rPr lang="en-US" sz="1400" b="1" dirty="0">
                <a:solidFill>
                  <a:schemeClr val="accent6"/>
                </a:solidFill>
              </a:rPr>
              <a:t>DYAMOND2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09E38-08F1-8EA3-8172-A637538394A2}"/>
              </a:ext>
            </a:extLst>
          </p:cNvPr>
          <p:cNvSpPr txBox="1"/>
          <p:nvPr/>
        </p:nvSpPr>
        <p:spPr>
          <a:xfrm>
            <a:off x="278296" y="3005091"/>
            <a:ext cx="1974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6"/>
                </a:solidFill>
              </a:rPr>
              <a:t>Km-scale hackathon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81633-7C93-3626-4D2C-6EF9D929B103}"/>
              </a:ext>
            </a:extLst>
          </p:cNvPr>
          <p:cNvSpPr txBox="1"/>
          <p:nvPr/>
        </p:nvSpPr>
        <p:spPr>
          <a:xfrm>
            <a:off x="953683" y="6160411"/>
            <a:ext cx="129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accent6"/>
                </a:solidFill>
              </a:rPr>
              <a:t>DYAMOND3 submission</a:t>
            </a:r>
          </a:p>
        </p:txBody>
      </p:sp>
    </p:spTree>
    <p:extLst>
      <p:ext uri="{BB962C8B-B14F-4D97-AF65-F5344CB8AC3E}">
        <p14:creationId xmlns:p14="http://schemas.microsoft.com/office/powerpoint/2010/main" val="210397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750C-6574-3921-35C6-FA6C61794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BD185F-9DEF-1E39-A30E-98E248544205}"/>
              </a:ext>
            </a:extLst>
          </p:cNvPr>
          <p:cNvSpPr/>
          <p:nvPr/>
        </p:nvSpPr>
        <p:spPr>
          <a:xfrm>
            <a:off x="0" y="0"/>
            <a:ext cx="12392490" cy="1107008"/>
          </a:xfrm>
          <a:prstGeom prst="rect">
            <a:avLst/>
          </a:prstGeom>
          <a:solidFill>
            <a:schemeClr val="bg1">
              <a:alpha val="746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48D7C-9CC9-BE92-B83C-B75B420E1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18" y="1156378"/>
            <a:ext cx="4936732" cy="5390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776E8-3AE9-4876-27E6-AF927B03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88361"/>
            <a:ext cx="11168744" cy="1325563"/>
          </a:xfrm>
        </p:spPr>
        <p:txBody>
          <a:bodyPr/>
          <a:lstStyle/>
          <a:p>
            <a:pPr algn="ctr"/>
            <a:r>
              <a:rPr lang="en-US" b="1" dirty="0" err="1"/>
              <a:t>Cess</a:t>
            </a:r>
            <a:r>
              <a:rPr lang="en-US" b="1" dirty="0"/>
              <a:t>: Global-mean radiative feedbacks in SCREAM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8DA82-1043-842C-1986-C66AFC704FFA}"/>
              </a:ext>
            </a:extLst>
          </p:cNvPr>
          <p:cNvSpPr txBox="1"/>
          <p:nvPr/>
        </p:nvSpPr>
        <p:spPr>
          <a:xfrm>
            <a:off x="6491751" y="1720840"/>
            <a:ext cx="50273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Non-cloud feedbacks within the CMIP5/6 interquartile range</a:t>
            </a:r>
            <a:br>
              <a:rPr lang="en-US" sz="2400" dirty="0">
                <a:latin typeface="Gill Sans" panose="020B0502020104020203" pitchFamily="34" charset="-79"/>
              </a:rPr>
            </a:br>
            <a:endParaRPr lang="en-US" sz="2400" dirty="0">
              <a:latin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Resolution sensitivity between SCREAM 3km and SCREAM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Cloud feedbacks much more positive in SCREAM 3km than most CMIP models &amp; other GSRM* (Merlis et al.,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0726E-AE02-574E-0450-2FB8203E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743" y="6430248"/>
            <a:ext cx="2743200" cy="365125"/>
          </a:xfrm>
        </p:spPr>
        <p:txBody>
          <a:bodyPr/>
          <a:lstStyle/>
          <a:p>
            <a:fld id="{6C4A013E-7DF4-F448-89A0-7823B4BD1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6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63071-D26E-C983-B800-4E99C9549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7255F2-7FDF-A68C-7C5A-8651469834EA}"/>
              </a:ext>
            </a:extLst>
          </p:cNvPr>
          <p:cNvSpPr/>
          <p:nvPr/>
        </p:nvSpPr>
        <p:spPr>
          <a:xfrm>
            <a:off x="0" y="0"/>
            <a:ext cx="12392490" cy="1107008"/>
          </a:xfrm>
          <a:prstGeom prst="rect">
            <a:avLst/>
          </a:prstGeom>
          <a:solidFill>
            <a:schemeClr val="bg1">
              <a:alpha val="746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F8654-FAD3-0E0E-B996-7EBF9F293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18" y="1156378"/>
            <a:ext cx="4936732" cy="5390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0B034-AE50-0ACD-50B3-01B35D1ECE12}"/>
              </a:ext>
            </a:extLst>
          </p:cNvPr>
          <p:cNvSpPr txBox="1"/>
          <p:nvPr/>
        </p:nvSpPr>
        <p:spPr>
          <a:xfrm>
            <a:off x="6491751" y="1720840"/>
            <a:ext cx="49367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Non-cloud feedbacks within the CMIP5/6 interquartile range</a:t>
            </a:r>
            <a:br>
              <a:rPr lang="en-US" sz="2400" dirty="0">
                <a:latin typeface="Gill Sans" panose="020B0502020104020203" pitchFamily="34" charset="-79"/>
              </a:rPr>
            </a:br>
            <a:endParaRPr lang="en-US" sz="2400" dirty="0">
              <a:latin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Resolution sensitivity between SCREAM 3km and SCREAM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Cloud feedbacks much more positive in SCREAM 3km than most CMIP models &amp; other GSRM* (Merlis et al., 2024)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80844B-9B5D-E9C8-E484-9CC28D10EBC2}"/>
              </a:ext>
            </a:extLst>
          </p:cNvPr>
          <p:cNvCxnSpPr>
            <a:cxnSpLocks/>
          </p:cNvCxnSpPr>
          <p:nvPr/>
        </p:nvCxnSpPr>
        <p:spPr>
          <a:xfrm flipH="1" flipV="1">
            <a:off x="2893512" y="5874707"/>
            <a:ext cx="3018772" cy="6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FA590D-398E-EB94-4CA5-6E983104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88361"/>
            <a:ext cx="11168744" cy="1325563"/>
          </a:xfrm>
        </p:spPr>
        <p:txBody>
          <a:bodyPr/>
          <a:lstStyle/>
          <a:p>
            <a:pPr algn="ctr"/>
            <a:r>
              <a:rPr lang="en-US" b="1" dirty="0" err="1"/>
              <a:t>Cess</a:t>
            </a:r>
            <a:r>
              <a:rPr lang="en-US" b="1" dirty="0"/>
              <a:t>: Global-mean radiative feedbacks in SCREAM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16825E-8FB1-C199-8AB4-FA7602682366}"/>
              </a:ext>
            </a:extLst>
          </p:cNvPr>
          <p:cNvSpPr/>
          <p:nvPr/>
        </p:nvSpPr>
        <p:spPr>
          <a:xfrm>
            <a:off x="2721429" y="4368934"/>
            <a:ext cx="5858092" cy="227511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FAE33-F01C-B6C8-9EC0-9C4FCF090465}"/>
              </a:ext>
            </a:extLst>
          </p:cNvPr>
          <p:cNvSpPr txBox="1"/>
          <p:nvPr/>
        </p:nvSpPr>
        <p:spPr>
          <a:xfrm>
            <a:off x="2771203" y="4490828"/>
            <a:ext cx="57585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DYAMOND3-Cess</a:t>
            </a:r>
          </a:p>
          <a:p>
            <a:pPr algn="ctr"/>
            <a:endParaRPr lang="en-US" sz="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study GSRM diversity/agreement in +4K SST response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+4K SST companion simulation to DYAMOND3-Year Long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Takasuka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al.,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https://pcmdi.llnl.gov/research/DYAMOND3/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Contact: Mark Zelinka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zelinka1@llnl.gov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FD2B4EC-3898-3A80-6A63-3AD2011F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743" y="6405534"/>
            <a:ext cx="2743200" cy="365125"/>
          </a:xfrm>
        </p:spPr>
        <p:txBody>
          <a:bodyPr/>
          <a:lstStyle/>
          <a:p>
            <a:fld id="{6C4A013E-7DF4-F448-89A0-7823B4BD1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9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895B5-31EC-78DE-8EF8-7EDF6C3A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025E1CE-8B4C-21A7-3791-43538A37DB60}"/>
              </a:ext>
            </a:extLst>
          </p:cNvPr>
          <p:cNvSpPr/>
          <p:nvPr/>
        </p:nvSpPr>
        <p:spPr>
          <a:xfrm>
            <a:off x="0" y="0"/>
            <a:ext cx="12392490" cy="1107008"/>
          </a:xfrm>
          <a:prstGeom prst="rect">
            <a:avLst/>
          </a:prstGeom>
          <a:solidFill>
            <a:schemeClr val="bg1">
              <a:alpha val="746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66B33-DB44-8EE4-6784-6C0FD372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824" y="146304"/>
            <a:ext cx="6734352" cy="530806"/>
          </a:xfrm>
          <a:noFill/>
        </p:spPr>
        <p:txBody>
          <a:bodyPr/>
          <a:lstStyle/>
          <a:p>
            <a:pPr algn="ctr"/>
            <a:r>
              <a:rPr lang="en-US" sz="3600" b="1" dirty="0"/>
              <a:t>Improving SCREAM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090F7-149C-8975-369D-44AB0E10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6" y="1120261"/>
            <a:ext cx="4260609" cy="5135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Biases to improve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Tropical free-troposphere dry bias</a:t>
            </a:r>
            <a:endParaRPr lang="en-US" dirty="0"/>
          </a:p>
          <a:p>
            <a:r>
              <a:rPr lang="en-US" dirty="0"/>
              <a:t>‘Popcorn’ convection</a:t>
            </a:r>
            <a:br>
              <a:rPr lang="en-US" dirty="0">
                <a:solidFill>
                  <a:schemeClr val="bg2">
                    <a:lumMod val="75000"/>
                  </a:schemeClr>
                </a:solidFill>
              </a:rPr>
            </a:br>
            <a:endParaRPr lang="en-US" sz="500" dirty="0"/>
          </a:p>
          <a:p>
            <a:r>
              <a:rPr lang="en-US" dirty="0"/>
              <a:t>Quick transition from shallow to deep convection</a:t>
            </a:r>
          </a:p>
          <a:p>
            <a:r>
              <a:rPr lang="en-US" dirty="0"/>
              <a:t>Lack of tropical variability</a:t>
            </a:r>
          </a:p>
          <a:p>
            <a:r>
              <a:rPr lang="en-US" dirty="0"/>
              <a:t>Warm land temperatures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B6400-A80D-96F7-AA27-EA4FCFA6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6</a:t>
            </a:fld>
            <a:endParaRPr lang="en-US"/>
          </a:p>
        </p:txBody>
      </p:sp>
      <p:pic>
        <p:nvPicPr>
          <p:cNvPr id="38" name="movie_rain_frac_cold_pools">
            <a:hlinkClick r:id="" action="ppaction://media"/>
            <a:extLst>
              <a:ext uri="{FF2B5EF4-FFF2-40B4-BE49-F238E27FC236}">
                <a16:creationId xmlns:a16="http://schemas.microsoft.com/office/drawing/2014/main" id="{A9028DBC-79FC-FCBF-30C1-6608F08CC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332" t="42761" r="3592" b="11676"/>
          <a:stretch/>
        </p:blipFill>
        <p:spPr>
          <a:xfrm>
            <a:off x="7746334" y="1152918"/>
            <a:ext cx="4260609" cy="227572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5639333-2591-54FC-EC2F-53EBF102F5C7}"/>
              </a:ext>
            </a:extLst>
          </p:cNvPr>
          <p:cNvSpPr txBox="1"/>
          <p:nvPr/>
        </p:nvSpPr>
        <p:spPr>
          <a:xfrm>
            <a:off x="4183065" y="1253312"/>
            <a:ext cx="36056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2-m T from default (left) and modified rain evaporation (right) GATE DPxx simulations.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Blue = 295 K and red= 298 K.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Modifications to rain evaporation help improve free troposphere dry bias. 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Animation by H. Beydoun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E2744-7394-FCC8-FAC6-D81A858CF07F}"/>
              </a:ext>
            </a:extLst>
          </p:cNvPr>
          <p:cNvSpPr txBox="1"/>
          <p:nvPr/>
        </p:nvSpPr>
        <p:spPr>
          <a:xfrm>
            <a:off x="9876638" y="1229451"/>
            <a:ext cx="1219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modified sim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913A4-FD85-96BC-038B-C254F346603B}"/>
              </a:ext>
            </a:extLst>
          </p:cNvPr>
          <p:cNvSpPr txBox="1"/>
          <p:nvPr/>
        </p:nvSpPr>
        <p:spPr>
          <a:xfrm>
            <a:off x="7917147" y="1238482"/>
            <a:ext cx="1702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default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D07EC7-9BC4-3A0C-217A-26E5ACDC35D3}"/>
              </a:ext>
            </a:extLst>
          </p:cNvPr>
          <p:cNvSpPr txBox="1">
            <a:spLocks/>
          </p:cNvSpPr>
          <p:nvPr/>
        </p:nvSpPr>
        <p:spPr>
          <a:xfrm>
            <a:off x="185057" y="4797879"/>
            <a:ext cx="5550843" cy="2385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New processes in development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3D turbulence and Leonard-term</a:t>
            </a:r>
          </a:p>
          <a:p>
            <a:r>
              <a:rPr lang="en-US" dirty="0">
                <a:solidFill>
                  <a:schemeClr val="tx1"/>
                </a:solidFill>
              </a:rPr>
              <a:t>Prognostic supersaturation for condensation and deposition</a:t>
            </a: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3CC56-35A8-B912-D8C5-1CEDEDF59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307" y="4040685"/>
            <a:ext cx="7137888" cy="2205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9D6469-FF59-39D7-FFE4-B4C4F119F5F9}"/>
              </a:ext>
            </a:extLst>
          </p:cNvPr>
          <p:cNvSpPr txBox="1"/>
          <p:nvPr/>
        </p:nvSpPr>
        <p:spPr>
          <a:xfrm>
            <a:off x="4761800" y="3239040"/>
            <a:ext cx="30019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Diurnal cycle of cloud fraction from SCREAMv1 (left) and ARM retrievals (right) over Amazon in January simulations.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Donahue et al.,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6899E0-EC6C-0221-F667-543F1D56F5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r="51256"/>
          <a:stretch>
            <a:fillRect/>
          </a:stretch>
        </p:blipFill>
        <p:spPr>
          <a:xfrm rot="5400000">
            <a:off x="7899346" y="4211921"/>
            <a:ext cx="250971" cy="4338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24FE740-C867-143F-DA65-2280FD4D4539}"/>
              </a:ext>
            </a:extLst>
          </p:cNvPr>
          <p:cNvGrpSpPr/>
          <p:nvPr/>
        </p:nvGrpSpPr>
        <p:grpSpPr>
          <a:xfrm>
            <a:off x="6087647" y="6464429"/>
            <a:ext cx="4161963" cy="369332"/>
            <a:chOff x="6087647" y="6544256"/>
            <a:chExt cx="4161963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F4F96F-CC73-EA8C-EF1F-159D3BB8C7D0}"/>
                </a:ext>
              </a:extLst>
            </p:cNvPr>
            <p:cNvSpPr txBox="1"/>
            <p:nvPr/>
          </p:nvSpPr>
          <p:spPr>
            <a:xfrm>
              <a:off x="6087647" y="654425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006DA2-E6F1-385A-C117-1450C9D19924}"/>
                </a:ext>
              </a:extLst>
            </p:cNvPr>
            <p:cNvSpPr txBox="1"/>
            <p:nvPr/>
          </p:nvSpPr>
          <p:spPr>
            <a:xfrm>
              <a:off x="6703509" y="654425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E5D1D5-E5F6-DB0E-5F5E-73B67DD74EE9}"/>
                </a:ext>
              </a:extLst>
            </p:cNvPr>
            <p:cNvSpPr txBox="1"/>
            <p:nvPr/>
          </p:nvSpPr>
          <p:spPr>
            <a:xfrm>
              <a:off x="7219163" y="654425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BBC083-22A6-379B-5120-805DB05FFCEE}"/>
                </a:ext>
              </a:extLst>
            </p:cNvPr>
            <p:cNvSpPr txBox="1"/>
            <p:nvPr/>
          </p:nvSpPr>
          <p:spPr>
            <a:xfrm>
              <a:off x="7820411" y="654425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A7FEA4-E1A5-7972-6D74-F4DC0E852931}"/>
                </a:ext>
              </a:extLst>
            </p:cNvPr>
            <p:cNvSpPr txBox="1"/>
            <p:nvPr/>
          </p:nvSpPr>
          <p:spPr>
            <a:xfrm>
              <a:off x="8423747" y="654425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5C1BBE-6F67-716D-59B9-706BE5DBE2C2}"/>
                </a:ext>
              </a:extLst>
            </p:cNvPr>
            <p:cNvSpPr txBox="1"/>
            <p:nvPr/>
          </p:nvSpPr>
          <p:spPr>
            <a:xfrm>
              <a:off x="8999943" y="654425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44F3F3-EF4E-0140-921B-1E943E459B17}"/>
                </a:ext>
              </a:extLst>
            </p:cNvPr>
            <p:cNvSpPr txBox="1"/>
            <p:nvPr/>
          </p:nvSpPr>
          <p:spPr>
            <a:xfrm>
              <a:off x="9603279" y="654425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7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F975C-FC2F-53DB-B220-010AF885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C798A-E850-DEC7-05D1-8B748126B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723031"/>
            <a:ext cx="3031154" cy="3031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71EDA1-6DC7-AFDC-5D60-260FECCA4F68}"/>
              </a:ext>
            </a:extLst>
          </p:cNvPr>
          <p:cNvSpPr/>
          <p:nvPr/>
        </p:nvSpPr>
        <p:spPr>
          <a:xfrm>
            <a:off x="0" y="0"/>
            <a:ext cx="12392490" cy="1107008"/>
          </a:xfrm>
          <a:prstGeom prst="rect">
            <a:avLst/>
          </a:prstGeom>
          <a:solidFill>
            <a:schemeClr val="bg1">
              <a:alpha val="746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FA992-7FD9-E24B-5096-C6EA874E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2" y="146304"/>
            <a:ext cx="7762875" cy="530806"/>
          </a:xfrm>
          <a:noFill/>
        </p:spPr>
        <p:txBody>
          <a:bodyPr/>
          <a:lstStyle/>
          <a:p>
            <a:pPr algn="ctr"/>
            <a:r>
              <a:rPr lang="en-US" sz="3600" b="1" dirty="0"/>
              <a:t>Ongoing work and future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416FD-7262-1C7E-35E2-0A81C6C28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21" y="2743200"/>
            <a:ext cx="5853824" cy="40861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Science target </a:t>
            </a:r>
          </a:p>
          <a:p>
            <a:pPr lvl="1"/>
            <a:r>
              <a:rPr lang="en-US" dirty="0"/>
              <a:t>Seasonal-to-Decadal prediction</a:t>
            </a:r>
          </a:p>
          <a:p>
            <a:r>
              <a:rPr lang="en-US" dirty="0"/>
              <a:t>Preparing for 13km</a:t>
            </a:r>
          </a:p>
          <a:p>
            <a:pPr lvl="1"/>
            <a:r>
              <a:rPr lang="en-US" dirty="0"/>
              <a:t>Extending parameterizations to those needed at lower resolution (e.g. deep convection?, gravity wave drag)</a:t>
            </a:r>
          </a:p>
          <a:p>
            <a:pPr lvl="1"/>
            <a:r>
              <a:rPr lang="en-US" dirty="0"/>
              <a:t>Understanding resolution sensitivities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Adding complexity</a:t>
            </a:r>
          </a:p>
          <a:p>
            <a:pPr lvl="1"/>
            <a:r>
              <a:rPr lang="en-US" dirty="0"/>
              <a:t>Coupling </a:t>
            </a:r>
            <a:r>
              <a:rPr lang="en-US" dirty="0" err="1"/>
              <a:t>EAMxx</a:t>
            </a:r>
            <a:r>
              <a:rPr lang="en-US" dirty="0"/>
              <a:t> to interactive ocean/sea ice</a:t>
            </a:r>
          </a:p>
          <a:p>
            <a:pPr lvl="1"/>
            <a:r>
              <a:rPr lang="en-US" dirty="0"/>
              <a:t>Developing, testing, and evaluating process realism of interactive aerosols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E79BB-66A3-A5C5-D49D-969D270B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6DAD6-6FA0-133C-B948-F944B65DC0D9}"/>
              </a:ext>
            </a:extLst>
          </p:cNvPr>
          <p:cNvSpPr txBox="1"/>
          <p:nvPr/>
        </p:nvSpPr>
        <p:spPr>
          <a:xfrm>
            <a:off x="0" y="1207936"/>
            <a:ext cx="16578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E3SMv4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AB8B7-AD28-9F20-2C72-AAA3B8780775}"/>
              </a:ext>
            </a:extLst>
          </p:cNvPr>
          <p:cNvSpPr txBox="1"/>
          <p:nvPr/>
        </p:nvSpPr>
        <p:spPr>
          <a:xfrm>
            <a:off x="177800" y="1761934"/>
            <a:ext cx="6307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Atmosphere component will be 𝚫</a:t>
            </a:r>
            <a:r>
              <a:rPr lang="en-US" sz="2000" i="1" dirty="0"/>
              <a:t>x</a:t>
            </a:r>
            <a:r>
              <a:rPr lang="en-US" sz="2000" dirty="0"/>
              <a:t>~13km version of </a:t>
            </a:r>
            <a:r>
              <a:rPr lang="en-US" sz="2000" dirty="0" err="1"/>
              <a:t>EAMxx</a:t>
            </a:r>
            <a:r>
              <a:rPr lang="en-US" sz="2000" dirty="0"/>
              <a:t> (code base of SCREAM)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44984-5024-BC48-6E5E-3FE39BDA54EE}"/>
              </a:ext>
            </a:extLst>
          </p:cNvPr>
          <p:cNvSpPr txBox="1"/>
          <p:nvPr/>
        </p:nvSpPr>
        <p:spPr>
          <a:xfrm>
            <a:off x="6484883" y="1207936"/>
            <a:ext cx="2682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CONUS-200m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84053-63E1-ED81-A9C1-A7AC25A92237}"/>
              </a:ext>
            </a:extLst>
          </p:cNvPr>
          <p:cNvSpPr txBox="1"/>
          <p:nvPr/>
        </p:nvSpPr>
        <p:spPr>
          <a:xfrm>
            <a:off x="6505904" y="1761934"/>
            <a:ext cx="53436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Regionally-refined version of SCREAM with 3km outer domain and 200m over CONUS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9B48A6-572F-FD19-1BB0-1781716A9BDC}"/>
              </a:ext>
            </a:extLst>
          </p:cNvPr>
          <p:cNvSpPr txBox="1">
            <a:spLocks/>
          </p:cNvSpPr>
          <p:nvPr/>
        </p:nvSpPr>
        <p:spPr>
          <a:xfrm>
            <a:off x="6196245" y="2625572"/>
            <a:ext cx="5853824" cy="4086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Initial simulations </a:t>
            </a:r>
          </a:p>
          <a:p>
            <a:pPr lvl="1"/>
            <a:r>
              <a:rPr lang="en-US" dirty="0"/>
              <a:t>Week-long hindcasts of weather events that impact electric grid and infrastructure</a:t>
            </a:r>
          </a:p>
          <a:p>
            <a:pPr lvl="2"/>
            <a:r>
              <a:rPr lang="en-US" dirty="0"/>
              <a:t>Understand SCREAM’s resolution sensitivity</a:t>
            </a:r>
          </a:p>
          <a:p>
            <a:pPr lvl="2"/>
            <a:r>
              <a:rPr lang="en-US" dirty="0"/>
              <a:t>Identify processes that are better resolved at 200m vs 3km </a:t>
            </a:r>
          </a:p>
        </p:txBody>
      </p:sp>
    </p:spTree>
    <p:extLst>
      <p:ext uri="{BB962C8B-B14F-4D97-AF65-F5344CB8AC3E}">
        <p14:creationId xmlns:p14="http://schemas.microsoft.com/office/powerpoint/2010/main" val="2955087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659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170B7-CF82-DFA4-2541-D26A9C19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E9E5F-C8AD-1924-0F28-3F538FF1BA5C}"/>
              </a:ext>
            </a:extLst>
          </p:cNvPr>
          <p:cNvSpPr/>
          <p:nvPr/>
        </p:nvSpPr>
        <p:spPr>
          <a:xfrm>
            <a:off x="0" y="0"/>
            <a:ext cx="12392490" cy="1107008"/>
          </a:xfrm>
          <a:prstGeom prst="rect">
            <a:avLst/>
          </a:prstGeom>
          <a:solidFill>
            <a:schemeClr val="bg1">
              <a:alpha val="746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5CF92-46D7-0615-FC60-CE6C65AB1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18" y="1156378"/>
            <a:ext cx="4936732" cy="5390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A96DA-7F31-3A04-235F-6E314D525694}"/>
              </a:ext>
            </a:extLst>
          </p:cNvPr>
          <p:cNvSpPr txBox="1"/>
          <p:nvPr/>
        </p:nvSpPr>
        <p:spPr>
          <a:xfrm>
            <a:off x="6491751" y="1720840"/>
            <a:ext cx="4862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Non-cloud feedbacks within the CMIP5/6 interquartile range</a:t>
            </a:r>
            <a:br>
              <a:rPr lang="en-US" sz="2400" dirty="0">
                <a:latin typeface="Gill Sans" panose="020B0502020104020203" pitchFamily="34" charset="-79"/>
              </a:rPr>
            </a:br>
            <a:endParaRPr lang="en-US" sz="2400" dirty="0">
              <a:latin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Resolution sensitivity between SCREAM 3km and SCREAM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 panose="020B0502020104020203" pitchFamily="34" charset="-79"/>
              </a:rPr>
              <a:t>Cloud feedbacks much more positive in SCREAM 3km than most CMIP models &amp; other GSRM (Merlis et al., 2024)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1BC43-6A0C-858E-7C44-CC551E97B9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66"/>
          <a:stretch/>
        </p:blipFill>
        <p:spPr>
          <a:xfrm>
            <a:off x="5912284" y="603115"/>
            <a:ext cx="1843081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7774DA-936B-6366-428A-5AA38DA4A209}"/>
              </a:ext>
            </a:extLst>
          </p:cNvPr>
          <p:cNvCxnSpPr>
            <a:cxnSpLocks/>
          </p:cNvCxnSpPr>
          <p:nvPr/>
        </p:nvCxnSpPr>
        <p:spPr>
          <a:xfrm flipH="1">
            <a:off x="2893512" y="603115"/>
            <a:ext cx="3018772" cy="553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9ECB79-5D92-2D35-81F0-9BE46F3381D0}"/>
              </a:ext>
            </a:extLst>
          </p:cNvPr>
          <p:cNvCxnSpPr>
            <a:cxnSpLocks/>
          </p:cNvCxnSpPr>
          <p:nvPr/>
        </p:nvCxnSpPr>
        <p:spPr>
          <a:xfrm flipH="1" flipV="1">
            <a:off x="2893512" y="5874707"/>
            <a:ext cx="3018772" cy="6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260A523-95D4-32A4-08AF-1B152DD6FFBC}"/>
              </a:ext>
            </a:extLst>
          </p:cNvPr>
          <p:cNvSpPr/>
          <p:nvPr/>
        </p:nvSpPr>
        <p:spPr>
          <a:xfrm>
            <a:off x="2893512" y="1156378"/>
            <a:ext cx="588724" cy="4718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44095-CFD3-98AD-0E01-B114D133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88361"/>
            <a:ext cx="11168744" cy="1325563"/>
          </a:xfrm>
        </p:spPr>
        <p:txBody>
          <a:bodyPr/>
          <a:lstStyle/>
          <a:p>
            <a:pPr algn="ctr"/>
            <a:r>
              <a:rPr lang="en-US" b="1" dirty="0" err="1"/>
              <a:t>Cess</a:t>
            </a:r>
            <a:r>
              <a:rPr lang="en-US" b="1" dirty="0"/>
              <a:t>: Global-mean radiative feedbacks in SCREAM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BD6D97D-9B0C-42CC-CCD8-97D4EB80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743" y="6405534"/>
            <a:ext cx="2743200" cy="365125"/>
          </a:xfrm>
        </p:spPr>
        <p:txBody>
          <a:bodyPr/>
          <a:lstStyle/>
          <a:p>
            <a:fld id="{6C4A013E-7DF4-F448-89A0-7823B4BD1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35531"/>
      </p:ext>
    </p:extLst>
  </p:cSld>
  <p:clrMapOvr>
    <a:masterClrMapping/>
  </p:clrMapOvr>
</p:sld>
</file>

<file path=ppt/theme/theme1.xml><?xml version="1.0" encoding="utf-8"?>
<a:theme xmlns:a="http://schemas.openxmlformats.org/drawingml/2006/main" name="E3SM_plain_white_background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25977</TotalTime>
  <Words>769</Words>
  <Application>Microsoft Macintosh PowerPoint</Application>
  <PresentationFormat>Widescreen</PresentationFormat>
  <Paragraphs>115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Gill Sans</vt:lpstr>
      <vt:lpstr>Gill Sans Light</vt:lpstr>
      <vt:lpstr>E3SM_plain_white_background</vt:lpstr>
      <vt:lpstr>SCREAM Simulations  and Plans</vt:lpstr>
      <vt:lpstr>Simple Cloud-Resolving E3SM Atmosphere Model</vt:lpstr>
      <vt:lpstr>Science simulation campaigns with SCREAM</vt:lpstr>
      <vt:lpstr>Cess: Global-mean radiative feedbacks in SCREAM</vt:lpstr>
      <vt:lpstr>Cess: Global-mean radiative feedbacks in SCREAM</vt:lpstr>
      <vt:lpstr>Improving SCREAM</vt:lpstr>
      <vt:lpstr>Ongoing work and future priorities</vt:lpstr>
      <vt:lpstr>PowerPoint Presentation</vt:lpstr>
      <vt:lpstr>Cess: Global-mean radiative feedbacks in SCREAM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Gines, Mary J.</dc:creator>
  <cp:lastModifiedBy>Terai, Ryutaro Christopher</cp:lastModifiedBy>
  <cp:revision>96</cp:revision>
  <dcterms:created xsi:type="dcterms:W3CDTF">2022-06-08T20:40:20Z</dcterms:created>
  <dcterms:modified xsi:type="dcterms:W3CDTF">2025-11-20T01:20:10Z</dcterms:modified>
</cp:coreProperties>
</file>