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142534622" r:id="rId3"/>
    <p:sldId id="2142534626" r:id="rId4"/>
    <p:sldId id="2142534620" r:id="rId5"/>
    <p:sldId id="2142534629" r:id="rId6"/>
    <p:sldId id="2142534618" r:id="rId7"/>
    <p:sldId id="2142534630" r:id="rId8"/>
    <p:sldId id="2142534638" r:id="rId9"/>
    <p:sldId id="2142534634" r:id="rId10"/>
    <p:sldId id="2142534637" r:id="rId11"/>
    <p:sldId id="2142534625" r:id="rId12"/>
    <p:sldId id="214253462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0A1064-4E52-A240-B438-D6D062F98E60}" v="6" dt="2025-11-18T22:09:18.9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hang, Jishi" userId="98d4acd6-d44e-4091-807f-478932821b2b" providerId="ADAL" clId="{7115127D-FA3D-5E52-8C93-E300BF558CDE}"/>
    <pc:docChg chg="addSld delSld modSld">
      <pc:chgData name="Zhang, Jishi" userId="98d4acd6-d44e-4091-807f-478932821b2b" providerId="ADAL" clId="{7115127D-FA3D-5E52-8C93-E300BF558CDE}" dt="2025-11-18T22:09:18.948" v="3"/>
      <pc:docMkLst>
        <pc:docMk/>
      </pc:docMkLst>
      <pc:sldChg chg="del">
        <pc:chgData name="Zhang, Jishi" userId="98d4acd6-d44e-4091-807f-478932821b2b" providerId="ADAL" clId="{7115127D-FA3D-5E52-8C93-E300BF558CDE}" dt="2025-11-18T22:08:46.114" v="1" actId="2696"/>
        <pc:sldMkLst>
          <pc:docMk/>
          <pc:sldMk cId="3166888310" sldId="2142534636"/>
        </pc:sldMkLst>
      </pc:sldChg>
      <pc:sldChg chg="modSp add mod">
        <pc:chgData name="Zhang, Jishi" userId="98d4acd6-d44e-4091-807f-478932821b2b" providerId="ADAL" clId="{7115127D-FA3D-5E52-8C93-E300BF558CDE}" dt="2025-11-18T22:09:18.948" v="3"/>
        <pc:sldMkLst>
          <pc:docMk/>
          <pc:sldMk cId="3100184265" sldId="2142534638"/>
        </pc:sldMkLst>
        <pc:spChg chg="mod">
          <ac:chgData name="Zhang, Jishi" userId="98d4acd6-d44e-4091-807f-478932821b2b" providerId="ADAL" clId="{7115127D-FA3D-5E52-8C93-E300BF558CDE}" dt="2025-11-18T22:09:18.948" v="3"/>
          <ac:spMkLst>
            <pc:docMk/>
            <pc:sldMk cId="3100184265" sldId="2142534638"/>
            <ac:spMk id="3" creationId="{05FACA21-47FD-A55A-26FC-58FAE6322B0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D8903-72E6-4105-5EB0-2022DF2605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1B5128-90A5-E4C4-61BD-D43F43310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0909AD-8EC3-4029-22EC-666D6BA32371}"/>
              </a:ext>
            </a:extLst>
          </p:cNvPr>
          <p:cNvSpPr>
            <a:spLocks noGrp="1"/>
          </p:cNvSpPr>
          <p:nvPr>
            <p:ph type="dt" sz="half" idx="10"/>
          </p:nvPr>
        </p:nvSpPr>
        <p:spPr/>
        <p:txBody>
          <a:bodyPr/>
          <a:lstStyle/>
          <a:p>
            <a:fld id="{89AE3C43-A115-A14D-870B-DF4A579D9D6E}" type="datetimeFigureOut">
              <a:t>11/18/2025</a:t>
            </a:fld>
            <a:endParaRPr lang="en-US"/>
          </a:p>
        </p:txBody>
      </p:sp>
      <p:sp>
        <p:nvSpPr>
          <p:cNvPr id="5" name="Footer Placeholder 4">
            <a:extLst>
              <a:ext uri="{FF2B5EF4-FFF2-40B4-BE49-F238E27FC236}">
                <a16:creationId xmlns:a16="http://schemas.microsoft.com/office/drawing/2014/main" id="{206358AB-1E67-47D3-FC93-E9FF6693D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90CE7E-749D-D394-6154-B79BD6ADA4BB}"/>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15325889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7753E-BE5E-9F17-8C28-8DFB306758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83B181-7236-C886-1372-C7DF0C80FD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34AB28-92B2-3C64-F488-78D0FAD207F3}"/>
              </a:ext>
            </a:extLst>
          </p:cNvPr>
          <p:cNvSpPr>
            <a:spLocks noGrp="1"/>
          </p:cNvSpPr>
          <p:nvPr>
            <p:ph type="dt" sz="half" idx="10"/>
          </p:nvPr>
        </p:nvSpPr>
        <p:spPr/>
        <p:txBody>
          <a:bodyPr/>
          <a:lstStyle/>
          <a:p>
            <a:fld id="{89AE3C43-A115-A14D-870B-DF4A579D9D6E}" type="datetimeFigureOut">
              <a:t>11/18/2025</a:t>
            </a:fld>
            <a:endParaRPr lang="en-US"/>
          </a:p>
        </p:txBody>
      </p:sp>
      <p:sp>
        <p:nvSpPr>
          <p:cNvPr id="5" name="Footer Placeholder 4">
            <a:extLst>
              <a:ext uri="{FF2B5EF4-FFF2-40B4-BE49-F238E27FC236}">
                <a16:creationId xmlns:a16="http://schemas.microsoft.com/office/drawing/2014/main" id="{A01504E8-A75D-5FD0-7182-3BCE265AED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4E90F-BDA5-4E39-E4C7-3E451BDF5BC5}"/>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3519911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5403A2-95D6-48AF-C1C3-BB176259A8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29309C-8872-3C21-A885-1A67A88123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5C786C-7D07-211A-DBAF-7C5D919BE7A4}"/>
              </a:ext>
            </a:extLst>
          </p:cNvPr>
          <p:cNvSpPr>
            <a:spLocks noGrp="1"/>
          </p:cNvSpPr>
          <p:nvPr>
            <p:ph type="dt" sz="half" idx="10"/>
          </p:nvPr>
        </p:nvSpPr>
        <p:spPr/>
        <p:txBody>
          <a:bodyPr/>
          <a:lstStyle/>
          <a:p>
            <a:fld id="{89AE3C43-A115-A14D-870B-DF4A579D9D6E}" type="datetimeFigureOut">
              <a:t>11/18/2025</a:t>
            </a:fld>
            <a:endParaRPr lang="en-US"/>
          </a:p>
        </p:txBody>
      </p:sp>
      <p:sp>
        <p:nvSpPr>
          <p:cNvPr id="5" name="Footer Placeholder 4">
            <a:extLst>
              <a:ext uri="{FF2B5EF4-FFF2-40B4-BE49-F238E27FC236}">
                <a16:creationId xmlns:a16="http://schemas.microsoft.com/office/drawing/2014/main" id="{B120BB50-B57B-8D53-8717-BB31D3222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931E55-5B83-1B22-BFC0-753604C916C9}"/>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1748646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9B31-6277-97A5-41B5-6B2D085DC8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E2B425-8523-304A-4706-052DA8DA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592263-3A60-DEF2-B0A9-2CDBFBC54E06}"/>
              </a:ext>
            </a:extLst>
          </p:cNvPr>
          <p:cNvSpPr>
            <a:spLocks noGrp="1"/>
          </p:cNvSpPr>
          <p:nvPr>
            <p:ph type="dt" sz="half" idx="10"/>
          </p:nvPr>
        </p:nvSpPr>
        <p:spPr/>
        <p:txBody>
          <a:bodyPr/>
          <a:lstStyle/>
          <a:p>
            <a:fld id="{89AE3C43-A115-A14D-870B-DF4A579D9D6E}" type="datetimeFigureOut">
              <a:t>11/18/2025</a:t>
            </a:fld>
            <a:endParaRPr lang="en-US"/>
          </a:p>
        </p:txBody>
      </p:sp>
      <p:sp>
        <p:nvSpPr>
          <p:cNvPr id="5" name="Footer Placeholder 4">
            <a:extLst>
              <a:ext uri="{FF2B5EF4-FFF2-40B4-BE49-F238E27FC236}">
                <a16:creationId xmlns:a16="http://schemas.microsoft.com/office/drawing/2014/main" id="{17967AE6-54F5-A457-4CCD-F6298540A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5E45E-E180-4680-CDD4-5F8DDD50980E}"/>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39862853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EC66B-E646-EDBF-4E89-19DE17FC3F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B04533-0060-2865-F72C-C81837E1DD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6DCE7A-D42E-9B06-8C26-82EFB6A92B16}"/>
              </a:ext>
            </a:extLst>
          </p:cNvPr>
          <p:cNvSpPr>
            <a:spLocks noGrp="1"/>
          </p:cNvSpPr>
          <p:nvPr>
            <p:ph type="dt" sz="half" idx="10"/>
          </p:nvPr>
        </p:nvSpPr>
        <p:spPr/>
        <p:txBody>
          <a:bodyPr/>
          <a:lstStyle/>
          <a:p>
            <a:fld id="{89AE3C43-A115-A14D-870B-DF4A579D9D6E}" type="datetimeFigureOut">
              <a:t>11/18/2025</a:t>
            </a:fld>
            <a:endParaRPr lang="en-US"/>
          </a:p>
        </p:txBody>
      </p:sp>
      <p:sp>
        <p:nvSpPr>
          <p:cNvPr id="5" name="Footer Placeholder 4">
            <a:extLst>
              <a:ext uri="{FF2B5EF4-FFF2-40B4-BE49-F238E27FC236}">
                <a16:creationId xmlns:a16="http://schemas.microsoft.com/office/drawing/2014/main" id="{2C4C8537-3456-9BEF-A11E-B64354632F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462765-36B2-1405-5142-3EF0A5FB235D}"/>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1776428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FB30-D2CB-D75E-3FD1-9B08D88504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58C85-DE39-AF4E-30B7-3A70B2B98F0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AB82CB-98A6-2FAB-6E9C-4024A9EC8D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216587B-3306-20CF-EA35-660B9BD9CC27}"/>
              </a:ext>
            </a:extLst>
          </p:cNvPr>
          <p:cNvSpPr>
            <a:spLocks noGrp="1"/>
          </p:cNvSpPr>
          <p:nvPr>
            <p:ph type="dt" sz="half" idx="10"/>
          </p:nvPr>
        </p:nvSpPr>
        <p:spPr/>
        <p:txBody>
          <a:bodyPr/>
          <a:lstStyle/>
          <a:p>
            <a:fld id="{89AE3C43-A115-A14D-870B-DF4A579D9D6E}" type="datetimeFigureOut">
              <a:t>11/18/2025</a:t>
            </a:fld>
            <a:endParaRPr lang="en-US"/>
          </a:p>
        </p:txBody>
      </p:sp>
      <p:sp>
        <p:nvSpPr>
          <p:cNvPr id="6" name="Footer Placeholder 5">
            <a:extLst>
              <a:ext uri="{FF2B5EF4-FFF2-40B4-BE49-F238E27FC236}">
                <a16:creationId xmlns:a16="http://schemas.microsoft.com/office/drawing/2014/main" id="{D08F2CFD-A6D6-9A5D-5D38-11F07E7A22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181E571-85BE-0915-5C44-567386EFA600}"/>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643927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9A35D-DD4E-0B90-C8F4-613860E76E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07EDDD-370F-79C4-9194-EAC4CF5883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F3671E-F3DA-0610-DB85-AE70255C10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8C9E90-321F-9B19-DC18-3631827A93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F4DE6D-BA1C-25CC-5469-CDB9CD5F4B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625A492-77CF-409D-B977-1BCE50A69F52}"/>
              </a:ext>
            </a:extLst>
          </p:cNvPr>
          <p:cNvSpPr>
            <a:spLocks noGrp="1"/>
          </p:cNvSpPr>
          <p:nvPr>
            <p:ph type="dt" sz="half" idx="10"/>
          </p:nvPr>
        </p:nvSpPr>
        <p:spPr/>
        <p:txBody>
          <a:bodyPr/>
          <a:lstStyle/>
          <a:p>
            <a:fld id="{89AE3C43-A115-A14D-870B-DF4A579D9D6E}" type="datetimeFigureOut">
              <a:t>11/18/2025</a:t>
            </a:fld>
            <a:endParaRPr lang="en-US"/>
          </a:p>
        </p:txBody>
      </p:sp>
      <p:sp>
        <p:nvSpPr>
          <p:cNvPr id="8" name="Footer Placeholder 7">
            <a:extLst>
              <a:ext uri="{FF2B5EF4-FFF2-40B4-BE49-F238E27FC236}">
                <a16:creationId xmlns:a16="http://schemas.microsoft.com/office/drawing/2014/main" id="{1AE93DE1-A43A-6DB7-0CAC-F73296548C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0A0EDD-8897-72D2-3EED-112561B12C51}"/>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1177218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B651-C3BA-F6FA-58B2-E999C5CCC7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7DE97DC-3DB8-79F8-9919-47AEFA8A6250}"/>
              </a:ext>
            </a:extLst>
          </p:cNvPr>
          <p:cNvSpPr>
            <a:spLocks noGrp="1"/>
          </p:cNvSpPr>
          <p:nvPr>
            <p:ph type="dt" sz="half" idx="10"/>
          </p:nvPr>
        </p:nvSpPr>
        <p:spPr/>
        <p:txBody>
          <a:bodyPr/>
          <a:lstStyle/>
          <a:p>
            <a:fld id="{89AE3C43-A115-A14D-870B-DF4A579D9D6E}" type="datetimeFigureOut">
              <a:t>11/18/2025</a:t>
            </a:fld>
            <a:endParaRPr lang="en-US"/>
          </a:p>
        </p:txBody>
      </p:sp>
      <p:sp>
        <p:nvSpPr>
          <p:cNvPr id="4" name="Footer Placeholder 3">
            <a:extLst>
              <a:ext uri="{FF2B5EF4-FFF2-40B4-BE49-F238E27FC236}">
                <a16:creationId xmlns:a16="http://schemas.microsoft.com/office/drawing/2014/main" id="{2ECA2BF6-7F7B-4240-81AC-31881F29F3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B47608-3479-ED88-3382-0C1D8D143157}"/>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1914588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55FB9A-CBA5-BC43-4BFF-D7939E27CEFA}"/>
              </a:ext>
            </a:extLst>
          </p:cNvPr>
          <p:cNvSpPr>
            <a:spLocks noGrp="1"/>
          </p:cNvSpPr>
          <p:nvPr>
            <p:ph type="dt" sz="half" idx="10"/>
          </p:nvPr>
        </p:nvSpPr>
        <p:spPr/>
        <p:txBody>
          <a:bodyPr/>
          <a:lstStyle/>
          <a:p>
            <a:fld id="{89AE3C43-A115-A14D-870B-DF4A579D9D6E}" type="datetimeFigureOut">
              <a:t>11/18/2025</a:t>
            </a:fld>
            <a:endParaRPr lang="en-US"/>
          </a:p>
        </p:txBody>
      </p:sp>
      <p:sp>
        <p:nvSpPr>
          <p:cNvPr id="3" name="Footer Placeholder 2">
            <a:extLst>
              <a:ext uri="{FF2B5EF4-FFF2-40B4-BE49-F238E27FC236}">
                <a16:creationId xmlns:a16="http://schemas.microsoft.com/office/drawing/2014/main" id="{5EA6D9BD-1A7C-3393-58EE-A57ED8C3A0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EBADC-2AEC-5457-B53A-5BD05F67098F}"/>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1787439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5CCC3-77F8-88CF-576B-942B1F519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FE747B-884A-38FB-9A33-D0144157C4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9F5513-CB22-5B11-39AE-8405E85239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738CF8-7CFB-A8AF-4549-97901E23F2BD}"/>
              </a:ext>
            </a:extLst>
          </p:cNvPr>
          <p:cNvSpPr>
            <a:spLocks noGrp="1"/>
          </p:cNvSpPr>
          <p:nvPr>
            <p:ph type="dt" sz="half" idx="10"/>
          </p:nvPr>
        </p:nvSpPr>
        <p:spPr/>
        <p:txBody>
          <a:bodyPr/>
          <a:lstStyle/>
          <a:p>
            <a:fld id="{89AE3C43-A115-A14D-870B-DF4A579D9D6E}" type="datetimeFigureOut">
              <a:t>11/18/2025</a:t>
            </a:fld>
            <a:endParaRPr lang="en-US"/>
          </a:p>
        </p:txBody>
      </p:sp>
      <p:sp>
        <p:nvSpPr>
          <p:cNvPr id="6" name="Footer Placeholder 5">
            <a:extLst>
              <a:ext uri="{FF2B5EF4-FFF2-40B4-BE49-F238E27FC236}">
                <a16:creationId xmlns:a16="http://schemas.microsoft.com/office/drawing/2014/main" id="{0D7CD354-724A-0469-AAE0-CFE63D001B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1E779-D0CF-8197-7FCC-4BC487E4D9EC}"/>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2237052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F4D7-BEDC-E7C5-8EC0-92C04CEBBE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6A96DBF-E85F-F1BB-DE8B-1E7982C51E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3249B-3EF4-B310-0B63-D6546DCCFA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BFE2A7-8469-D830-36F4-8F6691C77B5A}"/>
              </a:ext>
            </a:extLst>
          </p:cNvPr>
          <p:cNvSpPr>
            <a:spLocks noGrp="1"/>
          </p:cNvSpPr>
          <p:nvPr>
            <p:ph type="dt" sz="half" idx="10"/>
          </p:nvPr>
        </p:nvSpPr>
        <p:spPr/>
        <p:txBody>
          <a:bodyPr/>
          <a:lstStyle/>
          <a:p>
            <a:fld id="{89AE3C43-A115-A14D-870B-DF4A579D9D6E}" type="datetimeFigureOut">
              <a:t>11/18/2025</a:t>
            </a:fld>
            <a:endParaRPr lang="en-US"/>
          </a:p>
        </p:txBody>
      </p:sp>
      <p:sp>
        <p:nvSpPr>
          <p:cNvPr id="6" name="Footer Placeholder 5">
            <a:extLst>
              <a:ext uri="{FF2B5EF4-FFF2-40B4-BE49-F238E27FC236}">
                <a16:creationId xmlns:a16="http://schemas.microsoft.com/office/drawing/2014/main" id="{D4F98B9B-F7DF-CEAA-4915-359AD5424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31EA86-CE3C-43A9-CA58-0F70C10B1DB9}"/>
              </a:ext>
            </a:extLst>
          </p:cNvPr>
          <p:cNvSpPr>
            <a:spLocks noGrp="1"/>
          </p:cNvSpPr>
          <p:nvPr>
            <p:ph type="sldNum" sz="quarter" idx="12"/>
          </p:nvPr>
        </p:nvSpPr>
        <p:spPr/>
        <p:txBody>
          <a:bodyPr/>
          <a:lstStyle/>
          <a:p>
            <a:fld id="{DEE3A8DF-CB91-4749-860E-0C5772C43FC1}" type="slidenum">
              <a:t>‹#›</a:t>
            </a:fld>
            <a:endParaRPr lang="en-US"/>
          </a:p>
        </p:txBody>
      </p:sp>
    </p:spTree>
    <p:extLst>
      <p:ext uri="{BB962C8B-B14F-4D97-AF65-F5344CB8AC3E}">
        <p14:creationId xmlns:p14="http://schemas.microsoft.com/office/powerpoint/2010/main" val="4225641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D56945-26F1-5EC5-7E23-390663CB46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209965-AAAF-BFBB-6F31-58B99E4AF2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8595E-A923-FE6C-BCAC-D23468F8A6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9AE3C43-A115-A14D-870B-DF4A579D9D6E}" type="datetimeFigureOut">
              <a:t>11/18/2025</a:t>
            </a:fld>
            <a:endParaRPr lang="en-US"/>
          </a:p>
        </p:txBody>
      </p:sp>
      <p:sp>
        <p:nvSpPr>
          <p:cNvPr id="5" name="Footer Placeholder 4">
            <a:extLst>
              <a:ext uri="{FF2B5EF4-FFF2-40B4-BE49-F238E27FC236}">
                <a16:creationId xmlns:a16="http://schemas.microsoft.com/office/drawing/2014/main" id="{5B6C232C-E04F-2354-0B5F-8FE6F2612E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8064ED-F5CE-9569-0017-AAB061B246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EE3A8DF-CB91-4749-860E-0C5772C43FC1}" type="slidenum">
              <a:t>‹#›</a:t>
            </a:fld>
            <a:endParaRPr lang="en-US"/>
          </a:p>
        </p:txBody>
      </p:sp>
    </p:spTree>
    <p:extLst>
      <p:ext uri="{BB962C8B-B14F-4D97-AF65-F5344CB8AC3E}">
        <p14:creationId xmlns:p14="http://schemas.microsoft.com/office/powerpoint/2010/main" val="15150482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emf"/><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 Id="rId5" Type="http://schemas.openxmlformats.org/officeDocument/2006/relationships/image" Target="../media/image11.emf"/><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image" Target="../media/image13.emf"/><Relationship Id="rId7" Type="http://schemas.openxmlformats.org/officeDocument/2006/relationships/image" Target="../media/image17.emf"/><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6.emf"/><Relationship Id="rId11" Type="http://schemas.openxmlformats.org/officeDocument/2006/relationships/image" Target="../media/image19.emf"/><Relationship Id="rId5" Type="http://schemas.openxmlformats.org/officeDocument/2006/relationships/image" Target="../media/image15.emf"/><Relationship Id="rId10" Type="http://schemas.openxmlformats.org/officeDocument/2006/relationships/image" Target="../media/image2.png"/><Relationship Id="rId4" Type="http://schemas.openxmlformats.org/officeDocument/2006/relationships/image" Target="../media/image14.emf"/><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emf"/><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6954-C973-BC04-105D-38F32DB004DB}"/>
              </a:ext>
            </a:extLst>
          </p:cNvPr>
          <p:cNvSpPr>
            <a:spLocks noGrp="1"/>
          </p:cNvSpPr>
          <p:nvPr>
            <p:ph type="ctrTitle"/>
          </p:nvPr>
        </p:nvSpPr>
        <p:spPr/>
        <p:txBody>
          <a:bodyPr>
            <a:normAutofit/>
          </a:bodyPr>
          <a:lstStyle/>
          <a:p>
            <a:r>
              <a:rPr lang="en-US"/>
              <a:t>Urban tech paper discussion</a:t>
            </a:r>
          </a:p>
        </p:txBody>
      </p:sp>
      <p:sp>
        <p:nvSpPr>
          <p:cNvPr id="3" name="Subtitle 2">
            <a:extLst>
              <a:ext uri="{FF2B5EF4-FFF2-40B4-BE49-F238E27FC236}">
                <a16:creationId xmlns:a16="http://schemas.microsoft.com/office/drawing/2014/main" id="{3B1091AC-43BA-2154-00ED-519D48828619}"/>
              </a:ext>
            </a:extLst>
          </p:cNvPr>
          <p:cNvSpPr>
            <a:spLocks noGrp="1"/>
          </p:cNvSpPr>
          <p:nvPr>
            <p:ph type="subTitle" idx="1"/>
          </p:nvPr>
        </p:nvSpPr>
        <p:spPr/>
        <p:txBody>
          <a:bodyPr/>
          <a:lstStyle/>
          <a:p>
            <a:r>
              <a:rPr lang="en-US"/>
              <a:t>2025/11/18</a:t>
            </a:r>
          </a:p>
        </p:txBody>
      </p:sp>
    </p:spTree>
    <p:extLst>
      <p:ext uri="{BB962C8B-B14F-4D97-AF65-F5344CB8AC3E}">
        <p14:creationId xmlns:p14="http://schemas.microsoft.com/office/powerpoint/2010/main" val="1836973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2641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147780-3CF5-DD08-C552-33E0882ADA66}"/>
              </a:ext>
            </a:extLst>
          </p:cNvPr>
          <p:cNvPicPr>
            <a:picLocks noChangeAspect="1"/>
          </p:cNvPicPr>
          <p:nvPr/>
        </p:nvPicPr>
        <p:blipFill>
          <a:blip r:embed="rId2"/>
          <a:srcRect t="13054" b="12916"/>
          <a:stretch>
            <a:fillRect/>
          </a:stretch>
        </p:blipFill>
        <p:spPr>
          <a:xfrm>
            <a:off x="0" y="1624083"/>
            <a:ext cx="6858000" cy="5076967"/>
          </a:xfrm>
          <a:prstGeom prst="rect">
            <a:avLst/>
          </a:prstGeom>
        </p:spPr>
      </p:pic>
      <p:sp>
        <p:nvSpPr>
          <p:cNvPr id="5" name="Rectangle 4">
            <a:extLst>
              <a:ext uri="{FF2B5EF4-FFF2-40B4-BE49-F238E27FC236}">
                <a16:creationId xmlns:a16="http://schemas.microsoft.com/office/drawing/2014/main" id="{E4B50767-FC29-F25F-98CB-0FB116BCA253}"/>
              </a:ext>
            </a:extLst>
          </p:cNvPr>
          <p:cNvSpPr/>
          <p:nvPr/>
        </p:nvSpPr>
        <p:spPr>
          <a:xfrm>
            <a:off x="-701843" y="-2335596"/>
            <a:ext cx="7145505" cy="2913928"/>
          </a:xfrm>
          <a:prstGeom prst="rect">
            <a:avLst/>
          </a:prstGeom>
          <a:solidFill>
            <a:schemeClr val="bg1">
              <a:alpha val="84494"/>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E7F7993-083C-D639-E8D7-0CEFF50C8943}"/>
              </a:ext>
            </a:extLst>
          </p:cNvPr>
          <p:cNvPicPr>
            <a:picLocks noChangeAspect="1"/>
          </p:cNvPicPr>
          <p:nvPr/>
        </p:nvPicPr>
        <p:blipFill>
          <a:blip r:embed="rId3"/>
          <a:stretch>
            <a:fillRect/>
          </a:stretch>
        </p:blipFill>
        <p:spPr>
          <a:xfrm>
            <a:off x="87857" y="318037"/>
            <a:ext cx="6626452" cy="1207092"/>
          </a:xfrm>
          <a:prstGeom prst="rect">
            <a:avLst/>
          </a:prstGeom>
        </p:spPr>
      </p:pic>
    </p:spTree>
    <p:extLst>
      <p:ext uri="{BB962C8B-B14F-4D97-AF65-F5344CB8AC3E}">
        <p14:creationId xmlns:p14="http://schemas.microsoft.com/office/powerpoint/2010/main" val="4134660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DE2BAF97-ED15-7606-AB86-FE25FE91700E}"/>
              </a:ext>
            </a:extLst>
          </p:cNvPr>
          <p:cNvPicPr>
            <a:picLocks noChangeAspect="1"/>
          </p:cNvPicPr>
          <p:nvPr/>
        </p:nvPicPr>
        <p:blipFill>
          <a:blip r:embed="rId2"/>
          <a:stretch>
            <a:fillRect/>
          </a:stretch>
        </p:blipFill>
        <p:spPr>
          <a:xfrm>
            <a:off x="9363034" y="4163732"/>
            <a:ext cx="1244600" cy="1041400"/>
          </a:xfrm>
          <a:prstGeom prst="rect">
            <a:avLst/>
          </a:prstGeom>
        </p:spPr>
      </p:pic>
      <p:pic>
        <p:nvPicPr>
          <p:cNvPr id="4" name="Picture 3">
            <a:extLst>
              <a:ext uri="{FF2B5EF4-FFF2-40B4-BE49-F238E27FC236}">
                <a16:creationId xmlns:a16="http://schemas.microsoft.com/office/drawing/2014/main" id="{67C1ADA6-B606-B49C-4344-C74F379764A8}"/>
              </a:ext>
            </a:extLst>
          </p:cNvPr>
          <p:cNvPicPr>
            <a:picLocks noChangeAspect="1"/>
          </p:cNvPicPr>
          <p:nvPr/>
        </p:nvPicPr>
        <p:blipFill>
          <a:blip r:embed="rId3"/>
          <a:srcRect l="6509" r="6167"/>
          <a:stretch>
            <a:fillRect/>
          </a:stretch>
        </p:blipFill>
        <p:spPr>
          <a:xfrm rot="16200000">
            <a:off x="1150507" y="-1397875"/>
            <a:ext cx="6223084" cy="9222404"/>
          </a:xfrm>
          <a:prstGeom prst="rect">
            <a:avLst/>
          </a:prstGeom>
        </p:spPr>
      </p:pic>
      <p:sp>
        <p:nvSpPr>
          <p:cNvPr id="5" name="TextBox 4">
            <a:extLst>
              <a:ext uri="{FF2B5EF4-FFF2-40B4-BE49-F238E27FC236}">
                <a16:creationId xmlns:a16="http://schemas.microsoft.com/office/drawing/2014/main" id="{1BF709D5-779E-8108-D0F0-47E2F79EC4CE}"/>
              </a:ext>
            </a:extLst>
          </p:cNvPr>
          <p:cNvSpPr txBox="1"/>
          <p:nvPr/>
        </p:nvSpPr>
        <p:spPr>
          <a:xfrm>
            <a:off x="118663" y="6324870"/>
            <a:ext cx="11951417" cy="523220"/>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var: T2m, dew2m, U90M, V90M, precip, FSDS, OLR x {day (08-19PST), night (20-07PST}</a:t>
            </a:r>
          </a:p>
          <a:p>
            <a:r>
              <a:rPr lang="en-US" sz="1400">
                <a:latin typeface="Open Sans" panose="020B0606030504020204" pitchFamily="34" charset="0"/>
                <a:ea typeface="Open Sans" panose="020B0606030504020204" pitchFamily="34" charset="0"/>
                <a:cs typeface="Open Sans" panose="020B0606030504020204" pitchFamily="34" charset="0"/>
              </a:rPr>
              <a:t>first 10-day mean: 2022-09-01 – 2022-09-10</a:t>
            </a:r>
          </a:p>
        </p:txBody>
      </p:sp>
      <p:sp>
        <p:nvSpPr>
          <p:cNvPr id="6" name="TextBox 5">
            <a:extLst>
              <a:ext uri="{FF2B5EF4-FFF2-40B4-BE49-F238E27FC236}">
                <a16:creationId xmlns:a16="http://schemas.microsoft.com/office/drawing/2014/main" id="{9AA920C6-FB5A-CB35-2E61-6DF921132186}"/>
              </a:ext>
            </a:extLst>
          </p:cNvPr>
          <p:cNvSpPr txBox="1"/>
          <p:nvPr/>
        </p:nvSpPr>
        <p:spPr>
          <a:xfrm rot="5400000">
            <a:off x="7253655" y="1539173"/>
            <a:ext cx="2701864"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HRRR, CTRL, TEST, TEST - CTRL</a:t>
            </a:r>
          </a:p>
        </p:txBody>
      </p:sp>
      <p:cxnSp>
        <p:nvCxnSpPr>
          <p:cNvPr id="7" name="Straight Arrow Connector 6">
            <a:extLst>
              <a:ext uri="{FF2B5EF4-FFF2-40B4-BE49-F238E27FC236}">
                <a16:creationId xmlns:a16="http://schemas.microsoft.com/office/drawing/2014/main" id="{108B23B2-4DA6-695E-3AD1-3BA85F234505}"/>
              </a:ext>
            </a:extLst>
          </p:cNvPr>
          <p:cNvCxnSpPr>
            <a:cxnSpLocks/>
          </p:cNvCxnSpPr>
          <p:nvPr/>
        </p:nvCxnSpPr>
        <p:spPr>
          <a:xfrm>
            <a:off x="118663" y="6324870"/>
            <a:ext cx="875458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8" name="Straight Arrow Connector 7">
            <a:extLst>
              <a:ext uri="{FF2B5EF4-FFF2-40B4-BE49-F238E27FC236}">
                <a16:creationId xmlns:a16="http://schemas.microsoft.com/office/drawing/2014/main" id="{B0B8C5B7-7F8F-AA35-5279-8E2284FECE34}"/>
              </a:ext>
            </a:extLst>
          </p:cNvPr>
          <p:cNvCxnSpPr>
            <a:cxnSpLocks/>
          </p:cNvCxnSpPr>
          <p:nvPr/>
        </p:nvCxnSpPr>
        <p:spPr>
          <a:xfrm>
            <a:off x="8433581" y="250853"/>
            <a:ext cx="0" cy="296247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9" name="Right Brace 8">
            <a:extLst>
              <a:ext uri="{FF2B5EF4-FFF2-40B4-BE49-F238E27FC236}">
                <a16:creationId xmlns:a16="http://schemas.microsoft.com/office/drawing/2014/main" id="{2B7800CE-C62D-15CE-9AB6-406A81595317}"/>
              </a:ext>
            </a:extLst>
          </p:cNvPr>
          <p:cNvSpPr/>
          <p:nvPr/>
        </p:nvSpPr>
        <p:spPr>
          <a:xfrm>
            <a:off x="8841141" y="825728"/>
            <a:ext cx="178996" cy="1591733"/>
          </a:xfrm>
          <a:prstGeom prst="rightBrace">
            <a:avLst>
              <a:gd name="adj1" fmla="val 38063"/>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0" name="Right Brace 9">
            <a:extLst>
              <a:ext uri="{FF2B5EF4-FFF2-40B4-BE49-F238E27FC236}">
                <a16:creationId xmlns:a16="http://schemas.microsoft.com/office/drawing/2014/main" id="{D48CED2E-FD50-4967-6612-C2853E19F419}"/>
              </a:ext>
            </a:extLst>
          </p:cNvPr>
          <p:cNvSpPr/>
          <p:nvPr/>
        </p:nvSpPr>
        <p:spPr>
          <a:xfrm>
            <a:off x="8873251" y="3888566"/>
            <a:ext cx="178996" cy="1591733"/>
          </a:xfrm>
          <a:prstGeom prst="rightBrace">
            <a:avLst>
              <a:gd name="adj1" fmla="val 38063"/>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7E62F7A3-3405-3723-5DBD-439CADEFC24C}"/>
              </a:ext>
            </a:extLst>
          </p:cNvPr>
          <p:cNvSpPr txBox="1"/>
          <p:nvPr/>
        </p:nvSpPr>
        <p:spPr>
          <a:xfrm rot="5400000">
            <a:off x="7253655" y="4615211"/>
            <a:ext cx="2701864"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HRRR, CTRL, TEST, TEST - CTRL</a:t>
            </a:r>
          </a:p>
        </p:txBody>
      </p:sp>
      <p:cxnSp>
        <p:nvCxnSpPr>
          <p:cNvPr id="20" name="Straight Arrow Connector 19">
            <a:extLst>
              <a:ext uri="{FF2B5EF4-FFF2-40B4-BE49-F238E27FC236}">
                <a16:creationId xmlns:a16="http://schemas.microsoft.com/office/drawing/2014/main" id="{77A51691-C7B0-078E-9F31-A822147FD1C0}"/>
              </a:ext>
            </a:extLst>
          </p:cNvPr>
          <p:cNvCxnSpPr>
            <a:cxnSpLocks/>
          </p:cNvCxnSpPr>
          <p:nvPr/>
        </p:nvCxnSpPr>
        <p:spPr>
          <a:xfrm>
            <a:off x="8433581" y="3319682"/>
            <a:ext cx="0" cy="296661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6" name="TextBox 25">
            <a:extLst>
              <a:ext uri="{FF2B5EF4-FFF2-40B4-BE49-F238E27FC236}">
                <a16:creationId xmlns:a16="http://schemas.microsoft.com/office/drawing/2014/main" id="{B7356077-5D46-DAB2-A86F-44662DB06B9E}"/>
              </a:ext>
            </a:extLst>
          </p:cNvPr>
          <p:cNvSpPr txBox="1"/>
          <p:nvPr/>
        </p:nvSpPr>
        <p:spPr>
          <a:xfrm>
            <a:off x="9102802" y="1424313"/>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LA</a:t>
            </a:r>
          </a:p>
        </p:txBody>
      </p:sp>
      <p:sp>
        <p:nvSpPr>
          <p:cNvPr id="27" name="TextBox 26">
            <a:extLst>
              <a:ext uri="{FF2B5EF4-FFF2-40B4-BE49-F238E27FC236}">
                <a16:creationId xmlns:a16="http://schemas.microsoft.com/office/drawing/2014/main" id="{B3A33461-7C44-62F1-F71F-317738BDA1E1}"/>
              </a:ext>
            </a:extLst>
          </p:cNvPr>
          <p:cNvSpPr txBox="1"/>
          <p:nvPr/>
        </p:nvSpPr>
        <p:spPr>
          <a:xfrm>
            <a:off x="9123326" y="4461322"/>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SF</a:t>
            </a:r>
          </a:p>
        </p:txBody>
      </p:sp>
      <p:pic>
        <p:nvPicPr>
          <p:cNvPr id="28" name="Picture 27">
            <a:extLst>
              <a:ext uri="{FF2B5EF4-FFF2-40B4-BE49-F238E27FC236}">
                <a16:creationId xmlns:a16="http://schemas.microsoft.com/office/drawing/2014/main" id="{09DF006F-1FBD-ADC3-55E9-CBA522D7FD93}"/>
              </a:ext>
            </a:extLst>
          </p:cNvPr>
          <p:cNvPicPr>
            <a:picLocks noChangeAspect="1"/>
          </p:cNvPicPr>
          <p:nvPr/>
        </p:nvPicPr>
        <p:blipFill>
          <a:blip r:embed="rId4"/>
          <a:stretch>
            <a:fillRect/>
          </a:stretch>
        </p:blipFill>
        <p:spPr>
          <a:xfrm>
            <a:off x="9427938" y="1003976"/>
            <a:ext cx="1443882" cy="1413485"/>
          </a:xfrm>
          <a:prstGeom prst="rect">
            <a:avLst/>
          </a:prstGeom>
        </p:spPr>
      </p:pic>
      <p:sp>
        <p:nvSpPr>
          <p:cNvPr id="30" name="Rectangle 29">
            <a:extLst>
              <a:ext uri="{FF2B5EF4-FFF2-40B4-BE49-F238E27FC236}">
                <a16:creationId xmlns:a16="http://schemas.microsoft.com/office/drawing/2014/main" id="{9D221642-DA5F-869C-A12A-A18D825654A7}"/>
              </a:ext>
            </a:extLst>
          </p:cNvPr>
          <p:cNvSpPr/>
          <p:nvPr/>
        </p:nvSpPr>
        <p:spPr>
          <a:xfrm>
            <a:off x="2488047" y="9909"/>
            <a:ext cx="2326638" cy="6353521"/>
          </a:xfrm>
          <a:prstGeom prst="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5576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a:extLst>
              <a:ext uri="{FF2B5EF4-FFF2-40B4-BE49-F238E27FC236}">
                <a16:creationId xmlns:a16="http://schemas.microsoft.com/office/drawing/2014/main" id="{692DD678-891B-B98D-AD37-1A2155E4A2C8}"/>
              </a:ext>
            </a:extLst>
          </p:cNvPr>
          <p:cNvPicPr>
            <a:picLocks noChangeAspect="1"/>
          </p:cNvPicPr>
          <p:nvPr/>
        </p:nvPicPr>
        <p:blipFill>
          <a:blip r:embed="rId2"/>
          <a:stretch>
            <a:fillRect/>
          </a:stretch>
        </p:blipFill>
        <p:spPr>
          <a:xfrm>
            <a:off x="10591777" y="3965984"/>
            <a:ext cx="1443882" cy="1413485"/>
          </a:xfrm>
          <a:prstGeom prst="rect">
            <a:avLst/>
          </a:prstGeom>
        </p:spPr>
      </p:pic>
      <p:pic>
        <p:nvPicPr>
          <p:cNvPr id="21" name="Picture 20">
            <a:extLst>
              <a:ext uri="{FF2B5EF4-FFF2-40B4-BE49-F238E27FC236}">
                <a16:creationId xmlns:a16="http://schemas.microsoft.com/office/drawing/2014/main" id="{2D6A0D7D-0A79-90F7-6AD8-62CFBEA6A071}"/>
              </a:ext>
            </a:extLst>
          </p:cNvPr>
          <p:cNvPicPr>
            <a:picLocks noChangeAspect="1"/>
          </p:cNvPicPr>
          <p:nvPr/>
        </p:nvPicPr>
        <p:blipFill>
          <a:blip r:embed="rId3"/>
          <a:stretch>
            <a:fillRect/>
          </a:stretch>
        </p:blipFill>
        <p:spPr>
          <a:xfrm>
            <a:off x="10501633" y="5674408"/>
            <a:ext cx="1244600" cy="1041400"/>
          </a:xfrm>
          <a:prstGeom prst="rect">
            <a:avLst/>
          </a:prstGeom>
        </p:spPr>
      </p:pic>
      <p:pic>
        <p:nvPicPr>
          <p:cNvPr id="14" name="Picture 13">
            <a:extLst>
              <a:ext uri="{FF2B5EF4-FFF2-40B4-BE49-F238E27FC236}">
                <a16:creationId xmlns:a16="http://schemas.microsoft.com/office/drawing/2014/main" id="{D7BBE4B7-FE15-6D4D-4103-2305D38A618F}"/>
              </a:ext>
            </a:extLst>
          </p:cNvPr>
          <p:cNvPicPr>
            <a:picLocks noChangeAspect="1"/>
          </p:cNvPicPr>
          <p:nvPr/>
        </p:nvPicPr>
        <p:blipFill>
          <a:blip r:embed="rId4"/>
          <a:stretch>
            <a:fillRect/>
          </a:stretch>
        </p:blipFill>
        <p:spPr>
          <a:xfrm>
            <a:off x="137961" y="934397"/>
            <a:ext cx="7772400" cy="2402763"/>
          </a:xfrm>
          <a:prstGeom prst="rect">
            <a:avLst/>
          </a:prstGeom>
        </p:spPr>
      </p:pic>
      <p:sp>
        <p:nvSpPr>
          <p:cNvPr id="15" name="TextBox 14">
            <a:extLst>
              <a:ext uri="{FF2B5EF4-FFF2-40B4-BE49-F238E27FC236}">
                <a16:creationId xmlns:a16="http://schemas.microsoft.com/office/drawing/2014/main" id="{E4352843-2C6A-F148-13DE-592085380042}"/>
              </a:ext>
            </a:extLst>
          </p:cNvPr>
          <p:cNvSpPr txBox="1"/>
          <p:nvPr/>
        </p:nvSpPr>
        <p:spPr>
          <a:xfrm>
            <a:off x="7900137" y="358693"/>
            <a:ext cx="4291864" cy="3477875"/>
          </a:xfrm>
          <a:prstGeom prst="rect">
            <a:avLst/>
          </a:prstGeom>
          <a:noFill/>
        </p:spPr>
        <p:txBody>
          <a:bodyPr wrap="square" rtlCol="0">
            <a:spAutoFit/>
          </a:bodyPr>
          <a:lstStyle/>
          <a:p>
            <a:r>
              <a:rPr lang="en-US"/>
              <a:t>Simulation configuration:</a:t>
            </a:r>
          </a:p>
          <a:p>
            <a:pPr marL="285750" indent="-285750">
              <a:buFont typeface="Arial" panose="020B0604020202020204" pitchFamily="34" charset="0"/>
              <a:buChar char="•"/>
            </a:pPr>
            <a:r>
              <a:rPr lang="en-US" sz="1600"/>
              <a:t>fsurf def def vs. fsurfTEST</a:t>
            </a:r>
          </a:p>
          <a:p>
            <a:pPr marL="285750" indent="-285750">
              <a:buFont typeface="Arial" panose="020B0604020202020204" pitchFamily="34" charset="0"/>
              <a:buChar char="•"/>
            </a:pPr>
            <a:r>
              <a:rPr lang="en-US" sz="1600"/>
              <a:t>ERA5 6h atm forcing 5yr land-only</a:t>
            </a:r>
          </a:p>
          <a:p>
            <a:pPr marL="285750" indent="-285750">
              <a:buFont typeface="Arial" panose="020B0604020202020204" pitchFamily="34" charset="0"/>
              <a:buChar char="•"/>
            </a:pPr>
            <a:r>
              <a:rPr lang="en-US" sz="1600"/>
              <a:t>atm-land coupled: </a:t>
            </a:r>
          </a:p>
          <a:p>
            <a:pPr marL="742950" lvl="1" indent="-285750">
              <a:buFont typeface="Arial" panose="020B0604020202020204" pitchFamily="34" charset="0"/>
              <a:buChar char="•"/>
            </a:pPr>
            <a:r>
              <a:rPr lang="en-US" sz="1600"/>
              <a:t>46-day run suggested by Yunyan: 2023-06-15 – 2023-07-30</a:t>
            </a:r>
          </a:p>
          <a:p>
            <a:pPr marL="742950" lvl="1" indent="-285750">
              <a:buFont typeface="Arial" panose="020B0604020202020204" pitchFamily="34" charset="0"/>
              <a:buChar char="•"/>
            </a:pPr>
            <a:r>
              <a:rPr lang="en-US" sz="1600"/>
              <a:t>3h UVTQ nudging with a 6h relaxation timescale</a:t>
            </a:r>
          </a:p>
          <a:p>
            <a:pPr marL="742950" lvl="1" indent="-285750">
              <a:buFont typeface="Arial" panose="020B0604020202020204" pitchFamily="34" charset="0"/>
              <a:buChar char="•"/>
            </a:pPr>
            <a:endParaRPr lang="en-US"/>
          </a:p>
          <a:p>
            <a:pPr lvl="2"/>
            <a:r>
              <a:rPr lang="en-US" b="1"/>
              <a:t>1. spatial patthens</a:t>
            </a:r>
          </a:p>
          <a:p>
            <a:pPr marL="1657350" lvl="3" indent="-285750">
              <a:buFont typeface="Arial" panose="020B0604020202020204" pitchFamily="34" charset="0"/>
              <a:buChar char="•"/>
            </a:pPr>
            <a:r>
              <a:rPr lang="en-US"/>
              <a:t>CA</a:t>
            </a:r>
          </a:p>
          <a:p>
            <a:pPr marL="1657350" lvl="3" indent="-285750">
              <a:buFont typeface="Arial" panose="020B0604020202020204" pitchFamily="34" charset="0"/>
              <a:buChar char="•"/>
            </a:pPr>
            <a:r>
              <a:rPr lang="en-US"/>
              <a:t>LA/SF</a:t>
            </a:r>
          </a:p>
          <a:p>
            <a:pPr marL="1657350" lvl="3" indent="-285750">
              <a:buFont typeface="Arial" panose="020B0604020202020204" pitchFamily="34" charset="0"/>
              <a:buChar char="•"/>
            </a:pPr>
            <a:r>
              <a:rPr lang="en-US"/>
              <a:t>daily </a:t>
            </a:r>
            <a:r>
              <a:rPr lang="en-US">
                <a:sym typeface="Wingdings" pitchFamily="2" charset="2"/>
              </a:rPr>
              <a:t>⇒</a:t>
            </a:r>
            <a:r>
              <a:rPr lang="en-US"/>
              <a:t> day/night mean</a:t>
            </a:r>
          </a:p>
        </p:txBody>
      </p:sp>
      <p:sp>
        <p:nvSpPr>
          <p:cNvPr id="22" name="Right Brace 21">
            <a:extLst>
              <a:ext uri="{FF2B5EF4-FFF2-40B4-BE49-F238E27FC236}">
                <a16:creationId xmlns:a16="http://schemas.microsoft.com/office/drawing/2014/main" id="{50857ADF-AC98-6CD3-DC59-6DBAA4CFC428}"/>
              </a:ext>
            </a:extLst>
          </p:cNvPr>
          <p:cNvSpPr/>
          <p:nvPr/>
        </p:nvSpPr>
        <p:spPr>
          <a:xfrm>
            <a:off x="10581977" y="5612415"/>
            <a:ext cx="117109" cy="1041401"/>
          </a:xfrm>
          <a:prstGeom prst="rightBrace">
            <a:avLst>
              <a:gd name="adj1" fmla="val 38063"/>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23" name="Right Brace 22">
            <a:extLst>
              <a:ext uri="{FF2B5EF4-FFF2-40B4-BE49-F238E27FC236}">
                <a16:creationId xmlns:a16="http://schemas.microsoft.com/office/drawing/2014/main" id="{B10D54E4-F83B-F693-F826-E8AC4DCA2A37}"/>
              </a:ext>
            </a:extLst>
          </p:cNvPr>
          <p:cNvSpPr/>
          <p:nvPr/>
        </p:nvSpPr>
        <p:spPr>
          <a:xfrm>
            <a:off x="10533223" y="4126811"/>
            <a:ext cx="117109" cy="1041401"/>
          </a:xfrm>
          <a:prstGeom prst="rightBrace">
            <a:avLst>
              <a:gd name="adj1" fmla="val 38063"/>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26" name="Picture 25">
            <a:extLst>
              <a:ext uri="{FF2B5EF4-FFF2-40B4-BE49-F238E27FC236}">
                <a16:creationId xmlns:a16="http://schemas.microsoft.com/office/drawing/2014/main" id="{1AA3F4F1-A740-78B8-6088-F8539D9328D6}"/>
              </a:ext>
            </a:extLst>
          </p:cNvPr>
          <p:cNvPicPr>
            <a:picLocks noChangeAspect="1"/>
          </p:cNvPicPr>
          <p:nvPr/>
        </p:nvPicPr>
        <p:blipFill>
          <a:blip r:embed="rId5"/>
          <a:stretch>
            <a:fillRect/>
          </a:stretch>
        </p:blipFill>
        <p:spPr>
          <a:xfrm rot="16200000">
            <a:off x="4527718" y="826536"/>
            <a:ext cx="1353111" cy="10408546"/>
          </a:xfrm>
          <a:prstGeom prst="rect">
            <a:avLst/>
          </a:prstGeom>
        </p:spPr>
      </p:pic>
      <p:pic>
        <p:nvPicPr>
          <p:cNvPr id="28" name="Picture 27">
            <a:extLst>
              <a:ext uri="{FF2B5EF4-FFF2-40B4-BE49-F238E27FC236}">
                <a16:creationId xmlns:a16="http://schemas.microsoft.com/office/drawing/2014/main" id="{360604FA-E8DB-7D13-E0E2-E3E6204CDC49}"/>
              </a:ext>
            </a:extLst>
          </p:cNvPr>
          <p:cNvPicPr>
            <a:picLocks noChangeAspect="1"/>
          </p:cNvPicPr>
          <p:nvPr/>
        </p:nvPicPr>
        <p:blipFill>
          <a:blip r:embed="rId6"/>
          <a:stretch>
            <a:fillRect/>
          </a:stretch>
        </p:blipFill>
        <p:spPr>
          <a:xfrm rot="16200000">
            <a:off x="4521668" y="-555683"/>
            <a:ext cx="1325961" cy="10369296"/>
          </a:xfrm>
          <a:prstGeom prst="rect">
            <a:avLst/>
          </a:prstGeom>
        </p:spPr>
      </p:pic>
      <p:cxnSp>
        <p:nvCxnSpPr>
          <p:cNvPr id="29" name="Straight Arrow Connector 28">
            <a:extLst>
              <a:ext uri="{FF2B5EF4-FFF2-40B4-BE49-F238E27FC236}">
                <a16:creationId xmlns:a16="http://schemas.microsoft.com/office/drawing/2014/main" id="{8D790E16-5382-7552-9FE3-AD503C81CF1D}"/>
              </a:ext>
            </a:extLst>
          </p:cNvPr>
          <p:cNvCxnSpPr>
            <a:cxnSpLocks/>
          </p:cNvCxnSpPr>
          <p:nvPr/>
        </p:nvCxnSpPr>
        <p:spPr>
          <a:xfrm flipH="1">
            <a:off x="799799" y="3393733"/>
            <a:ext cx="471717" cy="54703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2" name="Straight Arrow Connector 31">
            <a:extLst>
              <a:ext uri="{FF2B5EF4-FFF2-40B4-BE49-F238E27FC236}">
                <a16:creationId xmlns:a16="http://schemas.microsoft.com/office/drawing/2014/main" id="{2AEB2177-7A4A-C5FA-63C4-E28CE8E58039}"/>
              </a:ext>
            </a:extLst>
          </p:cNvPr>
          <p:cNvCxnSpPr>
            <a:cxnSpLocks/>
          </p:cNvCxnSpPr>
          <p:nvPr/>
        </p:nvCxnSpPr>
        <p:spPr>
          <a:xfrm>
            <a:off x="1271516" y="3386306"/>
            <a:ext cx="555990" cy="5796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EEF1DE58-2782-68E8-3D8E-1928089175EA}"/>
              </a:ext>
            </a:extLst>
          </p:cNvPr>
          <p:cNvCxnSpPr>
            <a:cxnSpLocks/>
          </p:cNvCxnSpPr>
          <p:nvPr/>
        </p:nvCxnSpPr>
        <p:spPr>
          <a:xfrm flipH="1">
            <a:off x="3323692" y="3372155"/>
            <a:ext cx="167711" cy="54339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9" name="Straight Arrow Connector 38">
            <a:extLst>
              <a:ext uri="{FF2B5EF4-FFF2-40B4-BE49-F238E27FC236}">
                <a16:creationId xmlns:a16="http://schemas.microsoft.com/office/drawing/2014/main" id="{F213F2C8-4C79-8D5F-ADF7-9156CC3C4259}"/>
              </a:ext>
            </a:extLst>
          </p:cNvPr>
          <p:cNvCxnSpPr>
            <a:cxnSpLocks/>
          </p:cNvCxnSpPr>
          <p:nvPr/>
        </p:nvCxnSpPr>
        <p:spPr>
          <a:xfrm>
            <a:off x="3491403" y="3381125"/>
            <a:ext cx="859996" cy="55964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D624E158-7CD8-464F-89E8-A7D79FF752D3}"/>
              </a:ext>
            </a:extLst>
          </p:cNvPr>
          <p:cNvCxnSpPr>
            <a:cxnSpLocks/>
          </p:cNvCxnSpPr>
          <p:nvPr/>
        </p:nvCxnSpPr>
        <p:spPr>
          <a:xfrm>
            <a:off x="5692852" y="3386306"/>
            <a:ext cx="0" cy="5796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1" name="Straight Arrow Connector 40">
            <a:extLst>
              <a:ext uri="{FF2B5EF4-FFF2-40B4-BE49-F238E27FC236}">
                <a16:creationId xmlns:a16="http://schemas.microsoft.com/office/drawing/2014/main" id="{DB877DFC-E024-970A-0D54-94BD93E6E1DF}"/>
              </a:ext>
            </a:extLst>
          </p:cNvPr>
          <p:cNvCxnSpPr>
            <a:cxnSpLocks/>
          </p:cNvCxnSpPr>
          <p:nvPr/>
        </p:nvCxnSpPr>
        <p:spPr>
          <a:xfrm>
            <a:off x="5692852" y="3395502"/>
            <a:ext cx="943434" cy="57048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7" name="Straight Arrow Connector 46">
            <a:extLst>
              <a:ext uri="{FF2B5EF4-FFF2-40B4-BE49-F238E27FC236}">
                <a16:creationId xmlns:a16="http://schemas.microsoft.com/office/drawing/2014/main" id="{81D11F3A-75D5-4A4B-2D5A-B89B2BAA30F7}"/>
              </a:ext>
            </a:extLst>
          </p:cNvPr>
          <p:cNvCxnSpPr>
            <a:cxnSpLocks/>
          </p:cNvCxnSpPr>
          <p:nvPr/>
        </p:nvCxnSpPr>
        <p:spPr>
          <a:xfrm>
            <a:off x="7674463" y="3347523"/>
            <a:ext cx="458419" cy="59324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8" name="Straight Arrow Connector 47">
            <a:extLst>
              <a:ext uri="{FF2B5EF4-FFF2-40B4-BE49-F238E27FC236}">
                <a16:creationId xmlns:a16="http://schemas.microsoft.com/office/drawing/2014/main" id="{3AE70ECC-420F-DAC5-7533-8AC86B136A40}"/>
              </a:ext>
            </a:extLst>
          </p:cNvPr>
          <p:cNvCxnSpPr>
            <a:cxnSpLocks/>
          </p:cNvCxnSpPr>
          <p:nvPr/>
        </p:nvCxnSpPr>
        <p:spPr>
          <a:xfrm>
            <a:off x="7674463" y="3356719"/>
            <a:ext cx="1468354" cy="58404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5" name="TextBox 54">
            <a:extLst>
              <a:ext uri="{FF2B5EF4-FFF2-40B4-BE49-F238E27FC236}">
                <a16:creationId xmlns:a16="http://schemas.microsoft.com/office/drawing/2014/main" id="{E9DCDB28-877B-B58D-5117-6917EF21D49B}"/>
              </a:ext>
            </a:extLst>
          </p:cNvPr>
          <p:cNvSpPr txBox="1"/>
          <p:nvPr/>
        </p:nvSpPr>
        <p:spPr>
          <a:xfrm>
            <a:off x="488432" y="3491711"/>
            <a:ext cx="633811"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day</a:t>
            </a:r>
          </a:p>
        </p:txBody>
      </p:sp>
      <p:sp>
        <p:nvSpPr>
          <p:cNvPr id="56" name="TextBox 55">
            <a:extLst>
              <a:ext uri="{FF2B5EF4-FFF2-40B4-BE49-F238E27FC236}">
                <a16:creationId xmlns:a16="http://schemas.microsoft.com/office/drawing/2014/main" id="{8FB6B057-E11B-FA52-2B09-5922980E07A8}"/>
              </a:ext>
            </a:extLst>
          </p:cNvPr>
          <p:cNvSpPr txBox="1"/>
          <p:nvPr/>
        </p:nvSpPr>
        <p:spPr>
          <a:xfrm>
            <a:off x="1589156" y="3489964"/>
            <a:ext cx="633811"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night</a:t>
            </a:r>
          </a:p>
        </p:txBody>
      </p:sp>
      <p:sp>
        <p:nvSpPr>
          <p:cNvPr id="57" name="TextBox 56">
            <a:extLst>
              <a:ext uri="{FF2B5EF4-FFF2-40B4-BE49-F238E27FC236}">
                <a16:creationId xmlns:a16="http://schemas.microsoft.com/office/drawing/2014/main" id="{0C9E2894-6010-61B1-93E4-809517334AA5}"/>
              </a:ext>
            </a:extLst>
          </p:cNvPr>
          <p:cNvSpPr txBox="1"/>
          <p:nvPr/>
        </p:nvSpPr>
        <p:spPr>
          <a:xfrm>
            <a:off x="2933769" y="3491711"/>
            <a:ext cx="633811"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day</a:t>
            </a:r>
          </a:p>
        </p:txBody>
      </p:sp>
      <p:sp>
        <p:nvSpPr>
          <p:cNvPr id="58" name="TextBox 57">
            <a:extLst>
              <a:ext uri="{FF2B5EF4-FFF2-40B4-BE49-F238E27FC236}">
                <a16:creationId xmlns:a16="http://schemas.microsoft.com/office/drawing/2014/main" id="{174CE97A-6C34-DD03-0185-2DF33B450716}"/>
              </a:ext>
            </a:extLst>
          </p:cNvPr>
          <p:cNvSpPr txBox="1"/>
          <p:nvPr/>
        </p:nvSpPr>
        <p:spPr>
          <a:xfrm>
            <a:off x="4034493" y="3489964"/>
            <a:ext cx="633811"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night</a:t>
            </a:r>
          </a:p>
        </p:txBody>
      </p:sp>
      <p:sp>
        <p:nvSpPr>
          <p:cNvPr id="59" name="TextBox 58">
            <a:extLst>
              <a:ext uri="{FF2B5EF4-FFF2-40B4-BE49-F238E27FC236}">
                <a16:creationId xmlns:a16="http://schemas.microsoft.com/office/drawing/2014/main" id="{2C69959E-5F57-8DA2-43FC-CD025606810A}"/>
              </a:ext>
            </a:extLst>
          </p:cNvPr>
          <p:cNvSpPr txBox="1"/>
          <p:nvPr/>
        </p:nvSpPr>
        <p:spPr>
          <a:xfrm>
            <a:off x="5187383" y="3488156"/>
            <a:ext cx="633811"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day</a:t>
            </a:r>
          </a:p>
        </p:txBody>
      </p:sp>
      <p:sp>
        <p:nvSpPr>
          <p:cNvPr id="60" name="TextBox 59">
            <a:extLst>
              <a:ext uri="{FF2B5EF4-FFF2-40B4-BE49-F238E27FC236}">
                <a16:creationId xmlns:a16="http://schemas.microsoft.com/office/drawing/2014/main" id="{33413782-C55A-EC7C-AE06-5DD27C544ED6}"/>
              </a:ext>
            </a:extLst>
          </p:cNvPr>
          <p:cNvSpPr txBox="1"/>
          <p:nvPr/>
        </p:nvSpPr>
        <p:spPr>
          <a:xfrm>
            <a:off x="6288107" y="3486409"/>
            <a:ext cx="633811"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night</a:t>
            </a:r>
          </a:p>
        </p:txBody>
      </p:sp>
      <p:sp>
        <p:nvSpPr>
          <p:cNvPr id="61" name="TextBox 60">
            <a:extLst>
              <a:ext uri="{FF2B5EF4-FFF2-40B4-BE49-F238E27FC236}">
                <a16:creationId xmlns:a16="http://schemas.microsoft.com/office/drawing/2014/main" id="{5C71AB78-0DAF-C0CF-B1FB-A77A303A9DE1}"/>
              </a:ext>
            </a:extLst>
          </p:cNvPr>
          <p:cNvSpPr txBox="1"/>
          <p:nvPr/>
        </p:nvSpPr>
        <p:spPr>
          <a:xfrm>
            <a:off x="7425535" y="3486740"/>
            <a:ext cx="633811"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day</a:t>
            </a:r>
          </a:p>
        </p:txBody>
      </p:sp>
      <p:sp>
        <p:nvSpPr>
          <p:cNvPr id="62" name="TextBox 61">
            <a:extLst>
              <a:ext uri="{FF2B5EF4-FFF2-40B4-BE49-F238E27FC236}">
                <a16:creationId xmlns:a16="http://schemas.microsoft.com/office/drawing/2014/main" id="{E3D98A5F-874E-C372-BF57-01AB4DB858B3}"/>
              </a:ext>
            </a:extLst>
          </p:cNvPr>
          <p:cNvSpPr txBox="1"/>
          <p:nvPr/>
        </p:nvSpPr>
        <p:spPr>
          <a:xfrm>
            <a:off x="8526259" y="3484993"/>
            <a:ext cx="633811"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night</a:t>
            </a:r>
          </a:p>
        </p:txBody>
      </p:sp>
      <p:sp>
        <p:nvSpPr>
          <p:cNvPr id="64" name="TextBox 63">
            <a:extLst>
              <a:ext uri="{FF2B5EF4-FFF2-40B4-BE49-F238E27FC236}">
                <a16:creationId xmlns:a16="http://schemas.microsoft.com/office/drawing/2014/main" id="{47A92DC3-76CC-8DE5-95C3-32C600F30532}"/>
              </a:ext>
            </a:extLst>
          </p:cNvPr>
          <p:cNvSpPr txBox="1"/>
          <p:nvPr/>
        </p:nvSpPr>
        <p:spPr>
          <a:xfrm>
            <a:off x="11120394" y="3934988"/>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LA</a:t>
            </a:r>
          </a:p>
        </p:txBody>
      </p:sp>
      <p:sp>
        <p:nvSpPr>
          <p:cNvPr id="65" name="TextBox 64">
            <a:extLst>
              <a:ext uri="{FF2B5EF4-FFF2-40B4-BE49-F238E27FC236}">
                <a16:creationId xmlns:a16="http://schemas.microsoft.com/office/drawing/2014/main" id="{935580B3-7F99-57A9-BC70-06DF60F2BD55}"/>
              </a:ext>
            </a:extLst>
          </p:cNvPr>
          <p:cNvSpPr txBox="1"/>
          <p:nvPr/>
        </p:nvSpPr>
        <p:spPr>
          <a:xfrm>
            <a:off x="11074010" y="5472457"/>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SF</a:t>
            </a:r>
          </a:p>
        </p:txBody>
      </p:sp>
      <p:sp>
        <p:nvSpPr>
          <p:cNvPr id="66" name="TextBox 65">
            <a:extLst>
              <a:ext uri="{FF2B5EF4-FFF2-40B4-BE49-F238E27FC236}">
                <a16:creationId xmlns:a16="http://schemas.microsoft.com/office/drawing/2014/main" id="{E48CE3C3-BFC4-34A9-AF02-736E5B9EBBC0}"/>
              </a:ext>
            </a:extLst>
          </p:cNvPr>
          <p:cNvSpPr txBox="1"/>
          <p:nvPr/>
        </p:nvSpPr>
        <p:spPr>
          <a:xfrm>
            <a:off x="0" y="-10639"/>
            <a:ext cx="12192000" cy="369332"/>
          </a:xfrm>
          <a:prstGeom prst="rect">
            <a:avLst/>
          </a:prstGeom>
          <a:solidFill>
            <a:srgbClr val="1086C9"/>
          </a:solidFill>
        </p:spPr>
        <p:txBody>
          <a:bodyPr wrap="square" rtlCol="0">
            <a:spAutoFit/>
          </a:bodyPr>
          <a:lstStyle/>
          <a:p>
            <a:r>
              <a:rPr lang="en-US">
                <a:solidFill>
                  <a:schemeClr val="bg1"/>
                </a:solidFill>
                <a:latin typeface="Aptos" panose="020B0004020202020204" pitchFamily="34" charset="0"/>
              </a:rPr>
              <a:t>SCREAMv0 3kmCARRM Usurf-1km atm-land coupled simulations: 			 1. spatial distribution</a:t>
            </a:r>
          </a:p>
        </p:txBody>
      </p:sp>
    </p:spTree>
    <p:extLst>
      <p:ext uri="{BB962C8B-B14F-4D97-AF65-F5344CB8AC3E}">
        <p14:creationId xmlns:p14="http://schemas.microsoft.com/office/powerpoint/2010/main" val="690156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EB74D2F-661E-FEFE-02B7-66A1ACB2ADA4}"/>
              </a:ext>
            </a:extLst>
          </p:cNvPr>
          <p:cNvPicPr>
            <a:picLocks noChangeAspect="1"/>
          </p:cNvPicPr>
          <p:nvPr/>
        </p:nvPicPr>
        <p:blipFill>
          <a:blip r:embed="rId2"/>
          <a:stretch>
            <a:fillRect/>
          </a:stretch>
        </p:blipFill>
        <p:spPr>
          <a:xfrm>
            <a:off x="1467821" y="5556107"/>
            <a:ext cx="1443882" cy="1413485"/>
          </a:xfrm>
          <a:prstGeom prst="rect">
            <a:avLst/>
          </a:prstGeom>
        </p:spPr>
      </p:pic>
      <p:pic>
        <p:nvPicPr>
          <p:cNvPr id="4" name="Picture 3">
            <a:extLst>
              <a:ext uri="{FF2B5EF4-FFF2-40B4-BE49-F238E27FC236}">
                <a16:creationId xmlns:a16="http://schemas.microsoft.com/office/drawing/2014/main" id="{9A6AA193-4848-9299-523C-A4480BACADEC}"/>
              </a:ext>
            </a:extLst>
          </p:cNvPr>
          <p:cNvPicPr>
            <a:picLocks noChangeAspect="1"/>
          </p:cNvPicPr>
          <p:nvPr/>
        </p:nvPicPr>
        <p:blipFill>
          <a:blip r:embed="rId3"/>
          <a:srcRect l="3338" r="2538"/>
          <a:stretch>
            <a:fillRect/>
          </a:stretch>
        </p:blipFill>
        <p:spPr>
          <a:xfrm rot="16200000">
            <a:off x="3999342" y="539579"/>
            <a:ext cx="5498757" cy="4419600"/>
          </a:xfrm>
          <a:prstGeom prst="rect">
            <a:avLst/>
          </a:prstGeom>
        </p:spPr>
      </p:pic>
      <p:sp>
        <p:nvSpPr>
          <p:cNvPr id="6" name="TextBox 5">
            <a:extLst>
              <a:ext uri="{FF2B5EF4-FFF2-40B4-BE49-F238E27FC236}">
                <a16:creationId xmlns:a16="http://schemas.microsoft.com/office/drawing/2014/main" id="{E93FF0D4-BA6F-6779-9A9E-E026F88EE0C3}"/>
              </a:ext>
            </a:extLst>
          </p:cNvPr>
          <p:cNvSpPr txBox="1"/>
          <p:nvPr/>
        </p:nvSpPr>
        <p:spPr>
          <a:xfrm>
            <a:off x="9373616" y="1859339"/>
            <a:ext cx="2806818" cy="3139321"/>
          </a:xfrm>
          <a:prstGeom prst="rect">
            <a:avLst/>
          </a:prstGeom>
          <a:noFill/>
        </p:spPr>
        <p:txBody>
          <a:bodyPr wrap="square" rtlCol="0">
            <a:spAutoFit/>
          </a:bodyPr>
          <a:lstStyle/>
          <a:p>
            <a:pPr marL="285750" indent="-285750">
              <a:buFont typeface="Arial" panose="020B0604020202020204" pitchFamily="34" charset="0"/>
              <a:buChar char="•"/>
            </a:pPr>
            <a:r>
              <a:rPr lang="en-US" b="1"/>
              <a:t>LA/SF spatial patterns</a:t>
            </a:r>
          </a:p>
          <a:p>
            <a:pPr marL="742950" lvl="1" indent="-285750">
              <a:buFont typeface="Arial" panose="020B0604020202020204" pitchFamily="34" charset="0"/>
              <a:buChar char="•"/>
            </a:pPr>
            <a:r>
              <a:rPr lang="en-US"/>
              <a:t>diurnal contrast</a:t>
            </a:r>
          </a:p>
          <a:p>
            <a:pPr marL="742950" lvl="1" indent="-285750">
              <a:buFont typeface="Arial" panose="020B0604020202020204" pitchFamily="34" charset="0"/>
              <a:buChar char="•"/>
            </a:pPr>
            <a:r>
              <a:rPr lang="en-US"/>
              <a:t>SCREAMv0 vs. HRRR</a:t>
            </a:r>
          </a:p>
          <a:p>
            <a:pPr marL="742950" lvl="1" indent="-285750">
              <a:buFont typeface="Arial" panose="020B0604020202020204" pitchFamily="34" charset="0"/>
              <a:buChar char="•"/>
            </a:pPr>
            <a:endParaRPr lang="en-US"/>
          </a:p>
          <a:p>
            <a:pPr marL="285750" indent="-285750">
              <a:buFont typeface="Arial" panose="020B0604020202020204" pitchFamily="34" charset="0"/>
              <a:buChar char="•"/>
            </a:pPr>
            <a:r>
              <a:rPr lang="en-US"/>
              <a:t>the overal patterns are similar across all models</a:t>
            </a:r>
          </a:p>
          <a:p>
            <a:pPr marL="285750" indent="-285750">
              <a:buFont typeface="Arial" panose="020B0604020202020204" pitchFamily="34" charset="0"/>
              <a:buChar char="•"/>
            </a:pPr>
            <a:r>
              <a:rPr lang="en-US"/>
              <a:t>the diff between TEST – CTRL of SCREAMv0 is much smaller than the diff among SCREAMv0 vs. HRRR</a:t>
            </a:r>
          </a:p>
        </p:txBody>
      </p:sp>
      <p:pic>
        <p:nvPicPr>
          <p:cNvPr id="7" name="Picture 6">
            <a:extLst>
              <a:ext uri="{FF2B5EF4-FFF2-40B4-BE49-F238E27FC236}">
                <a16:creationId xmlns:a16="http://schemas.microsoft.com/office/drawing/2014/main" id="{B43E862B-9EBD-827A-86F1-2144D3DC25E2}"/>
              </a:ext>
            </a:extLst>
          </p:cNvPr>
          <p:cNvPicPr>
            <a:picLocks noChangeAspect="1"/>
          </p:cNvPicPr>
          <p:nvPr/>
        </p:nvPicPr>
        <p:blipFill>
          <a:blip r:embed="rId4"/>
          <a:stretch>
            <a:fillRect/>
          </a:stretch>
        </p:blipFill>
        <p:spPr>
          <a:xfrm>
            <a:off x="6126420" y="5711670"/>
            <a:ext cx="1244600" cy="1041400"/>
          </a:xfrm>
          <a:prstGeom prst="rect">
            <a:avLst/>
          </a:prstGeom>
        </p:spPr>
      </p:pic>
      <p:sp>
        <p:nvSpPr>
          <p:cNvPr id="9" name="Right Brace 8">
            <a:extLst>
              <a:ext uri="{FF2B5EF4-FFF2-40B4-BE49-F238E27FC236}">
                <a16:creationId xmlns:a16="http://schemas.microsoft.com/office/drawing/2014/main" id="{ADA336DE-894C-D6A0-F5C3-91B70946BE68}"/>
              </a:ext>
            </a:extLst>
          </p:cNvPr>
          <p:cNvSpPr/>
          <p:nvPr/>
        </p:nvSpPr>
        <p:spPr>
          <a:xfrm rot="5400000">
            <a:off x="2123361" y="3968301"/>
            <a:ext cx="132802" cy="3353933"/>
          </a:xfrm>
          <a:prstGeom prst="rightBrace">
            <a:avLst>
              <a:gd name="adj1" fmla="val 83210"/>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Right Brace 11">
            <a:extLst>
              <a:ext uri="{FF2B5EF4-FFF2-40B4-BE49-F238E27FC236}">
                <a16:creationId xmlns:a16="http://schemas.microsoft.com/office/drawing/2014/main" id="{AE88C444-9815-5BB9-25A3-963A591FC8F0}"/>
              </a:ext>
            </a:extLst>
          </p:cNvPr>
          <p:cNvSpPr/>
          <p:nvPr/>
        </p:nvSpPr>
        <p:spPr>
          <a:xfrm rot="5400000">
            <a:off x="6816764" y="3968300"/>
            <a:ext cx="132802" cy="3353933"/>
          </a:xfrm>
          <a:prstGeom prst="rightBrace">
            <a:avLst>
              <a:gd name="adj1" fmla="val 83210"/>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pic>
        <p:nvPicPr>
          <p:cNvPr id="14" name="Picture 13">
            <a:extLst>
              <a:ext uri="{FF2B5EF4-FFF2-40B4-BE49-F238E27FC236}">
                <a16:creationId xmlns:a16="http://schemas.microsoft.com/office/drawing/2014/main" id="{1EB4D046-63F2-565D-931F-131D9956782D}"/>
              </a:ext>
            </a:extLst>
          </p:cNvPr>
          <p:cNvPicPr>
            <a:picLocks noChangeAspect="1"/>
          </p:cNvPicPr>
          <p:nvPr/>
        </p:nvPicPr>
        <p:blipFill>
          <a:blip r:embed="rId5"/>
          <a:stretch>
            <a:fillRect/>
          </a:stretch>
        </p:blipFill>
        <p:spPr>
          <a:xfrm rot="16200000">
            <a:off x="-562703" y="724758"/>
            <a:ext cx="5435743" cy="4112258"/>
          </a:xfrm>
          <a:prstGeom prst="rect">
            <a:avLst/>
          </a:prstGeom>
        </p:spPr>
      </p:pic>
      <p:sp>
        <p:nvSpPr>
          <p:cNvPr id="16" name="TextBox 15">
            <a:extLst>
              <a:ext uri="{FF2B5EF4-FFF2-40B4-BE49-F238E27FC236}">
                <a16:creationId xmlns:a16="http://schemas.microsoft.com/office/drawing/2014/main" id="{12415CF3-F800-F1A2-EE2D-6A1604548C80}"/>
              </a:ext>
            </a:extLst>
          </p:cNvPr>
          <p:cNvSpPr txBox="1"/>
          <p:nvPr/>
        </p:nvSpPr>
        <p:spPr>
          <a:xfrm rot="5400000">
            <a:off x="6470348" y="3014702"/>
            <a:ext cx="5498758"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HRRR,                   CTRL,                     TEST,             TEST - CTRL</a:t>
            </a:r>
          </a:p>
        </p:txBody>
      </p:sp>
      <p:cxnSp>
        <p:nvCxnSpPr>
          <p:cNvPr id="17" name="Straight Arrow Connector 16">
            <a:extLst>
              <a:ext uri="{FF2B5EF4-FFF2-40B4-BE49-F238E27FC236}">
                <a16:creationId xmlns:a16="http://schemas.microsoft.com/office/drawing/2014/main" id="{D70B9B6F-840F-9875-10AE-5138E303C504}"/>
              </a:ext>
            </a:extLst>
          </p:cNvPr>
          <p:cNvCxnSpPr>
            <a:cxnSpLocks/>
          </p:cNvCxnSpPr>
          <p:nvPr/>
        </p:nvCxnSpPr>
        <p:spPr>
          <a:xfrm>
            <a:off x="9048721" y="191889"/>
            <a:ext cx="0" cy="53642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1" name="TextBox 20">
            <a:extLst>
              <a:ext uri="{FF2B5EF4-FFF2-40B4-BE49-F238E27FC236}">
                <a16:creationId xmlns:a16="http://schemas.microsoft.com/office/drawing/2014/main" id="{467DD55D-8431-963D-1C65-6CA00B6240BD}"/>
              </a:ext>
            </a:extLst>
          </p:cNvPr>
          <p:cNvSpPr txBox="1"/>
          <p:nvPr/>
        </p:nvSpPr>
        <p:spPr>
          <a:xfrm>
            <a:off x="1359333" y="6108960"/>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LA</a:t>
            </a:r>
          </a:p>
        </p:txBody>
      </p:sp>
      <p:sp>
        <p:nvSpPr>
          <p:cNvPr id="22" name="TextBox 21">
            <a:extLst>
              <a:ext uri="{FF2B5EF4-FFF2-40B4-BE49-F238E27FC236}">
                <a16:creationId xmlns:a16="http://schemas.microsoft.com/office/drawing/2014/main" id="{40121F71-83FE-822C-1487-3B41950279A3}"/>
              </a:ext>
            </a:extLst>
          </p:cNvPr>
          <p:cNvSpPr txBox="1"/>
          <p:nvPr/>
        </p:nvSpPr>
        <p:spPr>
          <a:xfrm>
            <a:off x="6126420" y="6078480"/>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SF</a:t>
            </a:r>
          </a:p>
        </p:txBody>
      </p:sp>
    </p:spTree>
    <p:extLst>
      <p:ext uri="{BB962C8B-B14F-4D97-AF65-F5344CB8AC3E}">
        <p14:creationId xmlns:p14="http://schemas.microsoft.com/office/powerpoint/2010/main" val="3884973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A99F11-FDE4-7096-B4A6-515A74C937DB}"/>
              </a:ext>
            </a:extLst>
          </p:cNvPr>
          <p:cNvPicPr>
            <a:picLocks noChangeAspect="1"/>
          </p:cNvPicPr>
          <p:nvPr/>
        </p:nvPicPr>
        <p:blipFill>
          <a:blip r:embed="rId2"/>
          <a:stretch>
            <a:fillRect/>
          </a:stretch>
        </p:blipFill>
        <p:spPr>
          <a:xfrm>
            <a:off x="1036256" y="3689830"/>
            <a:ext cx="2654860" cy="3168170"/>
          </a:xfrm>
          <a:prstGeom prst="rect">
            <a:avLst/>
          </a:prstGeom>
        </p:spPr>
      </p:pic>
      <p:pic>
        <p:nvPicPr>
          <p:cNvPr id="5" name="Picture 4">
            <a:extLst>
              <a:ext uri="{FF2B5EF4-FFF2-40B4-BE49-F238E27FC236}">
                <a16:creationId xmlns:a16="http://schemas.microsoft.com/office/drawing/2014/main" id="{B3E57C3C-5502-C7E8-614E-58C4AAFF34B7}"/>
              </a:ext>
            </a:extLst>
          </p:cNvPr>
          <p:cNvPicPr>
            <a:picLocks noChangeAspect="1"/>
          </p:cNvPicPr>
          <p:nvPr/>
        </p:nvPicPr>
        <p:blipFill>
          <a:blip r:embed="rId3"/>
          <a:stretch>
            <a:fillRect/>
          </a:stretch>
        </p:blipFill>
        <p:spPr>
          <a:xfrm>
            <a:off x="1036256" y="452030"/>
            <a:ext cx="2589805" cy="3310736"/>
          </a:xfrm>
          <a:prstGeom prst="rect">
            <a:avLst/>
          </a:prstGeom>
        </p:spPr>
      </p:pic>
      <p:pic>
        <p:nvPicPr>
          <p:cNvPr id="7" name="Picture 6">
            <a:extLst>
              <a:ext uri="{FF2B5EF4-FFF2-40B4-BE49-F238E27FC236}">
                <a16:creationId xmlns:a16="http://schemas.microsoft.com/office/drawing/2014/main" id="{2034CB11-3788-961A-A0AC-45B2D36F6198}"/>
              </a:ext>
            </a:extLst>
          </p:cNvPr>
          <p:cNvPicPr>
            <a:picLocks noChangeAspect="1"/>
          </p:cNvPicPr>
          <p:nvPr/>
        </p:nvPicPr>
        <p:blipFill>
          <a:blip r:embed="rId4"/>
          <a:stretch>
            <a:fillRect/>
          </a:stretch>
        </p:blipFill>
        <p:spPr>
          <a:xfrm>
            <a:off x="4415429" y="3689829"/>
            <a:ext cx="2654862" cy="3168171"/>
          </a:xfrm>
          <a:prstGeom prst="rect">
            <a:avLst/>
          </a:prstGeom>
        </p:spPr>
      </p:pic>
      <p:pic>
        <p:nvPicPr>
          <p:cNvPr id="9" name="Picture 8">
            <a:extLst>
              <a:ext uri="{FF2B5EF4-FFF2-40B4-BE49-F238E27FC236}">
                <a16:creationId xmlns:a16="http://schemas.microsoft.com/office/drawing/2014/main" id="{923991A7-114C-2CD7-B6C2-13F34DE9EA6E}"/>
              </a:ext>
            </a:extLst>
          </p:cNvPr>
          <p:cNvPicPr>
            <a:picLocks noChangeAspect="1"/>
          </p:cNvPicPr>
          <p:nvPr/>
        </p:nvPicPr>
        <p:blipFill>
          <a:blip r:embed="rId5"/>
          <a:stretch>
            <a:fillRect/>
          </a:stretch>
        </p:blipFill>
        <p:spPr>
          <a:xfrm>
            <a:off x="4415429" y="452031"/>
            <a:ext cx="2589805" cy="3310735"/>
          </a:xfrm>
          <a:prstGeom prst="rect">
            <a:avLst/>
          </a:prstGeom>
        </p:spPr>
      </p:pic>
      <p:sp>
        <p:nvSpPr>
          <p:cNvPr id="11" name="TextBox 10">
            <a:extLst>
              <a:ext uri="{FF2B5EF4-FFF2-40B4-BE49-F238E27FC236}">
                <a16:creationId xmlns:a16="http://schemas.microsoft.com/office/drawing/2014/main" id="{BC19D97E-DE82-F23B-17F9-F178778E1977}"/>
              </a:ext>
            </a:extLst>
          </p:cNvPr>
          <p:cNvSpPr txBox="1"/>
          <p:nvPr/>
        </p:nvSpPr>
        <p:spPr>
          <a:xfrm>
            <a:off x="7727544" y="1147286"/>
            <a:ext cx="4283642" cy="2862322"/>
          </a:xfrm>
          <a:prstGeom prst="rect">
            <a:avLst/>
          </a:prstGeom>
          <a:noFill/>
        </p:spPr>
        <p:txBody>
          <a:bodyPr wrap="square">
            <a:spAutoFit/>
          </a:bodyPr>
          <a:lstStyle/>
          <a:p>
            <a:pPr>
              <a:buNone/>
            </a:pPr>
            <a:r>
              <a:rPr lang="en-US" b="1">
                <a:latin typeface="Menlo" panose="020B0609030804020204" pitchFamily="49" charset="0"/>
                <a:ea typeface="Menlo" panose="020B0609030804020204" pitchFamily="49" charset="0"/>
                <a:cs typeface="Menlo" panose="020B0609030804020204" pitchFamily="49" charset="0"/>
              </a:rPr>
              <a:t>2.1 NCEI</a:t>
            </a:r>
            <a:r>
              <a:rPr lang="en-US" altLang="zh-CN" b="1">
                <a:latin typeface="Menlo" panose="020B0609030804020204" pitchFamily="49" charset="0"/>
                <a:ea typeface="Menlo" panose="020B0609030804020204" pitchFamily="49" charset="0"/>
                <a:cs typeface="Menlo" panose="020B0609030804020204" pitchFamily="49" charset="0"/>
              </a:rPr>
              <a:t>/NOAA ISD</a:t>
            </a:r>
          </a:p>
          <a:p>
            <a:pPr>
              <a:buNone/>
            </a:pPr>
            <a:r>
              <a:rPr lang="en-US" sz="1800">
                <a:effectLst/>
                <a:latin typeface="Calibri" panose="020F0502020204030204" pitchFamily="34" charset="0"/>
                <a:ea typeface="Menlo" panose="020B0609030804020204" pitchFamily="49" charset="0"/>
                <a:cs typeface="Calibri" panose="020F0502020204030204" pitchFamily="34" charset="0"/>
              </a:rPr>
              <a:t>Integrated Surface Database</a:t>
            </a:r>
          </a:p>
          <a:p>
            <a:pPr marL="285750" indent="-285750">
              <a:buFont typeface="Arial" panose="020B0604020202020204" pitchFamily="34" charset="0"/>
              <a:buChar char="•"/>
            </a:pPr>
            <a:r>
              <a:rPr lang="en-US" sz="1800">
                <a:effectLst/>
                <a:latin typeface="Calibri" panose="020F0502020204030204" pitchFamily="34" charset="0"/>
                <a:ea typeface="Menlo" panose="020B0609030804020204" pitchFamily="49" charset="0"/>
                <a:cs typeface="Calibri" panose="020F0502020204030204" pitchFamily="34" charset="0"/>
              </a:rPr>
              <a:t>left: </a:t>
            </a:r>
            <a:r>
              <a:rPr lang="en-US" sz="1800" b="1">
                <a:solidFill>
                  <a:srgbClr val="0432FF"/>
                </a:solidFill>
                <a:effectLst/>
                <a:latin typeface="Calibri" panose="020F0502020204030204" pitchFamily="34" charset="0"/>
                <a:ea typeface="Menlo" panose="020B0609030804020204" pitchFamily="49" charset="0"/>
                <a:cs typeface="Calibri" panose="020F0502020204030204" pitchFamily="34" charset="0"/>
              </a:rPr>
              <a:t>core</a:t>
            </a:r>
            <a:r>
              <a:rPr lang="en-US" sz="1800">
                <a:effectLst/>
                <a:latin typeface="Calibri" panose="020F0502020204030204" pitchFamily="34" charset="0"/>
                <a:ea typeface="Menlo" panose="020B0609030804020204" pitchFamily="49" charset="0"/>
                <a:cs typeface="Calibri" panose="020F0502020204030204" pitchFamily="34" charset="0"/>
              </a:rPr>
              <a:t>: only SYNOP </a:t>
            </a:r>
            <a:r>
              <a:rPr lang="en-US">
                <a:latin typeface="Calibri" panose="020F0502020204030204" pitchFamily="34" charset="0"/>
                <a:ea typeface="Menlo" panose="020B0609030804020204" pitchFamily="49" charset="0"/>
                <a:cs typeface="Calibri" panose="020F0502020204030204" pitchFamily="34" charset="0"/>
              </a:rPr>
              <a:t>(</a:t>
            </a:r>
            <a:r>
              <a:rPr lang="en-US"/>
              <a:t>WMO Surface Synoptic Stations / Automatic Weather Station</a:t>
            </a:r>
            <a:r>
              <a:rPr lang="en-US">
                <a:latin typeface="Calibri" panose="020F0502020204030204" pitchFamily="34" charset="0"/>
                <a:ea typeface="Menlo" panose="020B0609030804020204" pitchFamily="49" charset="0"/>
                <a:cs typeface="Calibri" panose="020F0502020204030204" pitchFamily="34" charset="0"/>
              </a:rPr>
              <a:t>)</a:t>
            </a:r>
            <a:r>
              <a:rPr lang="zh-CN" altLang="en-US" sz="1800">
                <a:effectLst/>
                <a:latin typeface="Calibri" panose="020F0502020204030204" pitchFamily="34" charset="0"/>
                <a:ea typeface="Menlo" panose="020B0609030804020204" pitchFamily="49" charset="0"/>
                <a:cs typeface="Calibri" panose="020F0502020204030204" pitchFamily="34" charset="0"/>
              </a:rPr>
              <a:t> </a:t>
            </a:r>
            <a:r>
              <a:rPr lang="en-US" sz="1800">
                <a:effectLst/>
                <a:latin typeface="Calibri" panose="020F0502020204030204" pitchFamily="34" charset="0"/>
                <a:ea typeface="Menlo" panose="020B0609030804020204" pitchFamily="49" charset="0"/>
                <a:cs typeface="Calibri" panose="020F0502020204030204" pitchFamily="34" charset="0"/>
              </a:rPr>
              <a:t>“FM-12” code</a:t>
            </a:r>
          </a:p>
          <a:p>
            <a:pPr marL="285750" indent="-285750">
              <a:buFont typeface="Arial" panose="020B0604020202020204" pitchFamily="34" charset="0"/>
              <a:buChar char="•"/>
            </a:pPr>
            <a:r>
              <a:rPr lang="en-US">
                <a:latin typeface="Calibri" panose="020F0502020204030204" pitchFamily="34" charset="0"/>
                <a:ea typeface="Menlo" panose="020B0609030804020204" pitchFamily="49" charset="0"/>
                <a:cs typeface="Calibri" panose="020F0502020204030204" pitchFamily="34" charset="0"/>
              </a:rPr>
              <a:t>right: SYNOP + METAR (</a:t>
            </a:r>
            <a:r>
              <a:rPr lang="en-US"/>
              <a:t>Meteorological Aerodrome Report</a:t>
            </a:r>
            <a:r>
              <a:rPr lang="en-US">
                <a:latin typeface="Calibri" panose="020F0502020204030204" pitchFamily="34" charset="0"/>
                <a:ea typeface="Menlo" panose="020B0609030804020204" pitchFamily="49" charset="0"/>
                <a:cs typeface="Calibri" panose="020F0502020204030204" pitchFamily="34" charset="0"/>
              </a:rPr>
              <a:t>) “FM-12” + “FM-15” codes</a:t>
            </a:r>
          </a:p>
          <a:p>
            <a:pPr marL="285750" indent="-285750">
              <a:buFont typeface="Arial" panose="020B0604020202020204" pitchFamily="34" charset="0"/>
              <a:buChar char="•"/>
            </a:pPr>
            <a:endParaRPr lang="en-US" sz="1800">
              <a:effectLst/>
              <a:latin typeface="Calibri" panose="020F0502020204030204" pitchFamily="34" charset="0"/>
              <a:ea typeface="Menlo" panose="020B0609030804020204" pitchFamily="49" charset="0"/>
              <a:cs typeface="Calibri" panose="020F0502020204030204" pitchFamily="34" charset="0"/>
            </a:endParaRPr>
          </a:p>
          <a:p>
            <a:pPr marL="285750" indent="-285750">
              <a:buFont typeface="Arial" panose="020B0604020202020204" pitchFamily="34" charset="0"/>
              <a:buChar char="•"/>
            </a:pPr>
            <a:r>
              <a:rPr lang="en-US">
                <a:latin typeface="Calibri" panose="020F0502020204030204" pitchFamily="34" charset="0"/>
                <a:ea typeface="Menlo" panose="020B0609030804020204" pitchFamily="49" charset="0"/>
                <a:cs typeface="Calibri" panose="020F0502020204030204" pitchFamily="34" charset="0"/>
              </a:rPr>
              <a:t>var used: T2m, winds, RH2m</a:t>
            </a:r>
          </a:p>
        </p:txBody>
      </p:sp>
      <p:sp>
        <p:nvSpPr>
          <p:cNvPr id="2" name="TextBox 1">
            <a:extLst>
              <a:ext uri="{FF2B5EF4-FFF2-40B4-BE49-F238E27FC236}">
                <a16:creationId xmlns:a16="http://schemas.microsoft.com/office/drawing/2014/main" id="{713B782B-8F94-B6C5-9F75-97D1010F4C36}"/>
              </a:ext>
            </a:extLst>
          </p:cNvPr>
          <p:cNvSpPr txBox="1"/>
          <p:nvPr/>
        </p:nvSpPr>
        <p:spPr>
          <a:xfrm>
            <a:off x="0" y="-10639"/>
            <a:ext cx="12192000" cy="369332"/>
          </a:xfrm>
          <a:prstGeom prst="rect">
            <a:avLst/>
          </a:prstGeom>
          <a:solidFill>
            <a:srgbClr val="1086C9"/>
          </a:solidFill>
        </p:spPr>
        <p:txBody>
          <a:bodyPr wrap="square" rtlCol="0">
            <a:spAutoFit/>
          </a:bodyPr>
          <a:lstStyle/>
          <a:p>
            <a:r>
              <a:rPr lang="en-US">
                <a:solidFill>
                  <a:schemeClr val="bg1"/>
                </a:solidFill>
                <a:latin typeface="Aptos" panose="020B0004020202020204" pitchFamily="34" charset="0"/>
              </a:rPr>
              <a:t>SCREAMv0 3kmCARRM Usurf-1km atm-land coupled simulations: 			2.1 ISD site timeseries</a:t>
            </a:r>
          </a:p>
        </p:txBody>
      </p:sp>
      <p:sp>
        <p:nvSpPr>
          <p:cNvPr id="6" name="TextBox 5">
            <a:extLst>
              <a:ext uri="{FF2B5EF4-FFF2-40B4-BE49-F238E27FC236}">
                <a16:creationId xmlns:a16="http://schemas.microsoft.com/office/drawing/2014/main" id="{A2DA782B-B45F-5BB1-147A-91836A1A58BF}"/>
              </a:ext>
            </a:extLst>
          </p:cNvPr>
          <p:cNvSpPr txBox="1"/>
          <p:nvPr/>
        </p:nvSpPr>
        <p:spPr>
          <a:xfrm>
            <a:off x="2498737" y="298360"/>
            <a:ext cx="1974794" cy="369332"/>
          </a:xfrm>
          <a:prstGeom prst="rect">
            <a:avLst/>
          </a:prstGeom>
          <a:noFill/>
        </p:spPr>
        <p:txBody>
          <a:bodyPr wrap="square">
            <a:spAutoFit/>
          </a:bodyPr>
          <a:lstStyle/>
          <a:p>
            <a:r>
              <a:rPr lang="en-US" sz="1800" b="1">
                <a:effectLst/>
                <a:latin typeface="Calibri" panose="020F0502020204030204" pitchFamily="34" charset="0"/>
                <a:ea typeface="Menlo" panose="020B0609030804020204" pitchFamily="49" charset="0"/>
                <a:cs typeface="Calibri" panose="020F0502020204030204" pitchFamily="34" charset="0"/>
              </a:rPr>
              <a:t>core: only </a:t>
            </a:r>
            <a:r>
              <a:rPr lang="en-US" sz="1800" b="1">
                <a:solidFill>
                  <a:srgbClr val="0432FF"/>
                </a:solidFill>
                <a:effectLst/>
                <a:latin typeface="Calibri" panose="020F0502020204030204" pitchFamily="34" charset="0"/>
                <a:ea typeface="Menlo" panose="020B0609030804020204" pitchFamily="49" charset="0"/>
                <a:cs typeface="Calibri" panose="020F0502020204030204" pitchFamily="34" charset="0"/>
              </a:rPr>
              <a:t>SYNOP</a:t>
            </a:r>
            <a:endParaRPr lang="en-US" b="1">
              <a:solidFill>
                <a:srgbClr val="0432FF"/>
              </a:solidFill>
            </a:endParaRPr>
          </a:p>
        </p:txBody>
      </p:sp>
      <p:sp>
        <p:nvSpPr>
          <p:cNvPr id="8" name="TextBox 7">
            <a:extLst>
              <a:ext uri="{FF2B5EF4-FFF2-40B4-BE49-F238E27FC236}">
                <a16:creationId xmlns:a16="http://schemas.microsoft.com/office/drawing/2014/main" id="{C47D9A37-76E6-47D7-CDE5-0C72AD7B5967}"/>
              </a:ext>
            </a:extLst>
          </p:cNvPr>
          <p:cNvSpPr txBox="1"/>
          <p:nvPr/>
        </p:nvSpPr>
        <p:spPr>
          <a:xfrm>
            <a:off x="5881127" y="315123"/>
            <a:ext cx="1837344" cy="369332"/>
          </a:xfrm>
          <a:prstGeom prst="rect">
            <a:avLst/>
          </a:prstGeom>
          <a:noFill/>
        </p:spPr>
        <p:txBody>
          <a:bodyPr wrap="square">
            <a:spAutoFit/>
          </a:bodyPr>
          <a:lstStyle/>
          <a:p>
            <a:r>
              <a:rPr lang="en-US" b="1">
                <a:solidFill>
                  <a:srgbClr val="0432FF"/>
                </a:solidFill>
                <a:latin typeface="Calibri" panose="020F0502020204030204" pitchFamily="34" charset="0"/>
                <a:ea typeface="Menlo" panose="020B0609030804020204" pitchFamily="49" charset="0"/>
                <a:cs typeface="Calibri" panose="020F0502020204030204" pitchFamily="34" charset="0"/>
              </a:rPr>
              <a:t>SYNOP</a:t>
            </a:r>
            <a:r>
              <a:rPr lang="en-US" b="1">
                <a:solidFill>
                  <a:srgbClr val="FF0000"/>
                </a:solidFill>
                <a:latin typeface="Calibri" panose="020F0502020204030204" pitchFamily="34" charset="0"/>
                <a:ea typeface="Menlo" panose="020B0609030804020204" pitchFamily="49" charset="0"/>
                <a:cs typeface="Calibri" panose="020F0502020204030204" pitchFamily="34" charset="0"/>
              </a:rPr>
              <a:t> </a:t>
            </a:r>
            <a:r>
              <a:rPr lang="en-US" b="1">
                <a:latin typeface="Calibri" panose="020F0502020204030204" pitchFamily="34" charset="0"/>
                <a:ea typeface="Menlo" panose="020B0609030804020204" pitchFamily="49" charset="0"/>
                <a:cs typeface="Calibri" panose="020F0502020204030204" pitchFamily="34" charset="0"/>
              </a:rPr>
              <a:t>+</a:t>
            </a:r>
            <a:r>
              <a:rPr lang="en-US" b="1">
                <a:solidFill>
                  <a:srgbClr val="FF0000"/>
                </a:solidFill>
                <a:latin typeface="Calibri" panose="020F0502020204030204" pitchFamily="34" charset="0"/>
                <a:ea typeface="Menlo" panose="020B0609030804020204" pitchFamily="49" charset="0"/>
                <a:cs typeface="Calibri" panose="020F0502020204030204" pitchFamily="34" charset="0"/>
              </a:rPr>
              <a:t> </a:t>
            </a:r>
            <a:r>
              <a:rPr lang="en-US" b="1">
                <a:solidFill>
                  <a:srgbClr val="00B050"/>
                </a:solidFill>
                <a:latin typeface="Calibri" panose="020F0502020204030204" pitchFamily="34" charset="0"/>
                <a:ea typeface="Menlo" panose="020B0609030804020204" pitchFamily="49" charset="0"/>
                <a:cs typeface="Calibri" panose="020F0502020204030204" pitchFamily="34" charset="0"/>
              </a:rPr>
              <a:t>METAR</a:t>
            </a:r>
            <a:endParaRPr lang="en-US" b="1">
              <a:solidFill>
                <a:srgbClr val="00B050"/>
              </a:solidFill>
            </a:endParaRPr>
          </a:p>
        </p:txBody>
      </p:sp>
    </p:spTree>
    <p:extLst>
      <p:ext uri="{BB962C8B-B14F-4D97-AF65-F5344CB8AC3E}">
        <p14:creationId xmlns:p14="http://schemas.microsoft.com/office/powerpoint/2010/main" val="938687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B67689-4D12-4DF1-35FD-30732ED6A37F}"/>
              </a:ext>
            </a:extLst>
          </p:cNvPr>
          <p:cNvPicPr>
            <a:picLocks noChangeAspect="1"/>
          </p:cNvPicPr>
          <p:nvPr/>
        </p:nvPicPr>
        <p:blipFill>
          <a:blip r:embed="rId2"/>
          <a:stretch>
            <a:fillRect/>
          </a:stretch>
        </p:blipFill>
        <p:spPr>
          <a:xfrm>
            <a:off x="56" y="593367"/>
            <a:ext cx="5823516" cy="1190535"/>
          </a:xfrm>
          <a:prstGeom prst="rect">
            <a:avLst/>
          </a:prstGeom>
        </p:spPr>
      </p:pic>
      <p:pic>
        <p:nvPicPr>
          <p:cNvPr id="6" name="Picture 5">
            <a:extLst>
              <a:ext uri="{FF2B5EF4-FFF2-40B4-BE49-F238E27FC236}">
                <a16:creationId xmlns:a16="http://schemas.microsoft.com/office/drawing/2014/main" id="{A37A64FB-638F-634D-774C-5A32FDF6DE46}"/>
              </a:ext>
            </a:extLst>
          </p:cNvPr>
          <p:cNvPicPr>
            <a:picLocks noChangeAspect="1"/>
          </p:cNvPicPr>
          <p:nvPr/>
        </p:nvPicPr>
        <p:blipFill>
          <a:blip r:embed="rId3"/>
          <a:stretch>
            <a:fillRect/>
          </a:stretch>
        </p:blipFill>
        <p:spPr>
          <a:xfrm>
            <a:off x="6096056" y="563726"/>
            <a:ext cx="5823516" cy="1184920"/>
          </a:xfrm>
          <a:prstGeom prst="rect">
            <a:avLst/>
          </a:prstGeom>
        </p:spPr>
      </p:pic>
      <p:pic>
        <p:nvPicPr>
          <p:cNvPr id="7" name="Picture 6">
            <a:extLst>
              <a:ext uri="{FF2B5EF4-FFF2-40B4-BE49-F238E27FC236}">
                <a16:creationId xmlns:a16="http://schemas.microsoft.com/office/drawing/2014/main" id="{30AEA033-E2DF-DD9F-CA30-85618EE3FA6D}"/>
              </a:ext>
            </a:extLst>
          </p:cNvPr>
          <p:cNvPicPr>
            <a:picLocks noChangeAspect="1"/>
          </p:cNvPicPr>
          <p:nvPr/>
        </p:nvPicPr>
        <p:blipFill>
          <a:blip r:embed="rId4"/>
          <a:stretch>
            <a:fillRect/>
          </a:stretch>
        </p:blipFill>
        <p:spPr>
          <a:xfrm>
            <a:off x="6096000" y="1818094"/>
            <a:ext cx="5823516" cy="1174821"/>
          </a:xfrm>
          <a:prstGeom prst="rect">
            <a:avLst/>
          </a:prstGeom>
        </p:spPr>
      </p:pic>
      <p:pic>
        <p:nvPicPr>
          <p:cNvPr id="8" name="Picture 7">
            <a:extLst>
              <a:ext uri="{FF2B5EF4-FFF2-40B4-BE49-F238E27FC236}">
                <a16:creationId xmlns:a16="http://schemas.microsoft.com/office/drawing/2014/main" id="{5BF7D030-A44D-1D27-EB0C-A303FF718AE4}"/>
              </a:ext>
            </a:extLst>
          </p:cNvPr>
          <p:cNvPicPr>
            <a:picLocks noChangeAspect="1"/>
          </p:cNvPicPr>
          <p:nvPr/>
        </p:nvPicPr>
        <p:blipFill>
          <a:blip r:embed="rId5"/>
          <a:stretch>
            <a:fillRect/>
          </a:stretch>
        </p:blipFill>
        <p:spPr>
          <a:xfrm>
            <a:off x="6096003" y="3063624"/>
            <a:ext cx="5823517" cy="1168072"/>
          </a:xfrm>
          <a:prstGeom prst="rect">
            <a:avLst/>
          </a:prstGeom>
        </p:spPr>
      </p:pic>
      <p:pic>
        <p:nvPicPr>
          <p:cNvPr id="9" name="Picture 8">
            <a:extLst>
              <a:ext uri="{FF2B5EF4-FFF2-40B4-BE49-F238E27FC236}">
                <a16:creationId xmlns:a16="http://schemas.microsoft.com/office/drawing/2014/main" id="{AAA6A095-38B1-CB64-4310-3B193AA582C2}"/>
              </a:ext>
            </a:extLst>
          </p:cNvPr>
          <p:cNvPicPr>
            <a:picLocks noChangeAspect="1"/>
          </p:cNvPicPr>
          <p:nvPr/>
        </p:nvPicPr>
        <p:blipFill>
          <a:blip r:embed="rId6"/>
          <a:stretch>
            <a:fillRect/>
          </a:stretch>
        </p:blipFill>
        <p:spPr>
          <a:xfrm>
            <a:off x="6096003" y="4315841"/>
            <a:ext cx="5823513" cy="1181582"/>
          </a:xfrm>
          <a:prstGeom prst="rect">
            <a:avLst/>
          </a:prstGeom>
        </p:spPr>
      </p:pic>
      <p:pic>
        <p:nvPicPr>
          <p:cNvPr id="10" name="Picture 9">
            <a:extLst>
              <a:ext uri="{FF2B5EF4-FFF2-40B4-BE49-F238E27FC236}">
                <a16:creationId xmlns:a16="http://schemas.microsoft.com/office/drawing/2014/main" id="{A76AF584-273F-A72E-737A-373483197F0F}"/>
              </a:ext>
            </a:extLst>
          </p:cNvPr>
          <p:cNvPicPr>
            <a:picLocks noChangeAspect="1"/>
          </p:cNvPicPr>
          <p:nvPr/>
        </p:nvPicPr>
        <p:blipFill>
          <a:blip r:embed="rId7"/>
          <a:stretch>
            <a:fillRect/>
          </a:stretch>
        </p:blipFill>
        <p:spPr>
          <a:xfrm>
            <a:off x="4" y="2975959"/>
            <a:ext cx="5823516" cy="2521464"/>
          </a:xfrm>
          <a:prstGeom prst="rect">
            <a:avLst/>
          </a:prstGeom>
        </p:spPr>
      </p:pic>
      <p:pic>
        <p:nvPicPr>
          <p:cNvPr id="11" name="Picture 10">
            <a:extLst>
              <a:ext uri="{FF2B5EF4-FFF2-40B4-BE49-F238E27FC236}">
                <a16:creationId xmlns:a16="http://schemas.microsoft.com/office/drawing/2014/main" id="{84974F70-E76B-12E7-4BF5-B1204D4ED057}"/>
              </a:ext>
            </a:extLst>
          </p:cNvPr>
          <p:cNvPicPr>
            <a:picLocks noChangeAspect="1"/>
          </p:cNvPicPr>
          <p:nvPr/>
        </p:nvPicPr>
        <p:blipFill>
          <a:blip r:embed="rId8"/>
          <a:stretch>
            <a:fillRect/>
          </a:stretch>
        </p:blipFill>
        <p:spPr>
          <a:xfrm>
            <a:off x="-51" y="1818094"/>
            <a:ext cx="5823516" cy="1184920"/>
          </a:xfrm>
          <a:prstGeom prst="rect">
            <a:avLst/>
          </a:prstGeom>
        </p:spPr>
      </p:pic>
      <p:pic>
        <p:nvPicPr>
          <p:cNvPr id="12" name="Picture 11">
            <a:extLst>
              <a:ext uri="{FF2B5EF4-FFF2-40B4-BE49-F238E27FC236}">
                <a16:creationId xmlns:a16="http://schemas.microsoft.com/office/drawing/2014/main" id="{9E9D5B82-285C-BFB2-C170-098A690C64C2}"/>
              </a:ext>
            </a:extLst>
          </p:cNvPr>
          <p:cNvPicPr>
            <a:picLocks noChangeAspect="1"/>
          </p:cNvPicPr>
          <p:nvPr/>
        </p:nvPicPr>
        <p:blipFill>
          <a:blip r:embed="rId9"/>
          <a:stretch>
            <a:fillRect/>
          </a:stretch>
        </p:blipFill>
        <p:spPr>
          <a:xfrm>
            <a:off x="2347239" y="5548619"/>
            <a:ext cx="1443882" cy="1413485"/>
          </a:xfrm>
          <a:prstGeom prst="rect">
            <a:avLst/>
          </a:prstGeom>
        </p:spPr>
      </p:pic>
      <p:pic>
        <p:nvPicPr>
          <p:cNvPr id="13" name="Picture 12">
            <a:extLst>
              <a:ext uri="{FF2B5EF4-FFF2-40B4-BE49-F238E27FC236}">
                <a16:creationId xmlns:a16="http://schemas.microsoft.com/office/drawing/2014/main" id="{1214C227-50ED-F054-26F2-3ADB8825931C}"/>
              </a:ext>
            </a:extLst>
          </p:cNvPr>
          <p:cNvPicPr>
            <a:picLocks noChangeAspect="1"/>
          </p:cNvPicPr>
          <p:nvPr/>
        </p:nvPicPr>
        <p:blipFill>
          <a:blip r:embed="rId10"/>
          <a:stretch>
            <a:fillRect/>
          </a:stretch>
        </p:blipFill>
        <p:spPr>
          <a:xfrm>
            <a:off x="8400999" y="5714372"/>
            <a:ext cx="1244600" cy="1041400"/>
          </a:xfrm>
          <a:prstGeom prst="rect">
            <a:avLst/>
          </a:prstGeom>
        </p:spPr>
      </p:pic>
      <p:sp>
        <p:nvSpPr>
          <p:cNvPr id="14" name="Right Brace 13">
            <a:extLst>
              <a:ext uri="{FF2B5EF4-FFF2-40B4-BE49-F238E27FC236}">
                <a16:creationId xmlns:a16="http://schemas.microsoft.com/office/drawing/2014/main" id="{71309CF0-6A9B-0BA2-9127-80E80965715C}"/>
              </a:ext>
            </a:extLst>
          </p:cNvPr>
          <p:cNvSpPr/>
          <p:nvPr/>
        </p:nvSpPr>
        <p:spPr>
          <a:xfrm rot="5400000">
            <a:off x="3002779" y="3960813"/>
            <a:ext cx="132802" cy="3353933"/>
          </a:xfrm>
          <a:prstGeom prst="rightBrace">
            <a:avLst>
              <a:gd name="adj1" fmla="val 83210"/>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CBE3FF0B-DE06-B64C-CE9E-1023D53F6DE4}"/>
              </a:ext>
            </a:extLst>
          </p:cNvPr>
          <p:cNvSpPr/>
          <p:nvPr/>
        </p:nvSpPr>
        <p:spPr>
          <a:xfrm rot="5400000">
            <a:off x="9091343" y="3971002"/>
            <a:ext cx="132802" cy="3353933"/>
          </a:xfrm>
          <a:prstGeom prst="rightBrace">
            <a:avLst>
              <a:gd name="adj1" fmla="val 83210"/>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6E72BEA4-34A6-F265-2AB8-2E2865ECFAE4}"/>
              </a:ext>
            </a:extLst>
          </p:cNvPr>
          <p:cNvSpPr txBox="1"/>
          <p:nvPr/>
        </p:nvSpPr>
        <p:spPr>
          <a:xfrm>
            <a:off x="2238751" y="6101472"/>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LA</a:t>
            </a:r>
          </a:p>
        </p:txBody>
      </p:sp>
      <p:sp>
        <p:nvSpPr>
          <p:cNvPr id="17" name="TextBox 16">
            <a:extLst>
              <a:ext uri="{FF2B5EF4-FFF2-40B4-BE49-F238E27FC236}">
                <a16:creationId xmlns:a16="http://schemas.microsoft.com/office/drawing/2014/main" id="{5A8C489A-805C-9DD1-B655-274705152077}"/>
              </a:ext>
            </a:extLst>
          </p:cNvPr>
          <p:cNvSpPr txBox="1"/>
          <p:nvPr/>
        </p:nvSpPr>
        <p:spPr>
          <a:xfrm>
            <a:off x="8400999" y="6081182"/>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SF</a:t>
            </a:r>
          </a:p>
        </p:txBody>
      </p:sp>
      <p:pic>
        <p:nvPicPr>
          <p:cNvPr id="19" name="Picture 18">
            <a:extLst>
              <a:ext uri="{FF2B5EF4-FFF2-40B4-BE49-F238E27FC236}">
                <a16:creationId xmlns:a16="http://schemas.microsoft.com/office/drawing/2014/main" id="{93EEB3A9-8F5B-E6EB-C836-9DA03B4AFEE4}"/>
              </a:ext>
            </a:extLst>
          </p:cNvPr>
          <p:cNvPicPr>
            <a:picLocks noChangeAspect="1"/>
          </p:cNvPicPr>
          <p:nvPr/>
        </p:nvPicPr>
        <p:blipFill>
          <a:blip r:embed="rId11"/>
          <a:stretch>
            <a:fillRect/>
          </a:stretch>
        </p:blipFill>
        <p:spPr>
          <a:xfrm>
            <a:off x="4363857" y="5788325"/>
            <a:ext cx="1732143" cy="1080651"/>
          </a:xfrm>
          <a:prstGeom prst="rect">
            <a:avLst/>
          </a:prstGeom>
        </p:spPr>
      </p:pic>
      <p:sp>
        <p:nvSpPr>
          <p:cNvPr id="21" name="TextBox 20">
            <a:extLst>
              <a:ext uri="{FF2B5EF4-FFF2-40B4-BE49-F238E27FC236}">
                <a16:creationId xmlns:a16="http://schemas.microsoft.com/office/drawing/2014/main" id="{859F867C-34AF-FA00-0C9B-A3E1867C35BC}"/>
              </a:ext>
            </a:extLst>
          </p:cNvPr>
          <p:cNvSpPr txBox="1"/>
          <p:nvPr/>
        </p:nvSpPr>
        <p:spPr>
          <a:xfrm>
            <a:off x="6028802" y="6102906"/>
            <a:ext cx="2598486" cy="646331"/>
          </a:xfrm>
          <a:prstGeom prst="rect">
            <a:avLst/>
          </a:prstGeom>
          <a:noFill/>
        </p:spPr>
        <p:txBody>
          <a:bodyPr wrap="square">
            <a:spAutoFit/>
          </a:bodyPr>
          <a:lstStyle/>
          <a:p>
            <a:pPr marL="285750" indent="-285750">
              <a:buFont typeface="Arial" panose="020B0604020202020204" pitchFamily="34" charset="0"/>
              <a:buChar char="•"/>
            </a:pPr>
            <a:r>
              <a:rPr lang="en-US">
                <a:latin typeface="Calibri" panose="020F0502020204030204" pitchFamily="34" charset="0"/>
                <a:ea typeface="Menlo" panose="020B0609030804020204" pitchFamily="49" charset="0"/>
                <a:cs typeface="Calibri" panose="020F0502020204030204" pitchFamily="34" charset="0"/>
              </a:rPr>
              <a:t>wind obs might be problematic</a:t>
            </a:r>
            <a:endParaRPr lang="en-US"/>
          </a:p>
        </p:txBody>
      </p:sp>
      <p:sp>
        <p:nvSpPr>
          <p:cNvPr id="22" name="TextBox 21">
            <a:extLst>
              <a:ext uri="{FF2B5EF4-FFF2-40B4-BE49-F238E27FC236}">
                <a16:creationId xmlns:a16="http://schemas.microsoft.com/office/drawing/2014/main" id="{45D022ED-82E9-F233-25AA-0BC6762B2392}"/>
              </a:ext>
            </a:extLst>
          </p:cNvPr>
          <p:cNvSpPr txBox="1"/>
          <p:nvPr/>
        </p:nvSpPr>
        <p:spPr>
          <a:xfrm>
            <a:off x="0" y="-10639"/>
            <a:ext cx="12192000" cy="369332"/>
          </a:xfrm>
          <a:prstGeom prst="rect">
            <a:avLst/>
          </a:prstGeom>
          <a:solidFill>
            <a:srgbClr val="1086C9"/>
          </a:solidFill>
        </p:spPr>
        <p:txBody>
          <a:bodyPr wrap="square" rtlCol="0">
            <a:spAutoFit/>
          </a:bodyPr>
          <a:lstStyle/>
          <a:p>
            <a:r>
              <a:rPr lang="en-US">
                <a:solidFill>
                  <a:schemeClr val="bg1"/>
                </a:solidFill>
                <a:latin typeface="Aptos" panose="020B0004020202020204" pitchFamily="34" charset="0"/>
              </a:rPr>
              <a:t>SCREAMv0 3kmCARRM Usurf-1km atm-land coupled simulations: 			2.1 ISD site timeseries</a:t>
            </a:r>
          </a:p>
        </p:txBody>
      </p:sp>
    </p:spTree>
    <p:extLst>
      <p:ext uri="{BB962C8B-B14F-4D97-AF65-F5344CB8AC3E}">
        <p14:creationId xmlns:p14="http://schemas.microsoft.com/office/powerpoint/2010/main" val="4086647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E1A7F6-3E7A-C330-EF12-855F69165465}"/>
              </a:ext>
            </a:extLst>
          </p:cNvPr>
          <p:cNvPicPr>
            <a:picLocks noChangeAspect="1"/>
          </p:cNvPicPr>
          <p:nvPr/>
        </p:nvPicPr>
        <p:blipFill>
          <a:blip r:embed="rId2"/>
          <a:stretch>
            <a:fillRect/>
          </a:stretch>
        </p:blipFill>
        <p:spPr>
          <a:xfrm>
            <a:off x="4396143" y="3768657"/>
            <a:ext cx="2674148" cy="3022262"/>
          </a:xfrm>
          <a:prstGeom prst="rect">
            <a:avLst/>
          </a:prstGeom>
        </p:spPr>
      </p:pic>
      <p:pic>
        <p:nvPicPr>
          <p:cNvPr id="4" name="Picture 3">
            <a:extLst>
              <a:ext uri="{FF2B5EF4-FFF2-40B4-BE49-F238E27FC236}">
                <a16:creationId xmlns:a16="http://schemas.microsoft.com/office/drawing/2014/main" id="{08486B38-448A-C954-0A7A-132F099A5D94}"/>
              </a:ext>
            </a:extLst>
          </p:cNvPr>
          <p:cNvPicPr>
            <a:picLocks noChangeAspect="1"/>
          </p:cNvPicPr>
          <p:nvPr/>
        </p:nvPicPr>
        <p:blipFill>
          <a:blip r:embed="rId3"/>
          <a:stretch>
            <a:fillRect/>
          </a:stretch>
        </p:blipFill>
        <p:spPr>
          <a:xfrm>
            <a:off x="4396143" y="493221"/>
            <a:ext cx="2674148" cy="3148849"/>
          </a:xfrm>
          <a:prstGeom prst="rect">
            <a:avLst/>
          </a:prstGeom>
        </p:spPr>
      </p:pic>
      <p:sp>
        <p:nvSpPr>
          <p:cNvPr id="7" name="TextBox 6">
            <a:extLst>
              <a:ext uri="{FF2B5EF4-FFF2-40B4-BE49-F238E27FC236}">
                <a16:creationId xmlns:a16="http://schemas.microsoft.com/office/drawing/2014/main" id="{CA517012-1566-E98A-50E3-1B01E0A31832}"/>
              </a:ext>
            </a:extLst>
          </p:cNvPr>
          <p:cNvSpPr txBox="1"/>
          <p:nvPr/>
        </p:nvSpPr>
        <p:spPr>
          <a:xfrm>
            <a:off x="7727544" y="1147286"/>
            <a:ext cx="4283642" cy="2031325"/>
          </a:xfrm>
          <a:prstGeom prst="rect">
            <a:avLst/>
          </a:prstGeom>
          <a:noFill/>
        </p:spPr>
        <p:txBody>
          <a:bodyPr wrap="square">
            <a:spAutoFit/>
          </a:bodyPr>
          <a:lstStyle/>
          <a:p>
            <a:pPr>
              <a:buNone/>
            </a:pPr>
            <a:r>
              <a:rPr lang="en-US" b="1">
                <a:latin typeface="Menlo" panose="020B0609030804020204" pitchFamily="49" charset="0"/>
                <a:ea typeface="Menlo" panose="020B0609030804020204" pitchFamily="49" charset="0"/>
                <a:cs typeface="Menlo" panose="020B0609030804020204" pitchFamily="49" charset="0"/>
              </a:rPr>
              <a:t>2.1 </a:t>
            </a:r>
            <a:r>
              <a:rPr lang="en-US" altLang="zh-CN" b="1">
                <a:latin typeface="Menlo" panose="020B0609030804020204" pitchFamily="49" charset="0"/>
                <a:ea typeface="Menlo" panose="020B0609030804020204" pitchFamily="49" charset="0"/>
                <a:cs typeface="Menlo" panose="020B0609030804020204" pitchFamily="49" charset="0"/>
              </a:rPr>
              <a:t>NOAA </a:t>
            </a:r>
            <a:r>
              <a:rPr lang="en-US" b="1">
                <a:latin typeface="Menlo" panose="020B0609030804020204" pitchFamily="49" charset="0"/>
                <a:ea typeface="Menlo" panose="020B0609030804020204" pitchFamily="49" charset="0"/>
                <a:cs typeface="Menlo" panose="020B0609030804020204" pitchFamily="49" charset="0"/>
              </a:rPr>
              <a:t>tidesandcurrents</a:t>
            </a:r>
            <a:r>
              <a:rPr lang="zh-CN" altLang="en-US" b="1">
                <a:latin typeface="Menlo" panose="020B0609030804020204" pitchFamily="49" charset="0"/>
                <a:ea typeface="Menlo" panose="020B0609030804020204" pitchFamily="49" charset="0"/>
                <a:cs typeface="Menlo" panose="020B0609030804020204" pitchFamily="49" charset="0"/>
              </a:rPr>
              <a:t> </a:t>
            </a:r>
            <a:endParaRPr lang="en-US" altLang="zh-CN" b="1">
              <a:latin typeface="Menlo" panose="020B0609030804020204" pitchFamily="49" charset="0"/>
              <a:ea typeface="Menlo" panose="020B0609030804020204" pitchFamily="49" charset="0"/>
              <a:cs typeface="Menlo" panose="020B0609030804020204" pitchFamily="49" charset="0"/>
            </a:endParaRPr>
          </a:p>
          <a:p>
            <a:pPr marL="285750" indent="-285750">
              <a:buFont typeface="Arial" panose="020B0604020202020204" pitchFamily="34" charset="0"/>
              <a:buChar char="•"/>
            </a:pPr>
            <a:r>
              <a:rPr lang="en-US"/>
              <a:t>local water levels, tide and current predictions, and other oceanographic and meteorological conditions </a:t>
            </a:r>
          </a:p>
          <a:p>
            <a:pPr>
              <a:buNone/>
            </a:pPr>
            <a:endParaRPr lang="en-US"/>
          </a:p>
          <a:p>
            <a:pPr marL="285750" indent="-285750">
              <a:buFont typeface="Arial" panose="020B0604020202020204" pitchFamily="34" charset="0"/>
              <a:buChar char="•"/>
            </a:pPr>
            <a:r>
              <a:rPr lang="en-US"/>
              <a:t>var used: PSL, winds, T2m</a:t>
            </a:r>
          </a:p>
        </p:txBody>
      </p:sp>
      <p:sp>
        <p:nvSpPr>
          <p:cNvPr id="8" name="TextBox 7">
            <a:extLst>
              <a:ext uri="{FF2B5EF4-FFF2-40B4-BE49-F238E27FC236}">
                <a16:creationId xmlns:a16="http://schemas.microsoft.com/office/drawing/2014/main" id="{4119EEC3-70D3-7BBF-E552-31AC6F02FCCC}"/>
              </a:ext>
            </a:extLst>
          </p:cNvPr>
          <p:cNvSpPr txBox="1"/>
          <p:nvPr/>
        </p:nvSpPr>
        <p:spPr>
          <a:xfrm>
            <a:off x="0" y="-10639"/>
            <a:ext cx="12192000" cy="369332"/>
          </a:xfrm>
          <a:prstGeom prst="rect">
            <a:avLst/>
          </a:prstGeom>
          <a:solidFill>
            <a:srgbClr val="1086C9"/>
          </a:solidFill>
        </p:spPr>
        <p:txBody>
          <a:bodyPr wrap="square" rtlCol="0">
            <a:spAutoFit/>
          </a:bodyPr>
          <a:lstStyle/>
          <a:p>
            <a:r>
              <a:rPr lang="en-US">
                <a:solidFill>
                  <a:schemeClr val="bg1"/>
                </a:solidFill>
                <a:latin typeface="Aptos" panose="020B0004020202020204" pitchFamily="34" charset="0"/>
              </a:rPr>
              <a:t>SCREAMv0 3kmCARRM Usurf-1km atm-land coupled simulations: 		2.2 tidesandcurrents site timeseries</a:t>
            </a:r>
          </a:p>
        </p:txBody>
      </p:sp>
    </p:spTree>
    <p:extLst>
      <p:ext uri="{BB962C8B-B14F-4D97-AF65-F5344CB8AC3E}">
        <p14:creationId xmlns:p14="http://schemas.microsoft.com/office/powerpoint/2010/main" val="3298855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1FA13-FE05-D56A-3189-C47C2E28297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3DE6CAB-9FE0-AE7E-9A7D-D95BBE53C9C2}"/>
              </a:ext>
            </a:extLst>
          </p:cNvPr>
          <p:cNvPicPr>
            <a:picLocks noChangeAspect="1"/>
          </p:cNvPicPr>
          <p:nvPr/>
        </p:nvPicPr>
        <p:blipFill>
          <a:blip r:embed="rId2"/>
          <a:stretch>
            <a:fillRect/>
          </a:stretch>
        </p:blipFill>
        <p:spPr>
          <a:xfrm>
            <a:off x="2347239" y="3037284"/>
            <a:ext cx="1443882" cy="1413485"/>
          </a:xfrm>
          <a:prstGeom prst="rect">
            <a:avLst/>
          </a:prstGeom>
        </p:spPr>
      </p:pic>
      <p:pic>
        <p:nvPicPr>
          <p:cNvPr id="13" name="Picture 12">
            <a:extLst>
              <a:ext uri="{FF2B5EF4-FFF2-40B4-BE49-F238E27FC236}">
                <a16:creationId xmlns:a16="http://schemas.microsoft.com/office/drawing/2014/main" id="{9306F64E-3727-E0D4-0F3D-7F2C7EBEE633}"/>
              </a:ext>
            </a:extLst>
          </p:cNvPr>
          <p:cNvPicPr>
            <a:picLocks noChangeAspect="1"/>
          </p:cNvPicPr>
          <p:nvPr/>
        </p:nvPicPr>
        <p:blipFill>
          <a:blip r:embed="rId3"/>
          <a:stretch>
            <a:fillRect/>
          </a:stretch>
        </p:blipFill>
        <p:spPr>
          <a:xfrm>
            <a:off x="8400999" y="3203037"/>
            <a:ext cx="1244600" cy="1041400"/>
          </a:xfrm>
          <a:prstGeom prst="rect">
            <a:avLst/>
          </a:prstGeom>
        </p:spPr>
      </p:pic>
      <p:sp>
        <p:nvSpPr>
          <p:cNvPr id="14" name="Right Brace 13">
            <a:extLst>
              <a:ext uri="{FF2B5EF4-FFF2-40B4-BE49-F238E27FC236}">
                <a16:creationId xmlns:a16="http://schemas.microsoft.com/office/drawing/2014/main" id="{D6DDB149-89C0-2EF9-AC20-8EC3246DAE19}"/>
              </a:ext>
            </a:extLst>
          </p:cNvPr>
          <p:cNvSpPr/>
          <p:nvPr/>
        </p:nvSpPr>
        <p:spPr>
          <a:xfrm rot="5400000">
            <a:off x="3002779" y="1449478"/>
            <a:ext cx="132802" cy="3353933"/>
          </a:xfrm>
          <a:prstGeom prst="rightBrace">
            <a:avLst>
              <a:gd name="adj1" fmla="val 83210"/>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5" name="Right Brace 14">
            <a:extLst>
              <a:ext uri="{FF2B5EF4-FFF2-40B4-BE49-F238E27FC236}">
                <a16:creationId xmlns:a16="http://schemas.microsoft.com/office/drawing/2014/main" id="{3CFA204C-88C6-1D77-8A57-378809ED216E}"/>
              </a:ext>
            </a:extLst>
          </p:cNvPr>
          <p:cNvSpPr/>
          <p:nvPr/>
        </p:nvSpPr>
        <p:spPr>
          <a:xfrm rot="5400000">
            <a:off x="9091343" y="1459667"/>
            <a:ext cx="132802" cy="3353933"/>
          </a:xfrm>
          <a:prstGeom prst="rightBrace">
            <a:avLst>
              <a:gd name="adj1" fmla="val 83210"/>
              <a:gd name="adj2" fmla="val 47963"/>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6" name="TextBox 15">
            <a:extLst>
              <a:ext uri="{FF2B5EF4-FFF2-40B4-BE49-F238E27FC236}">
                <a16:creationId xmlns:a16="http://schemas.microsoft.com/office/drawing/2014/main" id="{5A376858-41D0-7D6C-E14E-2770D5FBCBD1}"/>
              </a:ext>
            </a:extLst>
          </p:cNvPr>
          <p:cNvSpPr txBox="1"/>
          <p:nvPr/>
        </p:nvSpPr>
        <p:spPr>
          <a:xfrm>
            <a:off x="2238751" y="3590137"/>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LA</a:t>
            </a:r>
          </a:p>
        </p:txBody>
      </p:sp>
      <p:sp>
        <p:nvSpPr>
          <p:cNvPr id="17" name="TextBox 16">
            <a:extLst>
              <a:ext uri="{FF2B5EF4-FFF2-40B4-BE49-F238E27FC236}">
                <a16:creationId xmlns:a16="http://schemas.microsoft.com/office/drawing/2014/main" id="{E89EDD87-1507-D0E1-4168-55EAB857B8A5}"/>
              </a:ext>
            </a:extLst>
          </p:cNvPr>
          <p:cNvSpPr txBox="1"/>
          <p:nvPr/>
        </p:nvSpPr>
        <p:spPr>
          <a:xfrm>
            <a:off x="8400999" y="3569847"/>
            <a:ext cx="479416" cy="307777"/>
          </a:xfrm>
          <a:prstGeom prst="rect">
            <a:avLst/>
          </a:prstGeom>
          <a:noFill/>
        </p:spPr>
        <p:txBody>
          <a:bodyPr wrap="square" rtlCol="0">
            <a:spAutoFit/>
          </a:bodyPr>
          <a:lstStyle/>
          <a:p>
            <a:r>
              <a:rPr lang="en-US" sz="1400">
                <a:latin typeface="Open Sans" panose="020B0606030504020204" pitchFamily="34" charset="0"/>
                <a:ea typeface="Open Sans" panose="020B0606030504020204" pitchFamily="34" charset="0"/>
                <a:cs typeface="Open Sans" panose="020B0606030504020204" pitchFamily="34" charset="0"/>
              </a:rPr>
              <a:t>SF</a:t>
            </a:r>
          </a:p>
        </p:txBody>
      </p:sp>
      <p:pic>
        <p:nvPicPr>
          <p:cNvPr id="20" name="Picture 19">
            <a:extLst>
              <a:ext uri="{FF2B5EF4-FFF2-40B4-BE49-F238E27FC236}">
                <a16:creationId xmlns:a16="http://schemas.microsoft.com/office/drawing/2014/main" id="{480F6EF2-F4C0-9B2B-D723-849B7CB035C2}"/>
              </a:ext>
            </a:extLst>
          </p:cNvPr>
          <p:cNvPicPr>
            <a:picLocks noChangeAspect="1"/>
          </p:cNvPicPr>
          <p:nvPr/>
        </p:nvPicPr>
        <p:blipFill>
          <a:blip r:embed="rId4"/>
          <a:stretch>
            <a:fillRect/>
          </a:stretch>
        </p:blipFill>
        <p:spPr>
          <a:xfrm>
            <a:off x="0" y="593367"/>
            <a:ext cx="5823517" cy="1151418"/>
          </a:xfrm>
          <a:prstGeom prst="rect">
            <a:avLst/>
          </a:prstGeom>
        </p:spPr>
      </p:pic>
      <p:pic>
        <p:nvPicPr>
          <p:cNvPr id="21" name="Picture 20">
            <a:extLst>
              <a:ext uri="{FF2B5EF4-FFF2-40B4-BE49-F238E27FC236}">
                <a16:creationId xmlns:a16="http://schemas.microsoft.com/office/drawing/2014/main" id="{EBCAC8DA-0F9B-76FE-EDDF-A0F77F6A4C39}"/>
              </a:ext>
            </a:extLst>
          </p:cNvPr>
          <p:cNvPicPr>
            <a:picLocks noChangeAspect="1"/>
          </p:cNvPicPr>
          <p:nvPr/>
        </p:nvPicPr>
        <p:blipFill>
          <a:blip r:embed="rId5"/>
          <a:stretch>
            <a:fillRect/>
          </a:stretch>
        </p:blipFill>
        <p:spPr>
          <a:xfrm>
            <a:off x="0" y="1818094"/>
            <a:ext cx="5823517" cy="1145881"/>
          </a:xfrm>
          <a:prstGeom prst="rect">
            <a:avLst/>
          </a:prstGeom>
        </p:spPr>
      </p:pic>
      <p:pic>
        <p:nvPicPr>
          <p:cNvPr id="22" name="Picture 21">
            <a:extLst>
              <a:ext uri="{FF2B5EF4-FFF2-40B4-BE49-F238E27FC236}">
                <a16:creationId xmlns:a16="http://schemas.microsoft.com/office/drawing/2014/main" id="{A66CF3E3-CFDD-C9C9-6259-6204EC217B68}"/>
              </a:ext>
            </a:extLst>
          </p:cNvPr>
          <p:cNvPicPr>
            <a:picLocks noChangeAspect="1"/>
          </p:cNvPicPr>
          <p:nvPr/>
        </p:nvPicPr>
        <p:blipFill>
          <a:blip r:embed="rId6"/>
          <a:stretch>
            <a:fillRect/>
          </a:stretch>
        </p:blipFill>
        <p:spPr>
          <a:xfrm>
            <a:off x="5972513" y="579424"/>
            <a:ext cx="5823517" cy="1179304"/>
          </a:xfrm>
          <a:prstGeom prst="rect">
            <a:avLst/>
          </a:prstGeom>
        </p:spPr>
      </p:pic>
      <p:pic>
        <p:nvPicPr>
          <p:cNvPr id="23" name="Picture 22">
            <a:extLst>
              <a:ext uri="{FF2B5EF4-FFF2-40B4-BE49-F238E27FC236}">
                <a16:creationId xmlns:a16="http://schemas.microsoft.com/office/drawing/2014/main" id="{72D51910-A89D-75CC-F9EE-756393569625}"/>
              </a:ext>
            </a:extLst>
          </p:cNvPr>
          <p:cNvPicPr>
            <a:picLocks noChangeAspect="1"/>
          </p:cNvPicPr>
          <p:nvPr/>
        </p:nvPicPr>
        <p:blipFill>
          <a:blip r:embed="rId7"/>
          <a:stretch>
            <a:fillRect/>
          </a:stretch>
        </p:blipFill>
        <p:spPr>
          <a:xfrm>
            <a:off x="5972513" y="1790287"/>
            <a:ext cx="5823517" cy="1173688"/>
          </a:xfrm>
          <a:prstGeom prst="rect">
            <a:avLst/>
          </a:prstGeom>
        </p:spPr>
      </p:pic>
      <p:sp>
        <p:nvSpPr>
          <p:cNvPr id="24" name="TextBox 23">
            <a:extLst>
              <a:ext uri="{FF2B5EF4-FFF2-40B4-BE49-F238E27FC236}">
                <a16:creationId xmlns:a16="http://schemas.microsoft.com/office/drawing/2014/main" id="{C8654D44-E465-8BC9-1471-E48972964BDC}"/>
              </a:ext>
            </a:extLst>
          </p:cNvPr>
          <p:cNvSpPr txBox="1"/>
          <p:nvPr/>
        </p:nvSpPr>
        <p:spPr>
          <a:xfrm>
            <a:off x="410636" y="4342871"/>
            <a:ext cx="11370728" cy="2308324"/>
          </a:xfrm>
          <a:prstGeom prst="rect">
            <a:avLst/>
          </a:prstGeom>
          <a:noFill/>
        </p:spPr>
        <p:txBody>
          <a:bodyPr wrap="square" rtlCol="0">
            <a:spAutoFit/>
          </a:bodyPr>
          <a:lstStyle/>
          <a:p>
            <a:r>
              <a:rPr lang="en-US" b="1"/>
              <a:t>conlusive results from the site obs eval:</a:t>
            </a:r>
          </a:p>
          <a:p>
            <a:pPr marL="285750" indent="-285750">
              <a:buFont typeface="Arial" panose="020B0604020202020204" pitchFamily="34" charset="0"/>
              <a:buChar char="•"/>
            </a:pPr>
            <a:r>
              <a:rPr lang="en-US"/>
              <a:t>the diff between TEST – CTRL of SCREAMv0 is much smaller than the diff among simulations vs. site obs</a:t>
            </a:r>
          </a:p>
          <a:p>
            <a:pPr marL="285750" indent="-285750">
              <a:buFont typeface="Arial" panose="020B0604020202020204" pitchFamily="34" charset="0"/>
              <a:buChar char="•"/>
            </a:pPr>
            <a:r>
              <a:rPr lang="en-US"/>
              <a:t>some sites show improvement, some show degradation</a:t>
            </a:r>
          </a:p>
          <a:p>
            <a:pPr marL="285750" indent="-285750">
              <a:buFont typeface="Arial" panose="020B0604020202020204" pitchFamily="34" charset="0"/>
              <a:buChar char="•"/>
            </a:pPr>
            <a:r>
              <a:rPr lang="en-US"/>
              <a:t>T2m, winds, PSL, RH2m all show systematic change in TEST:</a:t>
            </a:r>
          </a:p>
          <a:p>
            <a:pPr marL="742950" lvl="1" indent="-285750">
              <a:buFont typeface="Arial" panose="020B0604020202020204" pitchFamily="34" charset="0"/>
              <a:buChar char="•"/>
            </a:pPr>
            <a:r>
              <a:rPr lang="en-US"/>
              <a:t>T2m increases slightly</a:t>
            </a:r>
          </a:p>
          <a:p>
            <a:pPr marL="742950" lvl="1" indent="-285750">
              <a:buFont typeface="Arial" panose="020B0604020202020204" pitchFamily="34" charset="0"/>
              <a:buChar char="•"/>
            </a:pPr>
            <a:r>
              <a:rPr lang="en-US"/>
              <a:t>PSL increases slightly</a:t>
            </a:r>
          </a:p>
          <a:p>
            <a:pPr marL="742950" lvl="1" indent="-285750">
              <a:buFont typeface="Arial" panose="020B0604020202020204" pitchFamily="34" charset="0"/>
              <a:buChar char="•"/>
            </a:pPr>
            <a:r>
              <a:rPr lang="en-US"/>
              <a:t>RH2m decreases slightly</a:t>
            </a:r>
          </a:p>
          <a:p>
            <a:pPr marL="742950" lvl="1" indent="-285750">
              <a:buFont typeface="Arial" panose="020B0604020202020204" pitchFamily="34" charset="0"/>
              <a:buChar char="•"/>
            </a:pPr>
            <a:r>
              <a:rPr lang="en-US"/>
              <a:t>winds decreased (most apparent)</a:t>
            </a:r>
          </a:p>
        </p:txBody>
      </p:sp>
      <p:sp>
        <p:nvSpPr>
          <p:cNvPr id="25" name="TextBox 24">
            <a:extLst>
              <a:ext uri="{FF2B5EF4-FFF2-40B4-BE49-F238E27FC236}">
                <a16:creationId xmlns:a16="http://schemas.microsoft.com/office/drawing/2014/main" id="{35071078-189E-2C49-DD09-CC55E884381A}"/>
              </a:ext>
            </a:extLst>
          </p:cNvPr>
          <p:cNvSpPr txBox="1"/>
          <p:nvPr/>
        </p:nvSpPr>
        <p:spPr>
          <a:xfrm>
            <a:off x="0" y="-10639"/>
            <a:ext cx="12192000" cy="369332"/>
          </a:xfrm>
          <a:prstGeom prst="rect">
            <a:avLst/>
          </a:prstGeom>
          <a:solidFill>
            <a:srgbClr val="1086C9"/>
          </a:solidFill>
        </p:spPr>
        <p:txBody>
          <a:bodyPr wrap="square" rtlCol="0">
            <a:spAutoFit/>
          </a:bodyPr>
          <a:lstStyle/>
          <a:p>
            <a:r>
              <a:rPr lang="en-US">
                <a:solidFill>
                  <a:schemeClr val="bg1"/>
                </a:solidFill>
                <a:latin typeface="Aptos" panose="020B0004020202020204" pitchFamily="34" charset="0"/>
              </a:rPr>
              <a:t>SCREAMv0 3kmCARRM Usurf-1km atm-land coupled simulations: 		2.2 tidesandcurrents site timeseries</a:t>
            </a:r>
          </a:p>
        </p:txBody>
      </p:sp>
    </p:spTree>
    <p:extLst>
      <p:ext uri="{BB962C8B-B14F-4D97-AF65-F5344CB8AC3E}">
        <p14:creationId xmlns:p14="http://schemas.microsoft.com/office/powerpoint/2010/main" val="21040856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FACA21-47FD-A55A-26FC-58FAE6322B0F}"/>
              </a:ext>
            </a:extLst>
          </p:cNvPr>
          <p:cNvSpPr txBox="1"/>
          <p:nvPr/>
        </p:nvSpPr>
        <p:spPr>
          <a:xfrm>
            <a:off x="298352" y="194872"/>
            <a:ext cx="11595296" cy="6340197"/>
          </a:xfrm>
          <a:prstGeom prst="rect">
            <a:avLst/>
          </a:prstGeom>
          <a:noFill/>
        </p:spPr>
        <p:txBody>
          <a:bodyPr wrap="square">
            <a:spAutoFit/>
          </a:bodyPr>
          <a:lstStyle/>
          <a:p>
            <a:r>
              <a:rPr lang="en-US" sz="2000"/>
              <a:t>Meeting notes for urban tech paper discussion 11/18 (attendees: Yunyan, Jishi, Qi, Lei, Yifan)</a:t>
            </a:r>
          </a:p>
          <a:p>
            <a:endParaRPr lang="en-US" sz="1400"/>
          </a:p>
          <a:p>
            <a:r>
              <a:rPr lang="en-US"/>
              <a:t>Targets: </a:t>
            </a:r>
          </a:p>
          <a:p>
            <a:pPr marL="342900" indent="-342900">
              <a:buAutoNum type="arabicParenR"/>
            </a:pPr>
            <a:r>
              <a:rPr lang="en-US" sz="1400"/>
              <a:t>given the outline, seek the insights/feedback from Lei and Yifan for the analysis</a:t>
            </a:r>
          </a:p>
          <a:p>
            <a:pPr marL="342900" indent="-342900">
              <a:buAutoNum type="arabicParenR"/>
            </a:pPr>
            <a:r>
              <a:rPr lang="en-US" sz="1400"/>
              <a:t>share analysis for SCREAMv0 3kmCARRM 46-d simulations until now</a:t>
            </a:r>
          </a:p>
          <a:p>
            <a:endParaRPr lang="en-US" sz="1400"/>
          </a:p>
          <a:p>
            <a:r>
              <a:rPr lang="en-US"/>
              <a:t>Discussions:</a:t>
            </a:r>
          </a:p>
          <a:p>
            <a:pPr marL="285750" indent="-285750">
              <a:buFont typeface="Arial" panose="020B0604020202020204" pitchFamily="34" charset="0"/>
              <a:buChar char="•"/>
            </a:pPr>
            <a:r>
              <a:rPr lang="en-US" sz="1400"/>
              <a:t>spatial patterns: </a:t>
            </a:r>
          </a:p>
          <a:p>
            <a:pPr marL="742950" lvl="1" indent="-285750">
              <a:buFont typeface="Arial" panose="020B0604020202020204" pitchFamily="34" charset="0"/>
              <a:buChar char="•"/>
            </a:pPr>
            <a:r>
              <a:rPr lang="en-US" sz="1400"/>
              <a:t>T2m: Lei said it’s good to see the overal ~1-2 K warming over LA/SF in the 46-d averages, which is consistent with the general finding for urban heat island effects (correct magnitue, clean signals). Yunyan and Lei suggested to plot diurnal temperature range (DTR)</a:t>
            </a:r>
          </a:p>
          <a:p>
            <a:pPr marL="742950" lvl="1" indent="-285750">
              <a:buFont typeface="Arial" panose="020B0604020202020204" pitchFamily="34" charset="0"/>
              <a:buChar char="•"/>
            </a:pPr>
            <a:r>
              <a:rPr lang="en-US" sz="1400"/>
              <a:t>OLR: Lei asked if the OLR changes are mostly induced by the surface/urban/emissivity changes, or, by atm feedback (moisture, clouds). Yunyan and Qi suggested to look at surface longwave radiation, instead of TOA, and can check clouds</a:t>
            </a:r>
          </a:p>
          <a:p>
            <a:pPr marL="285750" indent="-285750">
              <a:buFont typeface="Arial" panose="020B0604020202020204" pitchFamily="34" charset="0"/>
              <a:buChar char="•"/>
            </a:pPr>
            <a:r>
              <a:rPr lang="en-US" sz="1400"/>
              <a:t>site timeseries:</a:t>
            </a:r>
          </a:p>
          <a:p>
            <a:pPr marL="742950" lvl="1" indent="-285750">
              <a:buFont typeface="Arial" panose="020B0604020202020204" pitchFamily="34" charset="0"/>
              <a:buChar char="•"/>
            </a:pPr>
            <a:r>
              <a:rPr lang="en-US" altLang="zh-CN" sz="1400"/>
              <a:t>10-m winds: </a:t>
            </a:r>
          </a:p>
          <a:p>
            <a:pPr marL="1200150" lvl="2" indent="-285750">
              <a:buFont typeface="Arial" panose="020B0604020202020204" pitchFamily="34" charset="0"/>
              <a:buChar char="•"/>
            </a:pPr>
            <a:r>
              <a:rPr lang="en-US" sz="1400"/>
              <a:t>Lei cautioned the implication of 10-m winds vs. obs; in CESM, it should be treated as a parameterized var based on monin–obukhov similarity theory in the surface model; the similarity theory is not good within 10% above PBLH </a:t>
            </a:r>
          </a:p>
          <a:p>
            <a:pPr marL="1200150" lvl="2" indent="-285750">
              <a:buFont typeface="Arial" panose="020B0604020202020204" pitchFamily="34" charset="0"/>
              <a:buChar char="•"/>
            </a:pPr>
            <a:r>
              <a:rPr lang="en-US" sz="1400"/>
              <a:t>Qi suggested to distinguish the low troposphere winds resolved by dycore vs. parameterized by the surface model (10-m winds) in the text</a:t>
            </a:r>
          </a:p>
          <a:p>
            <a:pPr marL="1200150" lvl="2" indent="-285750">
              <a:buFont typeface="Arial" panose="020B0604020202020204" pitchFamily="34" charset="0"/>
              <a:buChar char="•"/>
            </a:pPr>
            <a:r>
              <a:rPr lang="en-US" sz="1400"/>
              <a:t>Yunyan asked if it’s canopy + 10 m or surface + 10 m, Lei said it depends (?) need to check the details in ELM</a:t>
            </a:r>
          </a:p>
          <a:p>
            <a:pPr marL="742950" lvl="1" indent="-285750">
              <a:buFont typeface="Arial" panose="020B0604020202020204" pitchFamily="34" charset="0"/>
              <a:buChar char="•"/>
            </a:pPr>
            <a:r>
              <a:rPr lang="en-US" sz="1400"/>
              <a:t>data quality control:</a:t>
            </a:r>
          </a:p>
          <a:p>
            <a:pPr marL="1200150" lvl="2" indent="-285750">
              <a:buFont typeface="Arial" panose="020B0604020202020204" pitchFamily="34" charset="0"/>
              <a:buChar char="•"/>
            </a:pPr>
            <a:r>
              <a:rPr lang="en-US" sz="1400"/>
              <a:t>Lei cautioned the quality / not apple-to-apple comparison vs. model for some obs sites:</a:t>
            </a:r>
          </a:p>
          <a:p>
            <a:pPr marL="1657350" lvl="3" indent="-285750">
              <a:buFont typeface="Arial" panose="020B0604020202020204" pitchFamily="34" charset="0"/>
              <a:buChar char="•"/>
            </a:pPr>
            <a:r>
              <a:rPr lang="en-US" sz="1400"/>
              <a:t>landscape impact: some sites actually belong to ocean =&gt; need to make consistent comparison for obs vs. model, at least same types (land vs. ocean)</a:t>
            </a:r>
          </a:p>
          <a:p>
            <a:pPr marL="1657350" lvl="3" indent="-285750">
              <a:buFont typeface="Arial" panose="020B0604020202020204" pitchFamily="34" charset="0"/>
              <a:buChar char="•"/>
            </a:pPr>
            <a:r>
              <a:rPr lang="en-US" sz="1400"/>
              <a:t>inspiration from the checking of apparently strange sites in obs: they encountered a LA golf course before, which has man-made humidification to maintain turf quality on golf courses, yet LA itself is extremely arid. This artificial microclimate should be excluded, as there is certainly no corresponding representation for it within the model</a:t>
            </a:r>
          </a:p>
          <a:p>
            <a:pPr marL="1200150" lvl="2" indent="-285750">
              <a:buFont typeface="Arial" panose="020B0604020202020204" pitchFamily="34" charset="0"/>
              <a:buChar char="•"/>
            </a:pPr>
            <a:r>
              <a:rPr lang="en-US" sz="1400"/>
              <a:t>Yunyan suggested to use PCT_URBAN to distinguish urban vs. rural for model grids</a:t>
            </a:r>
          </a:p>
          <a:p>
            <a:pPr marL="285750" indent="-285750">
              <a:buFont typeface="Arial" panose="020B0604020202020204" pitchFamily="34" charset="0"/>
              <a:buChar char="•"/>
            </a:pPr>
            <a:endParaRPr lang="en-US" sz="1400"/>
          </a:p>
          <a:p>
            <a:endParaRPr lang="en-US" sz="1400"/>
          </a:p>
        </p:txBody>
      </p:sp>
    </p:spTree>
    <p:extLst>
      <p:ext uri="{BB962C8B-B14F-4D97-AF65-F5344CB8AC3E}">
        <p14:creationId xmlns:p14="http://schemas.microsoft.com/office/powerpoint/2010/main" val="3100184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990C72D-23AF-55E0-EB89-216DF7375DC8}"/>
              </a:ext>
            </a:extLst>
          </p:cNvPr>
          <p:cNvSpPr txBox="1"/>
          <p:nvPr/>
        </p:nvSpPr>
        <p:spPr>
          <a:xfrm>
            <a:off x="311046" y="614597"/>
            <a:ext cx="11569908" cy="5355312"/>
          </a:xfrm>
          <a:prstGeom prst="rect">
            <a:avLst/>
          </a:prstGeom>
          <a:noFill/>
        </p:spPr>
        <p:txBody>
          <a:bodyPr wrap="square" rtlCol="0">
            <a:spAutoFit/>
          </a:bodyPr>
          <a:lstStyle/>
          <a:p>
            <a:r>
              <a:rPr lang="en-US"/>
              <a:t>Next steps:</a:t>
            </a:r>
          </a:p>
          <a:p>
            <a:pPr marL="285750" indent="-285750">
              <a:buFont typeface="Arial" panose="020B0604020202020204" pitchFamily="34" charset="0"/>
              <a:buChar char="•"/>
            </a:pPr>
            <a:r>
              <a:rPr lang="en-US" sz="1400"/>
              <a:t>apply the workflow (spatial distribution, site timeseries) to the land-only simulations, to check the land outputs</a:t>
            </a:r>
          </a:p>
          <a:p>
            <a:pPr marL="285750" indent="-285750">
              <a:buFont typeface="Arial" panose="020B0604020202020204" pitchFamily="34" charset="0"/>
              <a:buChar char="•"/>
            </a:pPr>
            <a:r>
              <a:rPr lang="en-US" sz="1400"/>
              <a:t>check the wind obs issue in ISD, other issues;</a:t>
            </a:r>
          </a:p>
          <a:p>
            <a:pPr marL="285750" indent="-285750">
              <a:buFont typeface="Arial" panose="020B0604020202020204" pitchFamily="34" charset="0"/>
              <a:buChar char="•"/>
            </a:pPr>
            <a:r>
              <a:rPr lang="en-US" sz="1400"/>
              <a:t>continue work on other obs products (CIMIS, etc.)</a:t>
            </a:r>
          </a:p>
          <a:p>
            <a:pPr marL="285750" indent="-285750">
              <a:buFont typeface="Arial" panose="020B0604020202020204" pitchFamily="34" charset="0"/>
              <a:buChar char="•"/>
            </a:pPr>
            <a:r>
              <a:rPr lang="en-US" sz="1400"/>
              <a:t>conduct the other RRM simulations (</a:t>
            </a:r>
            <a:r>
              <a:rPr lang="en-US" sz="1400">
                <a:solidFill>
                  <a:srgbClr val="FF0000"/>
                </a:solidFill>
              </a:rPr>
              <a:t>priorize</a:t>
            </a:r>
            <a:r>
              <a:rPr lang="en-US" sz="1400"/>
              <a:t> </a:t>
            </a:r>
            <a:r>
              <a:rPr lang="en-US" sz="1400">
                <a:solidFill>
                  <a:srgbClr val="FF0000"/>
                </a:solidFill>
              </a:rPr>
              <a:t>CA800m, then EPCAPE</a:t>
            </a:r>
            <a:r>
              <a:rPr lang="en-US" sz="1400"/>
              <a:t>)</a:t>
            </a:r>
          </a:p>
          <a:p>
            <a:pPr marL="742950" lvl="1" indent="-285750">
              <a:buFont typeface="Arial" panose="020B0604020202020204" pitchFamily="34" charset="0"/>
              <a:buChar char="•"/>
            </a:pPr>
            <a:r>
              <a:rPr lang="en-US" sz="1400"/>
              <a:t>use 0.05 grid sent by Yifan -&gt; def def fsurfCTRL, then Yifan will make the fsurfTEST</a:t>
            </a:r>
          </a:p>
          <a:p>
            <a:pPr marL="742950" lvl="1" indent="-285750">
              <a:buFont typeface="Arial" panose="020B0604020202020204" pitchFamily="34" charset="0"/>
              <a:buChar char="•"/>
            </a:pPr>
            <a:r>
              <a:rPr lang="en-US" sz="1400"/>
              <a:t>Yunyan asked about domain size impact: check clouds</a:t>
            </a:r>
          </a:p>
          <a:p>
            <a:pPr marL="285750" indent="-285750">
              <a:buFont typeface="Arial" panose="020B0604020202020204" pitchFamily="34" charset="0"/>
              <a:buChar char="•"/>
            </a:pPr>
            <a:r>
              <a:rPr lang="en-US" sz="1400"/>
              <a:t>make new plots:</a:t>
            </a:r>
          </a:p>
          <a:p>
            <a:pPr marL="742950" lvl="1" indent="-285750">
              <a:buFont typeface="Arial" panose="020B0604020202020204" pitchFamily="34" charset="0"/>
              <a:buChar char="•"/>
            </a:pPr>
            <a:r>
              <a:rPr lang="en-US" sz="1400"/>
              <a:t>Lei and Yunyan asked about diurnal composite</a:t>
            </a:r>
          </a:p>
          <a:p>
            <a:pPr marL="742950" lvl="1" indent="-285750">
              <a:buFont typeface="Arial" panose="020B0604020202020204" pitchFamily="34" charset="0"/>
              <a:buChar char="•"/>
            </a:pPr>
            <a:r>
              <a:rPr lang="en-US" sz="1400"/>
              <a:t>Yunyan suggested Taylor diagram spectra signals</a:t>
            </a:r>
          </a:p>
          <a:p>
            <a:pPr marL="742950" lvl="1" indent="-285750">
              <a:buFont typeface="Arial" panose="020B0604020202020204" pitchFamily="34" charset="0"/>
              <a:buChar char="•"/>
            </a:pPr>
            <a:r>
              <a:rPr lang="en-US" sz="1400"/>
              <a:t>shapefile mean: </a:t>
            </a:r>
          </a:p>
          <a:p>
            <a:pPr marL="1200150" lvl="2" indent="-285750">
              <a:buFont typeface="Arial" panose="020B0604020202020204" pitchFamily="34" charset="0"/>
              <a:buChar char="•"/>
            </a:pPr>
            <a:r>
              <a:rPr lang="en-US" sz="1400"/>
              <a:t>Lei suggested 3km model doesn’t know the subgrid info vs. obs, but have better grid averages vs. coarse model</a:t>
            </a:r>
          </a:p>
          <a:p>
            <a:pPr marL="1200150" lvl="2" indent="-285750">
              <a:buFont typeface="Arial" panose="020B0604020202020204" pitchFamily="34" charset="0"/>
              <a:buChar char="•"/>
            </a:pPr>
            <a:r>
              <a:rPr lang="en-US" sz="1400"/>
              <a:t>Qi suggested to identify SCREAM systematic bias, landuse / landcover, still have many problems in model physics</a:t>
            </a:r>
          </a:p>
          <a:p>
            <a:endParaRPr lang="en-US" sz="1400"/>
          </a:p>
          <a:p>
            <a:r>
              <a:rPr lang="en-US"/>
              <a:t>Insights needed from Yifan and Lei:</a:t>
            </a:r>
          </a:p>
          <a:p>
            <a:r>
              <a:rPr lang="en-US" sz="1400" i="1"/>
              <a:t>Which land variables are most important for the land-only sanity check? </a:t>
            </a:r>
          </a:p>
          <a:p>
            <a:pPr marL="285750" indent="-285750">
              <a:buFont typeface="Arial" panose="020B0604020202020204" pitchFamily="34" charset="0"/>
              <a:buChar char="•"/>
            </a:pPr>
            <a:r>
              <a:rPr lang="en-US" sz="1400"/>
              <a:t>we can check all vars sent by Yifan (</a:t>
            </a:r>
            <a:r>
              <a:rPr lang="en-US" sz="1400">
                <a:solidFill>
                  <a:srgbClr val="FF0000"/>
                </a:solidFill>
              </a:rPr>
              <a:t>will send the plots by email</a:t>
            </a:r>
            <a:r>
              <a:rPr lang="en-US" sz="1400"/>
              <a:t>)</a:t>
            </a:r>
          </a:p>
          <a:p>
            <a:pPr marL="285750" indent="-285750">
              <a:buFont typeface="Arial" panose="020B0604020202020204" pitchFamily="34" charset="0"/>
              <a:buChar char="•"/>
            </a:pPr>
            <a:r>
              <a:rPr lang="en-US" sz="1200"/>
              <a:t>for DWR CIMIS site obs: ET, precip, SW, vappres, T2m, RH2m, dew, winds, soil T:</a:t>
            </a:r>
          </a:p>
          <a:p>
            <a:pPr marL="742950" lvl="1" indent="-285750">
              <a:buFont typeface="Arial" panose="020B0604020202020204" pitchFamily="34" charset="0"/>
              <a:buChar char="•"/>
            </a:pPr>
            <a:r>
              <a:rPr lang="en-US" sz="1200"/>
              <a:t>ET: QSOIL, QVEGE, QVEGT? LHFLX/(LHFLX+SHFLX)? </a:t>
            </a:r>
          </a:p>
          <a:p>
            <a:pPr marL="1200150" lvl="2" indent="-285750">
              <a:buFont typeface="Arial" panose="020B0604020202020204" pitchFamily="34" charset="0"/>
              <a:buChar char="•"/>
            </a:pPr>
            <a:r>
              <a:rPr lang="en-US" sz="1200"/>
              <a:t>ET location: urban vs. other land types (crop etc.) no explicit veg in urban (obs in Park usable? NY central Park not good &lt;= micro climate, small park ok)</a:t>
            </a:r>
          </a:p>
          <a:p>
            <a:pPr marL="1200150" lvl="2" indent="-285750">
              <a:buFont typeface="Arial" panose="020B0604020202020204" pitchFamily="34" charset="0"/>
              <a:buChar char="•"/>
            </a:pPr>
            <a:r>
              <a:rPr lang="en-US" sz="1200"/>
              <a:t>EFLX_LH_TOT_U / lambda =&gt; ET_U, find comparable obs sites in CIMIS</a:t>
            </a:r>
          </a:p>
          <a:p>
            <a:r>
              <a:rPr lang="en-US" sz="1400" i="1"/>
              <a:t>What observational products can we use? </a:t>
            </a:r>
          </a:p>
          <a:p>
            <a:pPr marL="285750" indent="-285750">
              <a:buFont typeface="Arial" panose="020B0604020202020204" pitchFamily="34" charset="0"/>
              <a:buChar char="•"/>
            </a:pPr>
            <a:r>
              <a:rPr lang="en-US" sz="1400"/>
              <a:t>Can we use Lei group’s </a:t>
            </a:r>
            <a:r>
              <a:rPr lang="en-US" sz="1400">
                <a:solidFill>
                  <a:srgbClr val="FF0000"/>
                </a:solidFill>
              </a:rPr>
              <a:t>1km 12h T2m ML gridded data</a:t>
            </a:r>
            <a:r>
              <a:rPr lang="en-US" sz="1400"/>
              <a:t>? Lei and Yifan will contact Yiwen to see how to share the LA/SF T2m data among us and the Google Earth engine</a:t>
            </a:r>
            <a:endParaRPr lang="en-US" sz="1400">
              <a:solidFill>
                <a:schemeClr val="tx2">
                  <a:lumMod val="25000"/>
                  <a:lumOff val="75000"/>
                </a:schemeClr>
              </a:solidFill>
            </a:endParaRPr>
          </a:p>
        </p:txBody>
      </p:sp>
    </p:spTree>
    <p:extLst>
      <p:ext uri="{BB962C8B-B14F-4D97-AF65-F5344CB8AC3E}">
        <p14:creationId xmlns:p14="http://schemas.microsoft.com/office/powerpoint/2010/main" val="23568150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0</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Urban tech paper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Zhang, Jishi</dc:creator>
  <cp:revision>1</cp:revision>
  <dcterms:created xsi:type="dcterms:W3CDTF">2025-11-18T21:43:29Z</dcterms:created>
  <dcterms:modified xsi:type="dcterms:W3CDTF">2025-11-18T22:09:28Z</dcterms:modified>
</cp:coreProperties>
</file>