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15"/>
  </p:notesMasterIdLst>
  <p:handoutMasterIdLst>
    <p:handoutMasterId r:id="rId16"/>
  </p:handoutMasterIdLst>
  <p:sldIdLst>
    <p:sldId id="256" r:id="rId5"/>
    <p:sldId id="1857" r:id="rId6"/>
    <p:sldId id="1860" r:id="rId7"/>
    <p:sldId id="1862" r:id="rId8"/>
    <p:sldId id="1858" r:id="rId9"/>
    <p:sldId id="1861" r:id="rId10"/>
    <p:sldId id="1863" r:id="rId11"/>
    <p:sldId id="1864" r:id="rId12"/>
    <p:sldId id="1865" r:id="rId13"/>
    <p:sldId id="1866" r:id="rId14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73">
          <p15:clr>
            <a:srgbClr val="A4A3A4"/>
          </p15:clr>
        </p15:guide>
        <p15:guide id="4" orient="horz" pos="1619">
          <p15:clr>
            <a:srgbClr val="A4A3A4"/>
          </p15:clr>
        </p15:guide>
        <p15:guide id="5" orient="horz" pos="3135">
          <p15:clr>
            <a:srgbClr val="A4A3A4"/>
          </p15:clr>
        </p15:guide>
        <p15:guide id="6" pos="3839">
          <p15:clr>
            <a:srgbClr val="A4A3A4"/>
          </p15:clr>
        </p15:guide>
        <p15:guide id="7" pos="191">
          <p15:clr>
            <a:srgbClr val="A4A3A4"/>
          </p15:clr>
        </p15:guide>
        <p15:guide id="8" pos="7483">
          <p15:clr>
            <a:srgbClr val="A4A3A4"/>
          </p15:clr>
        </p15:guide>
        <p15:guide id="9" pos="2114">
          <p15:clr>
            <a:srgbClr val="A4A3A4"/>
          </p15:clr>
        </p15:guide>
        <p15:guide id="10" pos="55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4173"/>
    <a:srgbClr val="9BBB59"/>
    <a:srgbClr val="F79646"/>
    <a:srgbClr val="2B2B2B"/>
    <a:srgbClr val="707276"/>
    <a:srgbClr val="000000"/>
    <a:srgbClr val="D57500"/>
    <a:srgbClr val="A83C0F"/>
    <a:srgbClr val="F1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27" autoAdjust="0"/>
    <p:restoredTop sz="96277"/>
  </p:normalViewPr>
  <p:slideViewPr>
    <p:cSldViewPr snapToGrid="0">
      <p:cViewPr varScale="1">
        <p:scale>
          <a:sx n="180" d="100"/>
          <a:sy n="180" d="100"/>
        </p:scale>
        <p:origin x="936" y="192"/>
      </p:cViewPr>
      <p:guideLst>
        <p:guide orient="horz" pos="867"/>
        <p:guide orient="horz" pos="3889"/>
        <p:guide orient="horz" pos="2373"/>
        <p:guide orient="horz" pos="1619"/>
        <p:guide orient="horz" pos="3135"/>
        <p:guide pos="3839"/>
        <p:guide pos="191"/>
        <p:guide pos="7483"/>
        <p:guide pos="2114"/>
        <p:guide pos="55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5/13/26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GPCI = GCSS Pacific Cross-section Intercomparison, a working group of GCSS GCSS = GEWEX Cloud Systems Study GEWEX = Global Energy and Water Cycle Experiment, a core project of the World Climate Research </a:t>
            </a:r>
            <a:r>
              <a:rPr lang="en-US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DC7BE73-4B5A-CE49-9C77-143DE30E7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1" y="11113"/>
            <a:ext cx="12202386" cy="61454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19417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none" baseline="0">
                <a:solidFill>
                  <a:srgbClr val="194173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1941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11804917" y="65087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609493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lt"/>
            </a:endParaRPr>
          </a:p>
        </p:txBody>
      </p:sp>
      <p:sp>
        <p:nvSpPr>
          <p:cNvPr id="25" name="Date Placeholder 3"/>
          <p:cNvSpPr txBox="1">
            <a:spLocks/>
          </p:cNvSpPr>
          <p:nvPr userDrawn="1"/>
        </p:nvSpPr>
        <p:spPr>
          <a:xfrm>
            <a:off x="9141619" y="6345238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609493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n-lt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1466686" y="6443862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334AE4C-C338-7A4C-BC4F-6BC9F6A849B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0E66CD3-7A23-F141-AB88-E8F79B44BA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CC2D0E7-A5AA-EF4A-8D1D-B14661F1C7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4345B3C-5F6B-4A5E-850C-2AABD3D61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2965" y="1520444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39406B1-C905-49FE-8395-6A4846414E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2965" y="2971800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E4965F36-3883-487A-B557-2CC13CA897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98165" y="1529867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462238A5-CD91-4729-8F13-C28980B9A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8165" y="298122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8CFB329-35F3-4FEE-BD2E-4F1DF192EB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3365" y="1529867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B47493A7-2A95-41B8-9459-39C2C5DFFD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3365" y="298122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2F21B057-1B2C-43F2-9F05-64892AA92ED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92965" y="3892384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C31EFD41-0ED6-4B8B-BBC0-15B19A1300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2965" y="5343740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5F5B5F86-90C0-4906-BD83-8A8A8E77054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98165" y="3901807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84899FB2-785A-461A-AAFB-DE9EAD5E3C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8165" y="535316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FF1B9B09-B2C4-4EF7-905C-81C3CFF63DF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03365" y="3901807"/>
            <a:ext cx="3204385" cy="2138657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AEF18E0E-A9B3-4A79-92FB-F534760DAC3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3365" y="535316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</p:spTree>
    <p:extLst>
      <p:ext uri="{BB962C8B-B14F-4D97-AF65-F5344CB8AC3E}">
        <p14:creationId xmlns:p14="http://schemas.microsoft.com/office/powerpoint/2010/main" val="20703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4345B3C-5F6B-4A5E-850C-2AABD3D61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45"/>
            <a:ext cx="3931920" cy="2409590"/>
          </a:xfrm>
          <a:prstGeom prst="rect">
            <a:avLst/>
          </a:prstGeom>
          <a:solidFill>
            <a:srgbClr val="B3B3B3"/>
          </a:solidFill>
          <a:ln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B157FD86-FC2C-463B-BD27-6917B6D2E5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6741" y="1371645"/>
            <a:ext cx="3931920" cy="2409590"/>
          </a:xfrm>
          <a:prstGeom prst="rect">
            <a:avLst/>
          </a:prstGeom>
          <a:solidFill>
            <a:srgbClr val="B3B3B3"/>
          </a:solidFill>
          <a:ln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930AED4F-F21A-492D-8EF0-E02840C272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53481" y="1371645"/>
            <a:ext cx="3931920" cy="2409590"/>
          </a:xfrm>
          <a:prstGeom prst="rect">
            <a:avLst/>
          </a:prstGeom>
          <a:solidFill>
            <a:srgbClr val="B3B3B3"/>
          </a:solidFill>
          <a:ln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D2476C0-3D76-4E27-90C3-EC41C39A1B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908425"/>
            <a:ext cx="3931919" cy="226218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4467BEB-CB5C-4C56-8E6D-00C26CC2D9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26741" y="3908425"/>
            <a:ext cx="3931919" cy="226218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4C8CDC4-54D1-425A-A6F9-166896AED3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906" y="3908425"/>
            <a:ext cx="3931919" cy="226218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9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 with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132A513-350B-46C6-AC03-73888D88E8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4389" y="1308100"/>
            <a:ext cx="6884436" cy="5549900"/>
          </a:xfrm>
          <a:prstGeom prst="rect">
            <a:avLst/>
          </a:prstGeom>
          <a:solidFill>
            <a:srgbClr val="B3B3B3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9BCED51-832A-4EBA-9DD7-F55F1B70E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2" y="2292350"/>
            <a:ext cx="4801118" cy="3879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4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4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E4DC17AF-00E1-43FF-891E-130F44D5595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5665" y="1600200"/>
            <a:ext cx="4801118" cy="639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2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D2A6B26-4AE8-4A5E-96B2-06CABAE3B2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5664" y="2413000"/>
            <a:ext cx="4875531" cy="3797044"/>
          </a:xfrm>
          <a:prstGeom prst="rect">
            <a:avLst/>
          </a:prstGeom>
          <a:solidFill>
            <a:srgbClr val="B3B3B3"/>
          </a:solidFill>
          <a:ln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132A513-350B-46C6-AC03-73888D88E8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9254" y="2413000"/>
            <a:ext cx="6559544" cy="3797044"/>
          </a:xfrm>
          <a:prstGeom prst="rect">
            <a:avLst/>
          </a:prstGeom>
          <a:solidFill>
            <a:srgbClr val="B3B3B3"/>
          </a:solidFill>
          <a:ln>
            <a:solidFill>
              <a:schemeClr val="bg1"/>
            </a:solidFill>
          </a:ln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Content Placeholder 22">
            <a:extLst>
              <a:ext uri="{FF2B5EF4-FFF2-40B4-BE49-F238E27FC236}">
                <a16:creationId xmlns:a16="http://schemas.microsoft.com/office/drawing/2014/main" id="{03DFE93B-A19A-4468-A222-E9D9108059E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74131" y="1600200"/>
            <a:ext cx="11614667" cy="639763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8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25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3F7311EE-B970-436F-B065-5D17DFA6B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73250" y="1666773"/>
            <a:ext cx="1371600" cy="2202040"/>
          </a:xfr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D107B636-B7F6-47B0-940F-B885E192920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49604" y="1666773"/>
            <a:ext cx="1371600" cy="2202040"/>
          </a:xfr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D260ABE-87BB-4EEE-B50F-4AA7C15738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896" y="3938408"/>
            <a:ext cx="2103120" cy="2202040"/>
          </a:xfr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7BBF60B-F9D0-4BE0-9B66-F084CDBB4B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6896" y="1666773"/>
            <a:ext cx="1371600" cy="2202040"/>
          </a:xfr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8498B6E-DB3F-47BF-A653-AE29EC9DFC4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618084" y="3938408"/>
            <a:ext cx="2103120" cy="2202040"/>
          </a:xfr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647131A7-1CC1-458A-902D-ABBAD39EDE4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59190" y="1666773"/>
            <a:ext cx="6881129" cy="638644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6CDABE6-D4D9-4D94-975B-F389DA9D36A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59355" y="2357805"/>
            <a:ext cx="6880312" cy="3879850"/>
          </a:xfrm>
        </p:spPr>
        <p:txBody>
          <a:bodyPr/>
          <a:lstStyle>
            <a:lvl1pPr>
              <a:buSzPct val="80000"/>
              <a:defRPr>
                <a:solidFill>
                  <a:schemeClr val="accent1"/>
                </a:solidFill>
                <a:latin typeface="+mn-lt"/>
              </a:defRPr>
            </a:lvl1pPr>
            <a:lvl2pPr>
              <a:buSzPct val="80000"/>
              <a:defRPr>
                <a:solidFill>
                  <a:schemeClr val="accent1"/>
                </a:solidFill>
                <a:latin typeface="+mn-lt"/>
              </a:defRPr>
            </a:lvl2pPr>
            <a:lvl3pPr>
              <a:buSzPct val="80000"/>
              <a:defRPr>
                <a:solidFill>
                  <a:schemeClr val="accent1"/>
                </a:solidFill>
                <a:latin typeface="+mn-lt"/>
              </a:defRPr>
            </a:lvl3pPr>
            <a:lvl4pPr>
              <a:buSzPct val="80000"/>
              <a:defRPr>
                <a:solidFill>
                  <a:schemeClr val="accent1"/>
                </a:solidFill>
                <a:latin typeface="+mn-lt"/>
              </a:defRPr>
            </a:lvl4pPr>
            <a:lvl5pPr>
              <a:buSzPct val="80000"/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3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386773F-F642-2A44-BF03-5C1C68F62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665" y="3265000"/>
            <a:ext cx="11457496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2B2B2B"/>
                </a:solidFill>
                <a:latin typeface="+mn-lt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C06637A-FD72-854D-BF64-C39908709B5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65665" y="5486400"/>
            <a:ext cx="11457496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2B2B2B"/>
                </a:solidFill>
                <a:latin typeface="+mn-lt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rgbClr val="19417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61511" y="1608139"/>
            <a:ext cx="11452763" cy="4484187"/>
          </a:xfrm>
          <a:prstGeom prst="rect">
            <a:avLst/>
          </a:prstGeom>
        </p:spPr>
        <p:txBody>
          <a:bodyPr vert="horz"/>
          <a:lstStyle>
            <a:lvl1pPr marL="342900" indent="-342900">
              <a:buSzPct val="100000"/>
              <a:buFont typeface="Wingdings" panose="05000000000000000000" pitchFamily="2" charset="2"/>
              <a:buChar char=""/>
              <a:defRPr>
                <a:solidFill>
                  <a:srgbClr val="194173"/>
                </a:solidFill>
                <a:latin typeface="+mn-lt"/>
              </a:defRPr>
            </a:lvl1pPr>
            <a:lvl2pPr marL="742950" indent="-285750">
              <a:buSzPct val="100000"/>
              <a:buFont typeface="Lucida Grande"/>
              <a:buChar char="▶"/>
              <a:defRPr>
                <a:solidFill>
                  <a:srgbClr val="194173"/>
                </a:solidFill>
                <a:latin typeface="+mn-lt"/>
              </a:defRPr>
            </a:lvl2pPr>
            <a:lvl3pPr>
              <a:defRPr>
                <a:solidFill>
                  <a:srgbClr val="194173"/>
                </a:solidFill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q"/>
              <a:defRPr>
                <a:solidFill>
                  <a:srgbClr val="194173"/>
                </a:solidFill>
                <a:latin typeface="+mn-lt"/>
              </a:defRPr>
            </a:lvl4pPr>
            <a:lvl5pPr>
              <a:buSzPct val="100000"/>
              <a:defRPr>
                <a:solidFill>
                  <a:srgbClr val="19417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6332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2DF06DA-C0DA-9742-8873-07815988BE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11" y="1789"/>
            <a:ext cx="12210645" cy="685621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rgbClr val="19417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none" baseline="0">
                <a:solidFill>
                  <a:srgbClr val="194173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1941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2D7F6FDD-1E5C-1643-943C-70C14D5BDB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FD57C53-5321-FF42-810F-95553BF341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890DD37-6E0C-CB41-A550-CF6DDDB417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84436"/>
            <a:ext cx="12188825" cy="1546665"/>
          </a:xfr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3200" b="1">
                <a:solidFill>
                  <a:srgbClr val="19417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194173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rgbClr val="19417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"/>
            <a:ext cx="121920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DF4160-2A52-4FCC-8FA0-6D2AE775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1" y="1600199"/>
            <a:ext cx="11680609" cy="4572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ondar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DF4160-2A52-4FCC-8FA0-6D2AE775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1" y="1600199"/>
            <a:ext cx="11680609" cy="4572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7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ondar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A2D3E9-D9CB-4670-9355-E8728F9E5CA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7546" y="1600199"/>
            <a:ext cx="5484971" cy="4572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3200">
                <a:solidFill>
                  <a:srgbClr val="1941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74131" y="2292350"/>
            <a:ext cx="5484971" cy="387984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320040" indent="-320040">
              <a:buSzPct val="80000"/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n-lt"/>
                <a:cs typeface="Arial"/>
              </a:defRPr>
            </a:lvl1pPr>
            <a:lvl2pPr marL="742950" indent="-285750">
              <a:buSzPct val="80000"/>
              <a:buFontTx/>
              <a:buBlip>
                <a:blip r:embed="rId3"/>
              </a:buBlip>
              <a:defRPr sz="2000">
                <a:solidFill>
                  <a:schemeClr val="accent1"/>
                </a:solidFill>
                <a:latin typeface="+mn-lt"/>
                <a:cs typeface="Arial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800">
                <a:solidFill>
                  <a:schemeClr val="accent1"/>
                </a:solidFill>
                <a:latin typeface="+mn-lt"/>
                <a:cs typeface="Arial"/>
              </a:defRPr>
            </a:lvl3pPr>
            <a:lvl4pPr marL="1581912" indent="-210312">
              <a:buSzPct val="80000"/>
              <a:buFontTx/>
              <a:buBlip>
                <a:blip r:embed="rId5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4pPr>
            <a:lvl5pPr marL="2029968" indent="-201168">
              <a:buSzPct val="80000"/>
              <a:buFontTx/>
              <a:buBlip>
                <a:blip r:embed="rId2"/>
              </a:buBlip>
              <a:defRPr sz="1600">
                <a:solidFill>
                  <a:schemeClr val="accent1"/>
                </a:solidFill>
                <a:latin typeface="+mn-lt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2D38A28-F70D-724B-94C3-12BB00B72DC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46231" y="1601318"/>
            <a:ext cx="5494088" cy="6386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26B4CE1-7E3A-F745-8007-4392CFFCEBF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74131" y="1600200"/>
            <a:ext cx="5484971" cy="6397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E0F36CE-B151-954C-BC8C-B81A59274C5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46231" y="2292350"/>
            <a:ext cx="5493436" cy="3879850"/>
          </a:xfrm>
        </p:spPr>
        <p:txBody>
          <a:bodyPr>
            <a:normAutofit/>
          </a:bodyPr>
          <a:lstStyle>
            <a:lvl1pPr>
              <a:buSzPct val="80000"/>
              <a:defRPr sz="2400">
                <a:solidFill>
                  <a:schemeClr val="accent1"/>
                </a:solidFill>
                <a:latin typeface="+mn-lt"/>
              </a:defRPr>
            </a:lvl1pPr>
            <a:lvl2pPr>
              <a:buSzPct val="80000"/>
              <a:defRPr sz="2000">
                <a:solidFill>
                  <a:schemeClr val="accent1"/>
                </a:solidFill>
                <a:latin typeface="+mn-lt"/>
              </a:defRPr>
            </a:lvl2pPr>
            <a:lvl3pPr>
              <a:buSzPct val="80000"/>
              <a:defRPr sz="1800">
                <a:solidFill>
                  <a:schemeClr val="accent1"/>
                </a:solidFill>
                <a:latin typeface="+mn-lt"/>
              </a:defRPr>
            </a:lvl3pPr>
            <a:lvl4pPr>
              <a:buSzPct val="80000"/>
              <a:defRPr sz="1600">
                <a:solidFill>
                  <a:schemeClr val="accent1"/>
                </a:solidFill>
                <a:latin typeface="+mn-lt"/>
              </a:defRPr>
            </a:lvl4pPr>
            <a:lvl5pPr>
              <a:buSzPct val="80000"/>
              <a:defRPr sz="16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r>
              <a:rPr lang="en-US"/>
              <a:t>https://www.arm.gov/capabilities/modeling/lasso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+mn-lt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466686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8A9AE2-5447-C34D-A870-92BE03CF5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65" y="1600200"/>
            <a:ext cx="11457496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62"/>
            <a:ext cx="12188825" cy="6856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04" y="349880"/>
            <a:ext cx="2011680" cy="682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94230E-30F3-6342-897D-D64D844B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5" r:id="rId3"/>
    <p:sldLayoutId id="2147483670" r:id="rId4"/>
    <p:sldLayoutId id="2147483674" r:id="rId5"/>
    <p:sldLayoutId id="2147483681" r:id="rId6"/>
    <p:sldLayoutId id="2147483682" r:id="rId7"/>
    <p:sldLayoutId id="2147483671" r:id="rId8"/>
    <p:sldLayoutId id="2147483672" r:id="rId9"/>
    <p:sldLayoutId id="2147483676" r:id="rId10"/>
    <p:sldLayoutId id="2147483677" r:id="rId11"/>
    <p:sldLayoutId id="2147483678" r:id="rId12"/>
    <p:sldLayoutId id="2147483680" r:id="rId13"/>
    <p:sldLayoutId id="2147483679" r:id="rId14"/>
    <p:sldLayoutId id="2147483673" r:id="rId15"/>
    <p:sldLayoutId id="214748368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194173"/>
          </a:solidFill>
          <a:latin typeface="+mj-lt"/>
          <a:ea typeface="+mj-ea"/>
          <a:cs typeface="Arial"/>
        </a:defRPr>
      </a:lvl1pPr>
    </p:titleStyle>
    <p:bodyStyle>
      <a:lvl1pPr marL="320040" indent="-32004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21"/>
        </a:buBlip>
        <a:defRPr sz="2000" kern="1200">
          <a:solidFill>
            <a:srgbClr val="2B2B2B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22"/>
        </a:buBlip>
        <a:defRPr sz="1800" kern="1200">
          <a:solidFill>
            <a:srgbClr val="2B2B2B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23"/>
        </a:buBlip>
        <a:defRPr sz="1600" kern="1200">
          <a:solidFill>
            <a:srgbClr val="2B2B2B"/>
          </a:solidFill>
          <a:latin typeface="+mn-lt"/>
          <a:ea typeface="+mn-ea"/>
          <a:cs typeface="Arial"/>
        </a:defRPr>
      </a:lvl3pPr>
      <a:lvl4pPr marL="1581912" indent="-210312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24"/>
        </a:buBlip>
        <a:defRPr sz="1400" kern="1200">
          <a:solidFill>
            <a:srgbClr val="2B2B2B"/>
          </a:solidFill>
          <a:latin typeface="+mn-lt"/>
          <a:ea typeface="+mn-ea"/>
          <a:cs typeface="Arial"/>
        </a:defRPr>
      </a:lvl4pPr>
      <a:lvl5pPr marL="2029968" indent="-201168" algn="l" defTabSz="457200" rtl="0" eaLnBrk="1" latinLnBrk="0" hangingPunct="1">
        <a:spcBef>
          <a:spcPct val="20000"/>
        </a:spcBef>
        <a:buClr>
          <a:srgbClr val="194173"/>
        </a:buClr>
        <a:buSzPct val="100000"/>
        <a:buFontTx/>
        <a:buBlip>
          <a:blip r:embed="rId21"/>
        </a:buBlip>
        <a:defRPr sz="1400" kern="1200">
          <a:solidFill>
            <a:srgbClr val="2B2B2B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BE988-FDB5-4845-9BE0-ACADB4F60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3667" y="1640577"/>
            <a:ext cx="5854391" cy="1828800"/>
          </a:xfrm>
        </p:spPr>
        <p:txBody>
          <a:bodyPr/>
          <a:lstStyle/>
          <a:p>
            <a:r>
              <a:rPr lang="en-US" dirty="0"/>
              <a:t>DOE Atmospheric Modeling Supporting and Using ARM:</a:t>
            </a:r>
            <a:br>
              <a:rPr lang="en-US" dirty="0"/>
            </a:br>
            <a:r>
              <a:rPr lang="en-US" dirty="0"/>
              <a:t>LASSO/WRF and E3SM/SCREAM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22DD9-C49C-AA40-9CB2-160C9D071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665" y="4873082"/>
            <a:ext cx="11457496" cy="599969"/>
          </a:xfrm>
        </p:spPr>
        <p:txBody>
          <a:bodyPr>
            <a:normAutofit/>
          </a:bodyPr>
          <a:lstStyle/>
          <a:p>
            <a:r>
              <a:rPr lang="en-US" sz="2400" b="1" dirty="0"/>
              <a:t>Today’s presenters: William I. Gustafson Jr.</a:t>
            </a:r>
            <a:r>
              <a:rPr lang="en-US" sz="2400" b="1" baseline="30000" dirty="0"/>
              <a:t>1</a:t>
            </a:r>
            <a:r>
              <a:rPr lang="en-US" sz="2400" b="1" dirty="0"/>
              <a:t> and Hsi-Yen Ma</a:t>
            </a:r>
            <a:r>
              <a:rPr lang="en-US" sz="2400" b="1" baseline="30000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A3994-25E7-6F42-865A-461545BB1A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664" y="5473051"/>
            <a:ext cx="11457496" cy="274320"/>
          </a:xfrm>
        </p:spPr>
        <p:txBody>
          <a:bodyPr>
            <a:norm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/>
              <a:t>Pacific Northwest National Laboratory;  </a:t>
            </a:r>
            <a:r>
              <a:rPr lang="en-US" sz="1600" baseline="30000" dirty="0"/>
              <a:t>2 </a:t>
            </a:r>
            <a:r>
              <a:rPr lang="en-US" sz="1600" dirty="0"/>
              <a:t>Lawrence Livermore National Laboratory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978BA5-16D0-534E-9F9E-CC5DC19651B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39F990-D51C-3141-A9AD-2C079C66134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BA8BD-4467-1356-74AE-CC8DCA7B5B1B}"/>
              </a:ext>
            </a:extLst>
          </p:cNvPr>
          <p:cNvSpPr txBox="1"/>
          <p:nvPr/>
        </p:nvSpPr>
        <p:spPr>
          <a:xfrm>
            <a:off x="-880946" y="65792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73048-71F3-2068-F9B4-85DF92BA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53" r="28044"/>
          <a:stretch>
            <a:fillRect/>
          </a:stretch>
        </p:blipFill>
        <p:spPr>
          <a:xfrm>
            <a:off x="3284035" y="1027668"/>
            <a:ext cx="2336663" cy="30425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0F6A02-105B-9643-859E-39F5BB41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86" y="1037763"/>
            <a:ext cx="2294245" cy="30316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EBE4-806F-65A1-1CF0-58523EFEE9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at SGP: LASSO-SCREAM-ARM comparison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FEA2737-4672-B0F8-30DD-1F0A88963E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EA379-CBC2-F3F5-C07F-E07256F33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F1381-8632-CE57-5F65-8B947FE535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056813" y="6356350"/>
            <a:ext cx="2132012" cy="365125"/>
          </a:xfrm>
        </p:spPr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09E37-7429-D74B-4D4B-93DDB78CED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85600" y="6356350"/>
            <a:ext cx="403225" cy="365125"/>
          </a:xfrm>
        </p:spPr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0273AD-827B-C14F-57C8-678512C8D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E3SM &amp; SCREAM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6A38DCB-2C1F-8088-EF3C-BEE0DF6AE3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Hsi-Yen Ma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B75C41-2D84-B428-DDA7-37D433292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Lawrence Livermore National Laboratory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1035A3-11BA-060E-3414-912F6651BF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Acknowledgement: Peter Bogenschutz and Chris Terai for providing E3SM and SCREAM modeling capability slides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12254-1A43-D2DD-AAC5-CD1C9732C98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40FD2-82AD-B197-9974-19F41A7EC40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4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3600A-5987-EF58-7511-80965AC8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7C2CCA-28B3-1EC0-4724-31C56536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5" y="201168"/>
            <a:ext cx="9925210" cy="868680"/>
          </a:xfrm>
        </p:spPr>
        <p:txBody>
          <a:bodyPr/>
          <a:lstStyle/>
          <a:p>
            <a:r>
              <a:rPr lang="en-US" dirty="0"/>
              <a:t>Atmospheric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E7795-AFEB-BFA7-9858-21CDFD433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z="600" smtClean="0"/>
              <a:pPr/>
              <a:t>3</a:t>
            </a:fld>
            <a:endParaRPr lang="en-US" sz="600"/>
          </a:p>
        </p:txBody>
      </p:sp>
      <p:pic>
        <p:nvPicPr>
          <p:cNvPr id="2" name="Picture 4" descr="undefined">
            <a:extLst>
              <a:ext uri="{FF2B5EF4-FFF2-40B4-BE49-F238E27FC236}">
                <a16:creationId xmlns:a16="http://schemas.microsoft.com/office/drawing/2014/main" id="{21BABDC9-8CB8-C7C3-6B4D-598EBD16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59" y="2124238"/>
            <a:ext cx="5719772" cy="36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FC68F-147B-98DE-7695-0D063F98E23F}"/>
              </a:ext>
            </a:extLst>
          </p:cNvPr>
          <p:cNvSpPr txBox="1"/>
          <p:nvPr/>
        </p:nvSpPr>
        <p:spPr>
          <a:xfrm>
            <a:off x="3245038" y="5238402"/>
            <a:ext cx="24734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(Image courtesy of the NOAA)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74A3E-CD21-AB72-061C-FFE6050BAB68}"/>
              </a:ext>
            </a:extLst>
          </p:cNvPr>
          <p:cNvSpPr txBox="1"/>
          <p:nvPr/>
        </p:nvSpPr>
        <p:spPr>
          <a:xfrm>
            <a:off x="6668087" y="2229091"/>
            <a:ext cx="470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Atmospheric processes: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64C3F-AE96-8F61-F18F-78E59B0D0BA1}"/>
              </a:ext>
            </a:extLst>
          </p:cNvPr>
          <p:cNvSpPr txBox="1"/>
          <p:nvPr/>
        </p:nvSpPr>
        <p:spPr>
          <a:xfrm>
            <a:off x="588759" y="3772993"/>
            <a:ext cx="194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Processes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A672D-62CB-717B-BBF4-CB3BD13A2E1B}"/>
              </a:ext>
            </a:extLst>
          </p:cNvPr>
          <p:cNvSpPr txBox="1"/>
          <p:nvPr/>
        </p:nvSpPr>
        <p:spPr>
          <a:xfrm>
            <a:off x="448654" y="5791079"/>
            <a:ext cx="54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Atmospheric models divide Earth into a grid with vertical and horizontal intervals, which are called model resolutions.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196B05-E3E5-7D5C-6C26-EA1896653C44}"/>
              </a:ext>
            </a:extLst>
          </p:cNvPr>
          <p:cNvSpPr txBox="1"/>
          <p:nvPr/>
        </p:nvSpPr>
        <p:spPr>
          <a:xfrm>
            <a:off x="6462494" y="2838477"/>
            <a:ext cx="5524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Dynamical processes–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processes that can be resolved by current model resolution (e.g., large-scale advective terms). They are handled by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Dynamical Core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the model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Physical processes 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processes that cannot be resolved by current model resolution. These include processes related to aerosol, cloud, convection, radiation, and turbulence, and so on. These are handled by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physical parameterizations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the model.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776DFD-9904-19A8-8ACE-3E152DCF4F5F}"/>
              </a:ext>
            </a:extLst>
          </p:cNvPr>
          <p:cNvSpPr txBox="1"/>
          <p:nvPr/>
        </p:nvSpPr>
        <p:spPr>
          <a:xfrm>
            <a:off x="629849" y="1465602"/>
            <a:ext cx="1102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Atmospheric Model </a:t>
            </a:r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–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a numerical prediction model to solve the primitive equations using the discrete form with numerical methods since the analytical solution of these equations is impossible.</a:t>
            </a:r>
          </a:p>
        </p:txBody>
      </p:sp>
    </p:spTree>
    <p:extLst>
      <p:ext uri="{BB962C8B-B14F-4D97-AF65-F5344CB8AC3E}">
        <p14:creationId xmlns:p14="http://schemas.microsoft.com/office/powerpoint/2010/main" val="20062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8CB67-D315-5C97-39DF-83551BEB0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2A240DB-9492-CBE9-C4AF-870AADE6FF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9151" y="6028006"/>
            <a:ext cx="1533378" cy="7666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0CE419-4ED1-1D01-5393-19509148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5" y="201168"/>
            <a:ext cx="9925210" cy="868680"/>
          </a:xfrm>
        </p:spPr>
        <p:txBody>
          <a:bodyPr/>
          <a:lstStyle/>
          <a:p>
            <a:r>
              <a:rPr lang="en-US" dirty="0"/>
              <a:t>E3SM Atmospheric Modelv3 (EAMv3) – model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B33BB-FEC2-12D2-8822-7612D102A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z="600" smtClean="0"/>
              <a:pPr/>
              <a:t>4</a:t>
            </a:fld>
            <a:endParaRPr lang="en-US" sz="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7B3939-4099-32E5-2657-43E21B812D8F}"/>
              </a:ext>
            </a:extLst>
          </p:cNvPr>
          <p:cNvGrpSpPr/>
          <p:nvPr/>
        </p:nvGrpSpPr>
        <p:grpSpPr>
          <a:xfrm>
            <a:off x="616068" y="1424990"/>
            <a:ext cx="11095285" cy="5259984"/>
            <a:chOff x="179030" y="1211373"/>
            <a:chExt cx="11896313" cy="56243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4AAFCB-F839-67EC-8F42-D3846AADBC52}"/>
                </a:ext>
              </a:extLst>
            </p:cNvPr>
            <p:cNvGrpSpPr/>
            <p:nvPr/>
          </p:nvGrpSpPr>
          <p:grpSpPr>
            <a:xfrm>
              <a:off x="2323121" y="1463021"/>
              <a:ext cx="7262844" cy="5263508"/>
              <a:chOff x="1337408" y="1425524"/>
              <a:chExt cx="6564318" cy="480502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55A82DA-6AC4-EB3F-A426-27E33F1C87BB}"/>
                  </a:ext>
                </a:extLst>
              </p:cNvPr>
              <p:cNvGrpSpPr/>
              <p:nvPr/>
            </p:nvGrpSpPr>
            <p:grpSpPr>
              <a:xfrm>
                <a:off x="1663026" y="1425524"/>
                <a:ext cx="6238700" cy="4805024"/>
                <a:chOff x="1261948" y="1438318"/>
                <a:chExt cx="6238700" cy="480502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D14CCC1-1187-5245-A00C-EB7F70071292}"/>
                    </a:ext>
                  </a:extLst>
                </p:cNvPr>
                <p:cNvGrpSpPr/>
                <p:nvPr/>
              </p:nvGrpSpPr>
              <p:grpSpPr>
                <a:xfrm>
                  <a:off x="1261948" y="1438318"/>
                  <a:ext cx="6238700" cy="4805024"/>
                  <a:chOff x="2281758" y="1523467"/>
                  <a:chExt cx="6190841" cy="4921835"/>
                </a:xfrm>
              </p:grpSpPr>
              <p:sp>
                <p:nvSpPr>
                  <p:cNvPr id="24" name="Circular Arrow 23">
                    <a:extLst>
                      <a:ext uri="{FF2B5EF4-FFF2-40B4-BE49-F238E27FC236}">
                        <a16:creationId xmlns:a16="http://schemas.microsoft.com/office/drawing/2014/main" id="{E879C148-0B4C-02F2-DA19-231C59B8AC4B}"/>
                      </a:ext>
                    </a:extLst>
                  </p:cNvPr>
                  <p:cNvSpPr/>
                  <p:nvPr/>
                </p:nvSpPr>
                <p:spPr>
                  <a:xfrm>
                    <a:off x="2519416" y="1523467"/>
                    <a:ext cx="5177389" cy="4881054"/>
                  </a:xfrm>
                  <a:prstGeom prst="circularArrow">
                    <a:avLst>
                      <a:gd name="adj1" fmla="val 1777"/>
                      <a:gd name="adj2" fmla="val 611805"/>
                      <a:gd name="adj3" fmla="val 13955068"/>
                      <a:gd name="adj4" fmla="val 17198475"/>
                      <a:gd name="adj5" fmla="val 3710"/>
                    </a:avLst>
                  </a:prstGeom>
                  <a:solidFill>
                    <a:srgbClr val="C00000"/>
                  </a:solidFill>
                </p:spPr>
                <p:style>
                  <a:ln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2">
                    <a:schemeClr val="accent1"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4F5D80FF-6805-F4BF-0466-4E9B9D3E604D}"/>
                      </a:ext>
                    </a:extLst>
                  </p:cNvPr>
                  <p:cNvGrpSpPr/>
                  <p:nvPr/>
                </p:nvGrpSpPr>
                <p:grpSpPr>
                  <a:xfrm>
                    <a:off x="2281758" y="1548203"/>
                    <a:ext cx="6190841" cy="4897099"/>
                    <a:chOff x="2029604" y="1040838"/>
                    <a:chExt cx="6190841" cy="4897099"/>
                  </a:xfrm>
                </p:grpSpPr>
                <p:sp>
                  <p:nvSpPr>
                    <p:cNvPr id="26" name="Rounded Rectangle 4">
                      <a:extLst>
                        <a:ext uri="{FF2B5EF4-FFF2-40B4-BE49-F238E27FC236}">
                          <a16:creationId xmlns:a16="http://schemas.microsoft.com/office/drawing/2014/main" id="{E16D3CA0-71AE-67CB-30E6-39D9FEF5FC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36682" y="1040838"/>
                      <a:ext cx="2115597" cy="54653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2390" tIns="72390" rIns="72390" bIns="72390" numCol="1" spcCol="1270" anchor="ctr" anchorCtr="0">
                      <a:noAutofit/>
                    </a:bodyPr>
                    <a:lstStyle/>
                    <a:p>
                      <a:pPr marL="0" marR="0" lvl="0" indent="0" algn="ctr" defTabSz="8445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DEEP CONVECTION</a:t>
                      </a:r>
                    </a:p>
                  </p:txBody>
                </p:sp>
                <p:sp>
                  <p:nvSpPr>
                    <p:cNvPr id="27" name="Rounded Rectangle 4">
                      <a:extLst>
                        <a:ext uri="{FF2B5EF4-FFF2-40B4-BE49-F238E27FC236}">
                          <a16:creationId xmlns:a16="http://schemas.microsoft.com/office/drawing/2014/main" id="{CA2F9505-9ED8-1ED7-5E3A-7365B72BE4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18018" y="3339841"/>
                      <a:ext cx="1902427" cy="60437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2390" tIns="72390" rIns="72390" bIns="72390" numCol="1" spcCol="1270" anchor="ctr" anchorCtr="0">
                      <a:noAutofit/>
                    </a:bodyPr>
                    <a:lstStyle/>
                    <a:p>
                      <a:pPr marL="0" marR="0" lvl="0" indent="0" algn="ctr" defTabSz="84455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STRATIFORM CLOUDs</a:t>
                      </a:r>
                    </a:p>
                  </p:txBody>
                </p:sp>
                <p:sp>
                  <p:nvSpPr>
                    <p:cNvPr id="28" name="Rounded Rectangle 4">
                      <a:extLst>
                        <a:ext uri="{FF2B5EF4-FFF2-40B4-BE49-F238E27FC236}">
                          <a16:creationId xmlns:a16="http://schemas.microsoft.com/office/drawing/2014/main" id="{2F486BCE-9B5E-0B87-F36D-5C70C3260F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89849" y="5333561"/>
                      <a:ext cx="2230074" cy="60437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2390" tIns="72390" rIns="72390" bIns="72390" numCol="1" spcCol="1270" anchor="ctr" anchorCtr="0">
                      <a:noAutofit/>
                    </a:bodyPr>
                    <a:lstStyle/>
                    <a:p>
                      <a:pPr marL="0" marR="0" lvl="0" indent="0" algn="ctr" defTabSz="8445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STRATIFORM CLOUD MICROPHYSICS</a:t>
                      </a:r>
                    </a:p>
                  </p:txBody>
                </p:sp>
                <p:sp>
                  <p:nvSpPr>
                    <p:cNvPr id="29" name="Rounded Rectangle 4">
                      <a:extLst>
                        <a:ext uri="{FF2B5EF4-FFF2-40B4-BE49-F238E27FC236}">
                          <a16:creationId xmlns:a16="http://schemas.microsoft.com/office/drawing/2014/main" id="{50E2BC28-E781-CB8B-BAA7-0067CB2895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9604" y="1999022"/>
                      <a:ext cx="1902426" cy="47968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2390" tIns="72390" rIns="72390" bIns="72390" numCol="1" spcCol="1270" anchor="ctr" anchorCtr="0">
                      <a:noAutofit/>
                    </a:bodyPr>
                    <a:lstStyle/>
                    <a:p>
                      <a:pPr marL="0" marR="0" lvl="0" indent="0" algn="ctr" defTabSz="84455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RADIATION</a:t>
                      </a:r>
                    </a:p>
                  </p:txBody>
                </p:sp>
              </p:grpSp>
            </p:grp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566EBF8-1785-3E59-83DC-8C5E3838F766}"/>
                    </a:ext>
                  </a:extLst>
                </p:cNvPr>
                <p:cNvSpPr/>
                <p:nvPr/>
              </p:nvSpPr>
              <p:spPr>
                <a:xfrm>
                  <a:off x="3264527" y="2981841"/>
                  <a:ext cx="1917132" cy="1678166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ounded Rectangle 4">
                  <a:extLst>
                    <a:ext uri="{FF2B5EF4-FFF2-40B4-BE49-F238E27FC236}">
                      <a16:creationId xmlns:a16="http://schemas.microsoft.com/office/drawing/2014/main" id="{7B8A37E7-395A-9086-D27B-D349A725E6CD}"/>
                    </a:ext>
                  </a:extLst>
                </p:cNvPr>
                <p:cNvSpPr txBox="1"/>
                <p:nvPr/>
              </p:nvSpPr>
              <p:spPr>
                <a:xfrm>
                  <a:off x="3284238" y="3364391"/>
                  <a:ext cx="1917132" cy="86958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390" tIns="72390" rIns="72390" bIns="72390" numCol="1" spcCol="1270" anchor="ctr" anchorCtr="0">
                  <a:noAutofit/>
                </a:bodyPr>
                <a:lstStyle/>
                <a:p>
                  <a:pPr marL="0" marR="0" lvl="0" indent="0" algn="ctr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EAMv3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ounded Rectangle 4">
                <a:extLst>
                  <a:ext uri="{FF2B5EF4-FFF2-40B4-BE49-F238E27FC236}">
                    <a16:creationId xmlns:a16="http://schemas.microsoft.com/office/drawing/2014/main" id="{F7A97A69-D845-AE02-CE77-4FD2E2F3F43E}"/>
                  </a:ext>
                </a:extLst>
              </p:cNvPr>
              <p:cNvSpPr txBox="1"/>
              <p:nvPr/>
            </p:nvSpPr>
            <p:spPr>
              <a:xfrm>
                <a:off x="1624209" y="4987977"/>
                <a:ext cx="1917134" cy="45036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AEROSOL</a:t>
                </a:r>
              </a:p>
            </p:txBody>
          </p:sp>
          <p:sp>
            <p:nvSpPr>
              <p:cNvPr id="20" name="Rounded Rectangle 4">
                <a:extLst>
                  <a:ext uri="{FF2B5EF4-FFF2-40B4-BE49-F238E27FC236}">
                    <a16:creationId xmlns:a16="http://schemas.microsoft.com/office/drawing/2014/main" id="{95CE35C7-A83C-8A15-8F52-57DBE756D863}"/>
                  </a:ext>
                </a:extLst>
              </p:cNvPr>
              <p:cNvSpPr txBox="1"/>
              <p:nvPr/>
            </p:nvSpPr>
            <p:spPr>
              <a:xfrm>
                <a:off x="1337408" y="3569071"/>
                <a:ext cx="1917133" cy="718427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ATMOSPHERIC CHEMISTRY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8B868F-7791-F9AA-2334-619C4608ACE2}"/>
                </a:ext>
              </a:extLst>
            </p:cNvPr>
            <p:cNvSpPr txBox="1"/>
            <p:nvPr/>
          </p:nvSpPr>
          <p:spPr>
            <a:xfrm>
              <a:off x="7614711" y="1211373"/>
              <a:ext cx="3987983" cy="1053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Zhang and McFarlane (1995) with enhancements in convective trigger/closure, mesoscale heating, and convective cloud microphysics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F928A-CA57-CCE4-9EBD-515B4244C59D}"/>
                </a:ext>
              </a:extLst>
            </p:cNvPr>
            <p:cNvSpPr txBox="1"/>
            <p:nvPr/>
          </p:nvSpPr>
          <p:spPr>
            <a:xfrm>
              <a:off x="9976708" y="3788711"/>
              <a:ext cx="2073078" cy="559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Golaz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et al., 2002;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Larson, 2017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E271A-F958-5230-1354-A83EFBD03B96}"/>
                </a:ext>
              </a:extLst>
            </p:cNvPr>
            <p:cNvSpPr txBox="1"/>
            <p:nvPr/>
          </p:nvSpPr>
          <p:spPr>
            <a:xfrm>
              <a:off x="7421629" y="6013003"/>
              <a:ext cx="3593938" cy="822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Times New Roman" panose="02020603050405020304" pitchFamily="18" charset="0"/>
                  <a:cs typeface="Arial Black" panose="020B0604020202020204" pitchFamily="34" charset="0"/>
                </a:rPr>
                <a:t>P3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Predicted Particle Properties (P3) 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Morrison &amp; </a:t>
              </a:r>
              <a:r>
                <a:rPr kumimoji="0" 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Milbrandt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2015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Wang et al. 2021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3ED04A-1001-434C-B192-B1594FC5F405}"/>
                </a:ext>
              </a:extLst>
            </p:cNvPr>
            <p:cNvSpPr txBox="1"/>
            <p:nvPr/>
          </p:nvSpPr>
          <p:spPr>
            <a:xfrm>
              <a:off x="179030" y="3178701"/>
              <a:ext cx="3324847" cy="11189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Times New Roman" panose="02020603050405020304" pitchFamily="18" charset="0"/>
                  <a:cs typeface="Arial Black" panose="020B0604020202020204" pitchFamily="34" charset="0"/>
                </a:rPr>
                <a:t>chemUCI</a:t>
              </a:r>
              <a:r>
                <a:rPr lang="en-US" sz="2000" b="1" dirty="0">
                  <a:solidFill>
                    <a:srgbClr val="C00000"/>
                  </a:solidFill>
                  <a:latin typeface="Arial Black" panose="020B0604020202020204" pitchFamily="34" charset="0"/>
                  <a:ea typeface="Times New Roman" panose="02020603050405020304" pitchFamily="18" charset="0"/>
                  <a:cs typeface="Arial Black" panose="020B0604020202020204" pitchFamily="34" charset="0"/>
                </a:rPr>
                <a:t> </a:t>
              </a:r>
              <a:r>
                <a:rPr lang="en-US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(troposphere)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Prather et al. (2011)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Linoz3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(stratosphere)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Hsu &amp; Prather (2010)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91CFA1-52D3-5DB3-6FF6-B6585F05B7BC}"/>
                </a:ext>
              </a:extLst>
            </p:cNvPr>
            <p:cNvSpPr txBox="1"/>
            <p:nvPr/>
          </p:nvSpPr>
          <p:spPr>
            <a:xfrm>
              <a:off x="619348" y="1778505"/>
              <a:ext cx="3132850" cy="822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RRTM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Rapid Radiative Transfer Model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Mlawer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et al. (1997)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DA949B-0034-CE37-2378-80321CA5D809}"/>
                </a:ext>
              </a:extLst>
            </p:cNvPr>
            <p:cNvSpPr txBox="1"/>
            <p:nvPr/>
          </p:nvSpPr>
          <p:spPr>
            <a:xfrm>
              <a:off x="253711" y="5141658"/>
              <a:ext cx="2619979" cy="1513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604020202020204" pitchFamily="34" charset="0"/>
                  <a:ea typeface="Times New Roman" panose="02020603050405020304" pitchFamily="18" charset="0"/>
                  <a:cs typeface="Arial Black" panose="020B0604020202020204" pitchFamily="34" charset="0"/>
                </a:rPr>
                <a:t>MAM5</a:t>
              </a: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604020202020204" pitchFamily="34" charset="0"/>
                  <a:ea typeface="Times New Roman" panose="02020603050405020304" pitchFamily="18" charset="0"/>
                  <a:cs typeface="Arial Black" panose="020B0604020202020204" pitchFamily="34" charset="0"/>
                </a:rPr>
                <a:t>: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new 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odal Aerosol Module (MAM5) with many enhancements to aerosol physics.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Liu et al. (2016),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et al (in preparation)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3991D262-1417-C8A6-28E4-D9F75910B73D}"/>
                </a:ext>
              </a:extLst>
            </p:cNvPr>
            <p:cNvSpPr txBox="1"/>
            <p:nvPr/>
          </p:nvSpPr>
          <p:spPr>
            <a:xfrm>
              <a:off x="6901939" y="2427126"/>
              <a:ext cx="2121141" cy="696276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SHALLOW CONVECTION,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F3D5D8F9-D41C-EC4E-54B2-F04D6C368B07}"/>
                </a:ext>
              </a:extLst>
            </p:cNvPr>
            <p:cNvSpPr txBox="1"/>
            <p:nvPr/>
          </p:nvSpPr>
          <p:spPr>
            <a:xfrm>
              <a:off x="7376838" y="3226581"/>
              <a:ext cx="2121141" cy="521184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TURBULENCE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4BD4AE1E-EC65-8BA1-B23A-21A7431367C4}"/>
                </a:ext>
              </a:extLst>
            </p:cNvPr>
            <p:cNvSpPr/>
            <p:nvPr/>
          </p:nvSpPr>
          <p:spPr>
            <a:xfrm>
              <a:off x="9716213" y="2561002"/>
              <a:ext cx="345642" cy="1827874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AEAB7A-D926-2983-FC60-AB6E9A938381}"/>
                </a:ext>
              </a:extLst>
            </p:cNvPr>
            <p:cNvSpPr txBox="1"/>
            <p:nvPr/>
          </p:nvSpPr>
          <p:spPr>
            <a:xfrm>
              <a:off x="10084460" y="2855117"/>
              <a:ext cx="1990883" cy="88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C0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CLUBB</a:t>
              </a:r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Cloud Layers Unified by Binormals (CLUBB)</a:t>
              </a: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8FF36B76-764C-202B-F28C-424F6EDF0BE7}"/>
                </a:ext>
              </a:extLst>
            </p:cNvPr>
            <p:cNvSpPr txBox="1"/>
            <p:nvPr/>
          </p:nvSpPr>
          <p:spPr>
            <a:xfrm>
              <a:off x="7140612" y="5271507"/>
              <a:ext cx="2121140" cy="512979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GRAVITY WAVES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EED4AB-C368-5028-05CE-F6ECC058B970}"/>
                </a:ext>
              </a:extLst>
            </p:cNvPr>
            <p:cNvSpPr txBox="1"/>
            <p:nvPr/>
          </p:nvSpPr>
          <p:spPr>
            <a:xfrm>
              <a:off x="9261752" y="5326323"/>
              <a:ext cx="2520281" cy="427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C0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GWD: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Richter et al. 2010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9F77E-E271-09D8-3CDB-F2D89917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2CF743-6B63-4A42-8423-1FC03359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84" y="129070"/>
            <a:ext cx="10107916" cy="1001802"/>
          </a:xfrm>
        </p:spPr>
        <p:txBody>
          <a:bodyPr/>
          <a:lstStyle/>
          <a:p>
            <a:r>
              <a:rPr lang="en-US" sz="3100" dirty="0"/>
              <a:t>Next Gen E3SM Atmospheric Model v4</a:t>
            </a:r>
            <a:br>
              <a:rPr lang="en-US" sz="3100" dirty="0"/>
            </a:br>
            <a:r>
              <a:rPr lang="en-US" sz="3100" dirty="0"/>
              <a:t>SCREAM: Simple Cloud-Resolving E3SM Atmosphere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E30E6-173D-5FD5-8AC5-72A7F1DE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z="600" smtClean="0"/>
              <a:pPr/>
              <a:t>5</a:t>
            </a:fld>
            <a:endParaRPr lang="en-US" sz="6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02D722-CB32-D75B-B3CD-0068E390EF28}"/>
              </a:ext>
            </a:extLst>
          </p:cNvPr>
          <p:cNvCxnSpPr>
            <a:cxnSpLocks/>
          </p:cNvCxnSpPr>
          <p:nvPr/>
        </p:nvCxnSpPr>
        <p:spPr>
          <a:xfrm flipH="1">
            <a:off x="6617548" y="3884980"/>
            <a:ext cx="231542" cy="3693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5521DF58-197C-DB6D-1696-CAFDF6F4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30632" y="1578652"/>
            <a:ext cx="1820844" cy="17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rain cloud sketch">
            <a:extLst>
              <a:ext uri="{FF2B5EF4-FFF2-40B4-BE49-F238E27FC236}">
                <a16:creationId xmlns:a16="http://schemas.microsoft.com/office/drawing/2014/main" id="{1C0FCC45-2A31-FB3B-0302-91647C46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647" y="3113089"/>
            <a:ext cx="2277671" cy="287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108A54-2512-041A-8FD5-24034465B57C}"/>
              </a:ext>
            </a:extLst>
          </p:cNvPr>
          <p:cNvGrpSpPr/>
          <p:nvPr/>
        </p:nvGrpSpPr>
        <p:grpSpPr>
          <a:xfrm>
            <a:off x="3631851" y="2597555"/>
            <a:ext cx="1498039" cy="511047"/>
            <a:chOff x="5350576" y="4007580"/>
            <a:chExt cx="1257306" cy="428923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52604375-500B-E098-FE25-BDBDE0102C58}"/>
                </a:ext>
              </a:extLst>
            </p:cNvPr>
            <p:cNvSpPr/>
            <p:nvPr/>
          </p:nvSpPr>
          <p:spPr>
            <a:xfrm>
              <a:off x="5498215" y="4012343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8D3E6AB1-3861-5537-7FD8-062F18B41676}"/>
                </a:ext>
              </a:extLst>
            </p:cNvPr>
            <p:cNvSpPr/>
            <p:nvPr/>
          </p:nvSpPr>
          <p:spPr>
            <a:xfrm rot="10800000">
              <a:off x="5350576" y="4007580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508192B5-5C30-1072-4455-BFBEF4753FCA}"/>
                </a:ext>
              </a:extLst>
            </p:cNvPr>
            <p:cNvSpPr/>
            <p:nvPr/>
          </p:nvSpPr>
          <p:spPr>
            <a:xfrm>
              <a:off x="6236407" y="4021865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2FE9666A-CEBA-7DBF-7B79-98ABE6C9D955}"/>
                </a:ext>
              </a:extLst>
            </p:cNvPr>
            <p:cNvSpPr/>
            <p:nvPr/>
          </p:nvSpPr>
          <p:spPr>
            <a:xfrm rot="10800000">
              <a:off x="6088768" y="4017102"/>
              <a:ext cx="371475" cy="414638"/>
            </a:xfrm>
            <a:prstGeom prst="arc">
              <a:avLst>
                <a:gd name="adj1" fmla="val 16200000"/>
                <a:gd name="adj2" fmla="val 5243846"/>
              </a:avLst>
            </a:prstGeom>
            <a:ln w="38100" cmpd="sng">
              <a:solidFill>
                <a:schemeClr val="accent1">
                  <a:lumMod val="75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27CE40-8468-8FD3-F11B-1D70F3DEFBA2}"/>
              </a:ext>
            </a:extLst>
          </p:cNvPr>
          <p:cNvGrpSpPr/>
          <p:nvPr/>
        </p:nvGrpSpPr>
        <p:grpSpPr>
          <a:xfrm>
            <a:off x="5432930" y="3856491"/>
            <a:ext cx="2841687" cy="1464465"/>
            <a:chOff x="6896871" y="2815984"/>
            <a:chExt cx="2841687" cy="146446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78B6E1-FB2B-AC88-C39C-EDC7DE590730}"/>
                </a:ext>
              </a:extLst>
            </p:cNvPr>
            <p:cNvGrpSpPr/>
            <p:nvPr/>
          </p:nvGrpSpPr>
          <p:grpSpPr>
            <a:xfrm>
              <a:off x="6896871" y="3189174"/>
              <a:ext cx="2544840" cy="1091275"/>
              <a:chOff x="3214687" y="1982502"/>
              <a:chExt cx="2135889" cy="915909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B7DDDD04-7EB1-11D1-7F34-F5F285D57188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E76612B1-8E30-4320-5FB8-0DCD26629DAF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1EE6371E-94B6-A9D0-CB68-5E8851990D6A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6718E359-9370-964E-976F-87299D42C857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F45949C-AA6F-44A1-D95D-F776BB1382BA}"/>
                </a:ext>
              </a:extLst>
            </p:cNvPr>
            <p:cNvGrpSpPr/>
            <p:nvPr/>
          </p:nvGrpSpPr>
          <p:grpSpPr>
            <a:xfrm>
              <a:off x="7193718" y="2815984"/>
              <a:ext cx="2544840" cy="1091275"/>
              <a:chOff x="3214687" y="1982502"/>
              <a:chExt cx="2135889" cy="915909"/>
            </a:xfrm>
          </p:grpSpPr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F7BB3815-21AA-CE9A-01C1-C3FCD08ACDBA}"/>
                  </a:ext>
                </a:extLst>
              </p:cNvPr>
              <p:cNvSpPr/>
              <p:nvPr/>
            </p:nvSpPr>
            <p:spPr>
              <a:xfrm>
                <a:off x="3214687" y="2300288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B81928E8-AF4C-D3D9-56AC-032180F8CF3E}"/>
                  </a:ext>
                </a:extLst>
              </p:cNvPr>
              <p:cNvSpPr/>
              <p:nvPr/>
            </p:nvSpPr>
            <p:spPr>
              <a:xfrm flipV="1">
                <a:off x="3722346" y="1982502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C1948B40-888C-715A-91E5-A309D1A7963E}"/>
                  </a:ext>
                </a:extLst>
              </p:cNvPr>
              <p:cNvSpPr/>
              <p:nvPr/>
            </p:nvSpPr>
            <p:spPr>
              <a:xfrm>
                <a:off x="4228498" y="2307870"/>
                <a:ext cx="606557" cy="590541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F1E28B4E-0FDF-EDF0-A117-B2689C80270C}"/>
                  </a:ext>
                </a:extLst>
              </p:cNvPr>
              <p:cNvSpPr/>
              <p:nvPr/>
            </p:nvSpPr>
            <p:spPr>
              <a:xfrm flipV="1">
                <a:off x="4744019" y="2006413"/>
                <a:ext cx="606557" cy="578779"/>
              </a:xfrm>
              <a:prstGeom prst="arc">
                <a:avLst>
                  <a:gd name="adj1" fmla="val 12693037"/>
                  <a:gd name="adj2" fmla="val 19813524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CCB5FD3-35BD-6BCA-59FC-B599DA9F69F7}"/>
              </a:ext>
            </a:extLst>
          </p:cNvPr>
          <p:cNvSpPr txBox="1"/>
          <p:nvPr/>
        </p:nvSpPr>
        <p:spPr>
          <a:xfrm>
            <a:off x="3874509" y="1769755"/>
            <a:ext cx="359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Radiation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handled by RRTMGP rewritten in C++ for GPUs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44A808-7935-6FFC-B189-65EA2EC1472E}"/>
              </a:ext>
            </a:extLst>
          </p:cNvPr>
          <p:cNvCxnSpPr>
            <a:cxnSpLocks/>
          </p:cNvCxnSpPr>
          <p:nvPr/>
        </p:nvCxnSpPr>
        <p:spPr>
          <a:xfrm flipH="1">
            <a:off x="2431928" y="2142341"/>
            <a:ext cx="1188444" cy="11693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EC1DCE-4A44-36A3-9853-3A287862CE10}"/>
              </a:ext>
            </a:extLst>
          </p:cNvPr>
          <p:cNvSpPr txBox="1"/>
          <p:nvPr/>
        </p:nvSpPr>
        <p:spPr>
          <a:xfrm>
            <a:off x="353462" y="3318184"/>
            <a:ext cx="2377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Turbulence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cloud formation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handled by Simplified Higher-Order Closure (SHOC)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2B3CBF-9146-65C8-2A8A-43E21C42AF7F}"/>
              </a:ext>
            </a:extLst>
          </p:cNvPr>
          <p:cNvCxnSpPr>
            <a:cxnSpLocks/>
          </p:cNvCxnSpPr>
          <p:nvPr/>
        </p:nvCxnSpPr>
        <p:spPr>
          <a:xfrm flipV="1">
            <a:off x="2751688" y="3004603"/>
            <a:ext cx="715045" cy="3652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94BE06-FDE0-D265-BFD1-F92E1940AF80}"/>
              </a:ext>
            </a:extLst>
          </p:cNvPr>
          <p:cNvCxnSpPr>
            <a:cxnSpLocks/>
          </p:cNvCxnSpPr>
          <p:nvPr/>
        </p:nvCxnSpPr>
        <p:spPr>
          <a:xfrm>
            <a:off x="2761626" y="3369825"/>
            <a:ext cx="1069182" cy="3143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2DA932-D24D-F412-BFE8-7BD803A6D37D}"/>
              </a:ext>
            </a:extLst>
          </p:cNvPr>
          <p:cNvSpPr txBox="1"/>
          <p:nvPr/>
        </p:nvSpPr>
        <p:spPr>
          <a:xfrm>
            <a:off x="365665" y="4679496"/>
            <a:ext cx="294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Microphysical processes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handled by a modified Predicted Particle Properties (P3) scheme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0B3EB7-AA2E-779B-009B-94F9433AC0BA}"/>
              </a:ext>
            </a:extLst>
          </p:cNvPr>
          <p:cNvCxnSpPr>
            <a:cxnSpLocks/>
          </p:cNvCxnSpPr>
          <p:nvPr/>
        </p:nvCxnSpPr>
        <p:spPr>
          <a:xfrm flipV="1">
            <a:off x="2643916" y="4202191"/>
            <a:ext cx="764469" cy="4151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8A8284A-D832-AB93-3534-7984D0A88643}"/>
              </a:ext>
            </a:extLst>
          </p:cNvPr>
          <p:cNvSpPr txBox="1"/>
          <p:nvPr/>
        </p:nvSpPr>
        <p:spPr>
          <a:xfrm>
            <a:off x="5672587" y="5172874"/>
            <a:ext cx="2651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simple prescribed aerosol: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CCN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aerosol optical properties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are prescribed from E3SMv3 run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37FA53-7D13-A562-217B-AB93D5D5F3F7}"/>
              </a:ext>
            </a:extLst>
          </p:cNvPr>
          <p:cNvSpPr txBox="1"/>
          <p:nvPr/>
        </p:nvSpPr>
        <p:spPr>
          <a:xfrm>
            <a:off x="393616" y="5622962"/>
            <a:ext cx="4339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Orographic drag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handled by turbulent mountain stress (TMS) (Richter et al., 2010)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66D1267-8E82-9D82-7066-BFCE3D6ED165}"/>
              </a:ext>
            </a:extLst>
          </p:cNvPr>
          <p:cNvSpPr txBox="1">
            <a:spLocks/>
          </p:cNvSpPr>
          <p:nvPr/>
        </p:nvSpPr>
        <p:spPr>
          <a:xfrm>
            <a:off x="2263812" y="1392761"/>
            <a:ext cx="2423478" cy="3625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SCREAM physics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07186E-2C00-3F99-BB78-E676CA754F23}"/>
              </a:ext>
            </a:extLst>
          </p:cNvPr>
          <p:cNvSpPr txBox="1"/>
          <p:nvPr/>
        </p:nvSpPr>
        <p:spPr>
          <a:xfrm>
            <a:off x="5742729" y="2496355"/>
            <a:ext cx="2403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Resolved-scale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fluid dynamics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treated by a non-hydrostatic Spectral Element (SE) approach 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hommexx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</a:t>
            </a:r>
          </a:p>
        </p:txBody>
      </p:sp>
      <p:pic>
        <p:nvPicPr>
          <p:cNvPr id="10" name="Picture 9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9602C865-F7E0-5971-ADE2-8659E793E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894" y="1494704"/>
            <a:ext cx="2576494" cy="23617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CF1466D-0A10-95F7-9826-2296F792DB8E}"/>
              </a:ext>
            </a:extLst>
          </p:cNvPr>
          <p:cNvSpPr txBox="1">
            <a:spLocks/>
          </p:cNvSpPr>
          <p:nvPr/>
        </p:nvSpPr>
        <p:spPr>
          <a:xfrm>
            <a:off x="8972390" y="3916146"/>
            <a:ext cx="2636969" cy="30703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New* parameterizations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097679-E410-C575-807F-C4446EC61480}"/>
              </a:ext>
            </a:extLst>
          </p:cNvPr>
          <p:cNvSpPr txBox="1"/>
          <p:nvPr/>
        </p:nvSpPr>
        <p:spPr>
          <a:xfrm>
            <a:off x="8655011" y="4283509"/>
            <a:ext cx="33565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Subgrid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-scale </a:t>
            </a:r>
            <a:r>
              <a:rPr lang="en-US" sz="1200" b="1" dirty="0">
                <a:latin typeface="Gill Sans" panose="020B0502020104020203" pitchFamily="34" charset="-79"/>
                <a:cs typeface="Gill Sans" panose="020B0502020104020203" pitchFamily="34" charset="-79"/>
              </a:rPr>
              <a:t>deep convection 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handled by Zhang-MacFarlane</a:t>
            </a:r>
          </a:p>
          <a:p>
            <a:endParaRPr lang="en-US" sz="1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1200" b="1" dirty="0">
                <a:latin typeface="Gill Sans" panose="020B0502020104020203" pitchFamily="34" charset="-79"/>
                <a:cs typeface="Gill Sans" panose="020B0502020104020203" pitchFamily="34" charset="-79"/>
              </a:rPr>
              <a:t>Gravity wave drag 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for frontal and convective GWD (Richter et al., 2010)</a:t>
            </a:r>
          </a:p>
          <a:p>
            <a:endParaRPr lang="en-US" sz="1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1200" b="1" dirty="0">
                <a:latin typeface="Gill Sans" panose="020B0502020104020203" pitchFamily="34" charset="-79"/>
                <a:cs typeface="Gill Sans" panose="020B0502020104020203" pitchFamily="34" charset="-79"/>
              </a:rPr>
              <a:t>Orographic drag 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based on </a:t>
            </a:r>
            <a:r>
              <a:rPr lang="en-US" sz="1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Beljaars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 et al. (2004), </a:t>
            </a:r>
            <a:r>
              <a:rPr lang="en-US" sz="12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Tsiringakis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 et al. (2017), Xie et al. (2020) </a:t>
            </a:r>
          </a:p>
          <a:p>
            <a:endParaRPr lang="en-US" sz="1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1200" b="1" dirty="0">
                <a:latin typeface="Gill Sans" panose="020B0502020104020203" pitchFamily="34" charset="-79"/>
                <a:cs typeface="Gill Sans" panose="020B0502020104020203" pitchFamily="34" charset="-79"/>
              </a:rPr>
              <a:t>Interactive aerosol scheme </a:t>
            </a:r>
            <a:r>
              <a:rPr lang="en-US" sz="1200" dirty="0">
                <a:latin typeface="Gill Sans" panose="020B0502020104020203" pitchFamily="34" charset="-79"/>
                <a:cs typeface="Gill Sans" panose="020B0502020104020203" pitchFamily="34" charset="-79"/>
              </a:rPr>
              <a:t>MAM4xx (to be included in v4.x)</a:t>
            </a:r>
          </a:p>
        </p:txBody>
      </p:sp>
    </p:spTree>
    <p:extLst>
      <p:ext uri="{BB962C8B-B14F-4D97-AF65-F5344CB8AC3E}">
        <p14:creationId xmlns:p14="http://schemas.microsoft.com/office/powerpoint/2010/main" val="40129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296B-2EDF-D0FC-D680-2689952F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175E47-72F2-823E-3808-BA597E12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hierarchy of modeling tools with E3SM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EEE21-0359-B6DF-033A-F5B774AA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z="600" smtClean="0"/>
              <a:pPr/>
              <a:t>6</a:t>
            </a:fld>
            <a:endParaRPr lang="en-US" sz="6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48E061-6A7A-706A-37CC-FC9694478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33" y="1600199"/>
            <a:ext cx="9334312" cy="4575518"/>
          </a:xfrm>
        </p:spPr>
        <p:txBody>
          <a:bodyPr>
            <a:normAutofit fontScale="92500"/>
          </a:bodyPr>
          <a:lstStyle/>
          <a:p>
            <a:r>
              <a:rPr lang="en-US" dirty="0"/>
              <a:t>Full atmospheric model (EAM, SCREAM) </a:t>
            </a:r>
          </a:p>
          <a:p>
            <a:pPr lvl="1"/>
            <a:r>
              <a:rPr lang="en-US" dirty="0"/>
              <a:t>Global simulations; Could be expensive if running on high-resolution simulations (~kms)</a:t>
            </a:r>
          </a:p>
          <a:p>
            <a:r>
              <a:rPr lang="en-US" dirty="0"/>
              <a:t>Regionally-Refined Model of EAM or SCREAM (RRM-EAM, RRM-SCREAM)</a:t>
            </a:r>
          </a:p>
          <a:p>
            <a:pPr lvl="1"/>
            <a:r>
              <a:rPr lang="en-US" dirty="0"/>
              <a:t>Computational inexpensive, regional focus, can be very high-resolution locally</a:t>
            </a:r>
          </a:p>
          <a:p>
            <a:r>
              <a:rPr lang="en-US" dirty="0"/>
              <a:t>Single column EAM (SCM)</a:t>
            </a:r>
          </a:p>
          <a:p>
            <a:pPr lvl="1"/>
            <a:r>
              <a:rPr lang="en-US" dirty="0"/>
              <a:t>Isolates a single column of the globe and driven by observations or idealized forcing</a:t>
            </a:r>
          </a:p>
          <a:p>
            <a:pPr lvl="1"/>
            <a:r>
              <a:rPr lang="en-US" dirty="0"/>
              <a:t>Runs in a matter of minutes on a single processor to enable fast feedback of global model physics</a:t>
            </a:r>
          </a:p>
          <a:p>
            <a:r>
              <a:rPr lang="en-US" dirty="0"/>
              <a:t>Doubly-Periodic SCREAM (DP-SCREAM)</a:t>
            </a:r>
          </a:p>
          <a:p>
            <a:pPr lvl="1"/>
            <a:r>
              <a:rPr lang="en-US" dirty="0"/>
              <a:t>“Single Point” cloud resolving model; isolates a column of globe (similar to SCM) but with multiple columns and horizontal interaction</a:t>
            </a:r>
          </a:p>
          <a:p>
            <a:pPr lvl="1"/>
            <a:r>
              <a:rPr lang="en-US" dirty="0"/>
              <a:t>Enables convective permitting simulations at a fraction of the cost of the global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A7297-B9BB-A580-68E4-DF0C7ADF3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444" y="5341584"/>
            <a:ext cx="2245609" cy="1197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EDD94-9227-9F2E-35C3-C5D1AFA23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37" y="3736615"/>
            <a:ext cx="1631945" cy="1248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18632-39A3-2066-8367-E50586D3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397" y="1426120"/>
            <a:ext cx="1744295" cy="20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3998-B486-AB2F-1989-E8F3B234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Regionally-Refined Model of E3SM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E8F55-8513-A011-6328-B2234C3D7F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45883-5771-DC7C-4D31-49F09FEA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249CF9-1379-8871-57C3-E2016D4A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12" y="1433666"/>
            <a:ext cx="11428000" cy="1058600"/>
          </a:xfrm>
        </p:spPr>
        <p:txBody>
          <a:bodyPr>
            <a:normAutofit/>
          </a:bodyPr>
          <a:lstStyle/>
          <a:p>
            <a:r>
              <a:rPr lang="en-US" sz="1800" dirty="0"/>
              <a:t>A regionally refined model (RRM) is a model configuration that simulates a portion of the globe at high horizontal resolution and leaves the remaining area at coarse resolution.</a:t>
            </a:r>
          </a:p>
          <a:p>
            <a:r>
              <a:rPr lang="en-US" sz="1800" dirty="0"/>
              <a:t>Realistic high-res topography, coastline features and boundary conditions are included in RRM simulations.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0922E-2367-8D93-F74D-1A6ACE77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678" y="87545"/>
            <a:ext cx="926358" cy="1085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F273D-1E75-CC2D-4654-87C89FBC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6" t="23575" r="20000" b="23574"/>
          <a:stretch>
            <a:fillRect/>
          </a:stretch>
        </p:blipFill>
        <p:spPr>
          <a:xfrm>
            <a:off x="863721" y="3169449"/>
            <a:ext cx="3296331" cy="27507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7045DC-6CDD-D8B4-2F95-35BB669E4A67}"/>
              </a:ext>
            </a:extLst>
          </p:cNvPr>
          <p:cNvGrpSpPr/>
          <p:nvPr/>
        </p:nvGrpSpPr>
        <p:grpSpPr>
          <a:xfrm>
            <a:off x="4784114" y="3074210"/>
            <a:ext cx="6437128" cy="3416365"/>
            <a:chOff x="615036" y="2921786"/>
            <a:chExt cx="6437128" cy="34163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38CC44-5161-11E1-B8BD-AA07D7E39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305" y="2921786"/>
              <a:ext cx="6116499" cy="24107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AB4B05-39D1-9E32-277A-108069707E83}"/>
                </a:ext>
              </a:extLst>
            </p:cNvPr>
            <p:cNvSpPr txBox="1"/>
            <p:nvPr/>
          </p:nvSpPr>
          <p:spPr>
            <a:xfrm>
              <a:off x="4399752" y="3164170"/>
              <a:ext cx="2343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(domain averages centered around AMF site with radius of ~128km)</a:t>
              </a: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641B1D62-B127-373A-5378-4400E5FCD16D}"/>
                </a:ext>
              </a:extLst>
            </p:cNvPr>
            <p:cNvSpPr txBox="1">
              <a:spLocks/>
            </p:cNvSpPr>
            <p:nvPr/>
          </p:nvSpPr>
          <p:spPr>
            <a:xfrm>
              <a:off x="615036" y="5440251"/>
              <a:ext cx="6437128" cy="897900"/>
            </a:xfrm>
            <a:prstGeom prst="rect">
              <a:avLst/>
            </a:prstGeom>
          </p:spPr>
          <p:txBody>
            <a:bodyPr vert="horz" wrap="square" lIns="0" tIns="0" rIns="0" bIns="0" rtlCol="0">
              <a:normAutofit fontScale="62500" lnSpcReduction="20000"/>
            </a:bodyPr>
            <a:lstStyle>
              <a:lvl1pPr marL="320040" indent="-320040" algn="l" defTabSz="457200" rtl="0" eaLnBrk="1" latinLnBrk="0" hangingPunct="1">
                <a:spcBef>
                  <a:spcPct val="20000"/>
                </a:spcBef>
                <a:buClr>
                  <a:srgbClr val="194173"/>
                </a:buClr>
                <a:buSzPct val="80000"/>
                <a:buFontTx/>
                <a:buBlip>
                  <a:blip r:embed="rId5"/>
                </a:buBlip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194173"/>
                </a:buClr>
                <a:buSzPct val="80000"/>
                <a:buFontTx/>
                <a:buBlip>
                  <a:blip r:embed="rId6"/>
                </a:buBlip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194173"/>
                </a:buClr>
                <a:buSzPct val="80000"/>
                <a:buFontTx/>
                <a:buBlip>
                  <a:blip r:embed="rId7"/>
                </a:buBlip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Arial"/>
                </a:defRPr>
              </a:lvl3pPr>
              <a:lvl4pPr marL="1581912" indent="-210312" algn="l" defTabSz="457200" rtl="0" eaLnBrk="1" latinLnBrk="0" hangingPunct="1">
                <a:spcBef>
                  <a:spcPct val="20000"/>
                </a:spcBef>
                <a:buClr>
                  <a:srgbClr val="194173"/>
                </a:buClr>
                <a:buSzPct val="80000"/>
                <a:buFontTx/>
                <a:buBlip>
                  <a:blip r:embed="rId8"/>
                </a:buBlip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Arial"/>
                </a:defRPr>
              </a:lvl4pPr>
              <a:lvl5pPr marL="2029968" indent="-201168" algn="l" defTabSz="457200" rtl="0" eaLnBrk="1" latinLnBrk="0" hangingPunct="1">
                <a:spcBef>
                  <a:spcPct val="20000"/>
                </a:spcBef>
                <a:buClr>
                  <a:srgbClr val="194173"/>
                </a:buClr>
                <a:buSzPct val="80000"/>
                <a:buFontTx/>
                <a:buBlip>
                  <a:blip r:embed="rId5"/>
                </a:buBlip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Arial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Precipitation peaks at 09h local time from ARM precipitation radar with mean magnitude over 80 mm/day. </a:t>
              </a:r>
            </a:p>
            <a:p>
              <a:r>
                <a:rPr lang="en-US" dirty="0"/>
                <a:t>Simulations show later peaks with both configurations (w/ or w/o rain fraction). Rain frac change improves simulated peak timing and peak values.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21C257D-0978-AC1D-858E-0BD43FFE5B15}"/>
              </a:ext>
            </a:extLst>
          </p:cNvPr>
          <p:cNvSpPr txBox="1">
            <a:spLocks/>
          </p:cNvSpPr>
          <p:nvPr/>
        </p:nvSpPr>
        <p:spPr>
          <a:xfrm>
            <a:off x="1466384" y="2649573"/>
            <a:ext cx="9445862" cy="3625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Mesoscale Convective System (MCS) case study using SCREAM &amp; ARM data</a:t>
            </a:r>
          </a:p>
        </p:txBody>
      </p:sp>
    </p:spTree>
    <p:extLst>
      <p:ext uri="{BB962C8B-B14F-4D97-AF65-F5344CB8AC3E}">
        <p14:creationId xmlns:p14="http://schemas.microsoft.com/office/powerpoint/2010/main" val="128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01CE-8CFF-7F8B-C688-625DFFB9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5" y="201168"/>
            <a:ext cx="9111488" cy="868680"/>
          </a:xfrm>
        </p:spPr>
        <p:txBody>
          <a:bodyPr/>
          <a:lstStyle/>
          <a:p>
            <a:r>
              <a:rPr lang="en-US" dirty="0"/>
              <a:t>SCM Application: Evaluate clouds at the process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D7F8D-6A27-1452-EE90-6B318D2C06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819E-D0D1-B31A-6976-B232CD4CC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DD769-2BA1-E2EC-5D96-545BF8F90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850" y="5734492"/>
            <a:ext cx="6315740" cy="721241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The MAGIC SCM case study found that an overly long microphysics timestep and an unrealistic parameterization of precipitation fraction in E3SMv1 cause unrealistic sub-cloud precipitation profiles.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1BEA54-30CC-2012-D669-47D84EDC908F}"/>
              </a:ext>
            </a:extLst>
          </p:cNvPr>
          <p:cNvGrpSpPr/>
          <p:nvPr/>
        </p:nvGrpSpPr>
        <p:grpSpPr>
          <a:xfrm>
            <a:off x="4998173" y="1650009"/>
            <a:ext cx="6654344" cy="3912399"/>
            <a:chOff x="5079300" y="1326974"/>
            <a:chExt cx="6367564" cy="37256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74F3D-A361-476F-7338-FC13EA9E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572"/>
            <a:stretch/>
          </p:blipFill>
          <p:spPr>
            <a:xfrm>
              <a:off x="5084212" y="3632011"/>
              <a:ext cx="6362652" cy="14206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910DC-00FB-E972-BE8D-C085EA9FF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0468"/>
            <a:stretch/>
          </p:blipFill>
          <p:spPr>
            <a:xfrm>
              <a:off x="5079300" y="1326974"/>
              <a:ext cx="6360212" cy="2298116"/>
            </a:xfrm>
            <a:prstGeom prst="rect">
              <a:avLst/>
            </a:prstGeom>
          </p:spPr>
        </p:pic>
      </p:grpSp>
      <p:pic>
        <p:nvPicPr>
          <p:cNvPr id="1026" name="Picture 2" descr="Magic_Image_v6-01">
            <a:extLst>
              <a:ext uri="{FF2B5EF4-FFF2-40B4-BE49-F238E27FC236}">
                <a16:creationId xmlns:a16="http://schemas.microsoft.com/office/drawing/2014/main" id="{F2E282C7-A252-ED1D-8C3E-05CFA7B4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2" y="2062760"/>
            <a:ext cx="4211541" cy="241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ED5802-C236-3B19-2BD5-F6062E08B070}"/>
              </a:ext>
            </a:extLst>
          </p:cNvPr>
          <p:cNvSpPr txBox="1">
            <a:spLocks/>
          </p:cNvSpPr>
          <p:nvPr/>
        </p:nvSpPr>
        <p:spPr>
          <a:xfrm>
            <a:off x="905498" y="1540754"/>
            <a:ext cx="3418409" cy="79136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MAGIC: Marine ARM GPCI Investigation of Clouds </a:t>
            </a:r>
          </a:p>
        </p:txBody>
      </p:sp>
      <p:pic>
        <p:nvPicPr>
          <p:cNvPr id="1028" name="Picture 4" descr="The C-9 class ship Horizon Spirit is a 268-meter (880-foot) steam-powered container ship that makes the Los Angeles-to-Hawaii run as part of the Horizon Lines fleet.">
            <a:extLst>
              <a:ext uri="{FF2B5EF4-FFF2-40B4-BE49-F238E27FC236}">
                <a16:creationId xmlns:a16="http://schemas.microsoft.com/office/drawing/2014/main" id="{23A41541-6775-27E0-2E21-6B0DEA2C4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7" y="4730828"/>
            <a:ext cx="1871545" cy="117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143308-0111-D220-EF70-682BA4F8D19A}"/>
              </a:ext>
            </a:extLst>
          </p:cNvPr>
          <p:cNvSpPr txBox="1"/>
          <p:nvPr/>
        </p:nvSpPr>
        <p:spPr>
          <a:xfrm>
            <a:off x="2499150" y="4872718"/>
            <a:ext cx="21366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second ARM Mobile Facility (AMF2) was deployed on the Horizon Lines cargo ship Spirit traversing the route between Los Angeles, California, and Honolulu, Hawaii.</a:t>
            </a:r>
          </a:p>
        </p:txBody>
      </p:sp>
    </p:spTree>
    <p:extLst>
      <p:ext uri="{BB962C8B-B14F-4D97-AF65-F5344CB8AC3E}">
        <p14:creationId xmlns:p14="http://schemas.microsoft.com/office/powerpoint/2010/main" val="11333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24BE9-874C-76A6-853D-D7EC0FFD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DP-SCREAM Application: </a:t>
            </a:r>
            <a:br>
              <a:rPr lang="en-US" dirty="0"/>
            </a:br>
            <a:r>
              <a:rPr lang="en-US" dirty="0"/>
              <a:t>Replicating &amp; Understanding Cloud Biases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E885A-7FB6-C7AF-D46B-3A23F16E0D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20 May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D94BC-0E62-00EC-E736-06D9E3513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B1B6-214D-5F9A-177C-82FC5396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05" y="2786031"/>
            <a:ext cx="2665765" cy="21134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SCREAM struggles to simulate shallow cumulus.</a:t>
            </a:r>
          </a:p>
          <a:p>
            <a:r>
              <a:rPr lang="en-US" dirty="0"/>
              <a:t>Clouds are too shallow in depth and resemble stratocumulus.</a:t>
            </a:r>
          </a:p>
          <a:p>
            <a:r>
              <a:rPr lang="en-US" dirty="0"/>
              <a:t>DP-SCREAM can well replicate this problem.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6B81C-4687-9F80-DD24-A4D49B29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403" y="2191737"/>
            <a:ext cx="3847793" cy="3853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427D6-920E-7797-5647-97A588A24316}"/>
              </a:ext>
            </a:extLst>
          </p:cNvPr>
          <p:cNvSpPr txBox="1"/>
          <p:nvPr/>
        </p:nvSpPr>
        <p:spPr>
          <a:xfrm>
            <a:off x="9709060" y="6024861"/>
            <a:ext cx="177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Bogenschutz et al. (2025)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4E621-CDC4-9502-39CE-A68FC4A717CA}"/>
              </a:ext>
            </a:extLst>
          </p:cNvPr>
          <p:cNvSpPr txBox="1"/>
          <p:nvPr/>
        </p:nvSpPr>
        <p:spPr>
          <a:xfrm>
            <a:off x="8005840" y="1668517"/>
            <a:ext cx="340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70C0"/>
                </a:solidFill>
              </a:rPr>
              <a:t>Shallow convection over ARM SGP (Zhang et al. 2017)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1AFC18-07B8-2DC7-64B0-0CEAFA3BC5B4}"/>
              </a:ext>
            </a:extLst>
          </p:cNvPr>
          <p:cNvGrpSpPr/>
          <p:nvPr/>
        </p:nvGrpSpPr>
        <p:grpSpPr>
          <a:xfrm>
            <a:off x="401629" y="1820404"/>
            <a:ext cx="4139144" cy="3940885"/>
            <a:chOff x="6697767" y="1846190"/>
            <a:chExt cx="3491571" cy="33970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220F03-D1A9-9E89-D43B-27CBC7188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7767" y="1846190"/>
              <a:ext cx="3491571" cy="33970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CE65E4-58A2-79A4-1A17-5BB2442206ED}"/>
                </a:ext>
              </a:extLst>
            </p:cNvPr>
            <p:cNvSpPr txBox="1"/>
            <p:nvPr/>
          </p:nvSpPr>
          <p:spPr>
            <a:xfrm>
              <a:off x="7216342" y="1969702"/>
              <a:ext cx="1815548" cy="36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SCREAM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C41754-F19D-A415-6A49-82787CEF840F}"/>
                </a:ext>
              </a:extLst>
            </p:cNvPr>
            <p:cNvSpPr txBox="1"/>
            <p:nvPr/>
          </p:nvSpPr>
          <p:spPr>
            <a:xfrm>
              <a:off x="7216342" y="3634685"/>
              <a:ext cx="1815548" cy="36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</a:rPr>
                <a:t>C3M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87335C-FD1B-F9C0-D764-EEEA28CE4054}"/>
              </a:ext>
            </a:extLst>
          </p:cNvPr>
          <p:cNvSpPr txBox="1"/>
          <p:nvPr/>
        </p:nvSpPr>
        <p:spPr>
          <a:xfrm>
            <a:off x="623777" y="5761289"/>
            <a:ext cx="3193268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392">
              <a:spcAft>
                <a:spcPts val="600"/>
              </a:spcAft>
            </a:pPr>
            <a:r>
              <a:rPr lang="en-US" sz="1302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Cloud fraction along 20 S transect across Sc to deep Cu transition (Caldwell et al. 2021</a:t>
            </a:r>
            <a:r>
              <a:rPr lang="en-US" sz="130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13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RM">
  <a:themeElements>
    <a:clrScheme name="Custom 4">
      <a:dk1>
        <a:srgbClr val="2B2B2B"/>
      </a:dk1>
      <a:lt1>
        <a:srgbClr val="2B2B2B"/>
      </a:lt1>
      <a:dk2>
        <a:srgbClr val="828282"/>
      </a:dk2>
      <a:lt2>
        <a:srgbClr val="FFFFFF"/>
      </a:lt2>
      <a:accent1>
        <a:srgbClr val="194170"/>
      </a:accent1>
      <a:accent2>
        <a:srgbClr val="8ABEDC"/>
      </a:accent2>
      <a:accent3>
        <a:srgbClr val="828282"/>
      </a:accent3>
      <a:accent4>
        <a:srgbClr val="00BD70"/>
      </a:accent4>
      <a:accent5>
        <a:srgbClr val="BDBBBB"/>
      </a:accent5>
      <a:accent6>
        <a:srgbClr val="F7C446"/>
      </a:accent6>
      <a:hlink>
        <a:srgbClr val="00BD70"/>
      </a:hlink>
      <a:folHlink>
        <a:srgbClr val="00597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792F7B4B-83D8-D046-86A1-F6D5A87AD232}" vid="{7B0D37A2-2216-1645-913C-963B286C67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8D91077748D49982036F6AE91C2D7" ma:contentTypeVersion="11" ma:contentTypeDescription="Create a new document." ma:contentTypeScope="" ma:versionID="eb1e0fbe9017cd86463971949b5b0d50">
  <xsd:schema xmlns:xsd="http://www.w3.org/2001/XMLSchema" xmlns:xs="http://www.w3.org/2001/XMLSchema" xmlns:p="http://schemas.microsoft.com/office/2006/metadata/properties" xmlns:ns3="1f722b8b-b79e-46fc-9027-bfa2438c9fff" xmlns:ns4="e84fa840-bded-4a06-93f6-482568f16b0f" targetNamespace="http://schemas.microsoft.com/office/2006/metadata/properties" ma:root="true" ma:fieldsID="a0c34ded8b4075f1a8576d735415beeb" ns3:_="" ns4:_="">
    <xsd:import namespace="1f722b8b-b79e-46fc-9027-bfa2438c9fff"/>
    <xsd:import namespace="e84fa840-bded-4a06-93f6-482568f16b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22b8b-b79e-46fc-9027-bfa2438c9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a840-bded-4a06-93f6-482568f16b0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F68338-E409-416A-9DC4-0403F56319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62A0F-8221-4E91-90B7-3C476CA0034A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84fa840-bded-4a06-93f6-482568f16b0f"/>
    <ds:schemaRef ds:uri="1f722b8b-b79e-46fc-9027-bfa2438c9fff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455801F-E00F-4593-A91B-002316D86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722b8b-b79e-46fc-9027-bfa2438c9fff"/>
    <ds:schemaRef ds:uri="e84fa840-bded-4a06-93f6-482568f16b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5585</TotalTime>
  <Words>996</Words>
  <Application>Microsoft Macintosh PowerPoint</Application>
  <PresentationFormat>Custom</PresentationFormat>
  <Paragraphs>108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Gill Sans</vt:lpstr>
      <vt:lpstr>Lucida Grande</vt:lpstr>
      <vt:lpstr>Times New Roman</vt:lpstr>
      <vt:lpstr>verdana</vt:lpstr>
      <vt:lpstr>Wingdings</vt:lpstr>
      <vt:lpstr>ARM</vt:lpstr>
      <vt:lpstr>DOE Atmospheric Modeling Supporting and Using ARM: LASSO/WRF and E3SM/SCREAM</vt:lpstr>
      <vt:lpstr>E3SM &amp; SCREAM</vt:lpstr>
      <vt:lpstr>Atmospheric Modeling</vt:lpstr>
      <vt:lpstr>E3SM Atmospheric Modelv3 (EAMv3) – model physics</vt:lpstr>
      <vt:lpstr>Next Gen E3SM Atmospheric Model v4 SCREAM: Simple Cloud-Resolving E3SM Atmosphere Model</vt:lpstr>
      <vt:lpstr>A hierarchy of modeling tools with E3SM</vt:lpstr>
      <vt:lpstr>Regionally-Refined Model of E3SM</vt:lpstr>
      <vt:lpstr>SCM Application: Evaluate clouds at the process level</vt:lpstr>
      <vt:lpstr>DP-SCREAM Application:  Replicating &amp; Understanding Cloud Biases</vt:lpstr>
      <vt:lpstr>Clouds at SGP: LASSO-SCREAM-ARM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Gustafson, William I</dc:creator>
  <cp:lastModifiedBy>Ma, Hsi-Yen</cp:lastModifiedBy>
  <cp:revision>136</cp:revision>
  <dcterms:created xsi:type="dcterms:W3CDTF">2020-06-18T21:38:59Z</dcterms:created>
  <dcterms:modified xsi:type="dcterms:W3CDTF">2026-05-14T21:54:46Z</dcterms:modified>
</cp:coreProperties>
</file>