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1" r:id="rId2"/>
    <p:sldMasterId id="2147483671" r:id="rId3"/>
  </p:sldMasterIdLst>
  <p:sldIdLst>
    <p:sldId id="256" r:id="rId4"/>
    <p:sldId id="270" r:id="rId5"/>
    <p:sldId id="273" r:id="rId6"/>
    <p:sldId id="259" r:id="rId7"/>
    <p:sldId id="271" r:id="rId8"/>
    <p:sldId id="277" r:id="rId9"/>
    <p:sldId id="278" r:id="rId10"/>
    <p:sldId id="276" r:id="rId11"/>
    <p:sldId id="272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4A98B-9136-4DDF-9E11-F26A65913127}" v="1" dt="2022-05-27T00:10:01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g, Shuaiqi" userId="09fc8d9d-a90b-4631-b63b-7981a40f3f8e" providerId="ADAL" clId="{7974A98B-9136-4DDF-9E11-F26A65913127}"/>
    <pc:docChg chg="custSel modSld">
      <pc:chgData name="Tang, Shuaiqi" userId="09fc8d9d-a90b-4631-b63b-7981a40f3f8e" providerId="ADAL" clId="{7974A98B-9136-4DDF-9E11-F26A65913127}" dt="2022-05-27T00:10:01.597" v="192" actId="6549"/>
      <pc:docMkLst>
        <pc:docMk/>
      </pc:docMkLst>
      <pc:sldChg chg="modSp mod">
        <pc:chgData name="Tang, Shuaiqi" userId="09fc8d9d-a90b-4631-b63b-7981a40f3f8e" providerId="ADAL" clId="{7974A98B-9136-4DDF-9E11-F26A65913127}" dt="2022-05-27T00:06:18.589" v="19" actId="20577"/>
        <pc:sldMkLst>
          <pc:docMk/>
          <pc:sldMk cId="946888329" sldId="256"/>
        </pc:sldMkLst>
        <pc:spChg chg="mod">
          <ac:chgData name="Tang, Shuaiqi" userId="09fc8d9d-a90b-4631-b63b-7981a40f3f8e" providerId="ADAL" clId="{7974A98B-9136-4DDF-9E11-F26A65913127}" dt="2022-05-27T00:06:18.589" v="19" actId="20577"/>
          <ac:spMkLst>
            <pc:docMk/>
            <pc:sldMk cId="946888329" sldId="256"/>
            <ac:spMk id="6" creationId="{4428256F-ADA9-4BE5-84FA-B2E3305B743F}"/>
          </ac:spMkLst>
        </pc:spChg>
      </pc:sldChg>
      <pc:sldChg chg="modSp mod">
        <pc:chgData name="Tang, Shuaiqi" userId="09fc8d9d-a90b-4631-b63b-7981a40f3f8e" providerId="ADAL" clId="{7974A98B-9136-4DDF-9E11-F26A65913127}" dt="2022-05-27T00:06:40.233" v="20" actId="207"/>
        <pc:sldMkLst>
          <pc:docMk/>
          <pc:sldMk cId="2773171675" sldId="259"/>
        </pc:sldMkLst>
        <pc:spChg chg="mod">
          <ac:chgData name="Tang, Shuaiqi" userId="09fc8d9d-a90b-4631-b63b-7981a40f3f8e" providerId="ADAL" clId="{7974A98B-9136-4DDF-9E11-F26A65913127}" dt="2022-05-27T00:06:40.233" v="20" actId="207"/>
          <ac:spMkLst>
            <pc:docMk/>
            <pc:sldMk cId="2773171675" sldId="259"/>
            <ac:spMk id="2" creationId="{74D36253-2740-44AF-909B-3A57B1EBD96A}"/>
          </ac:spMkLst>
        </pc:spChg>
      </pc:sldChg>
      <pc:sldChg chg="modSp mod">
        <pc:chgData name="Tang, Shuaiqi" userId="09fc8d9d-a90b-4631-b63b-7981a40f3f8e" providerId="ADAL" clId="{7974A98B-9136-4DDF-9E11-F26A65913127}" dt="2022-05-27T00:08:54.969" v="186" actId="207"/>
        <pc:sldMkLst>
          <pc:docMk/>
          <pc:sldMk cId="2171648044" sldId="271"/>
        </pc:sldMkLst>
        <pc:spChg chg="mod">
          <ac:chgData name="Tang, Shuaiqi" userId="09fc8d9d-a90b-4631-b63b-7981a40f3f8e" providerId="ADAL" clId="{7974A98B-9136-4DDF-9E11-F26A65913127}" dt="2022-05-27T00:08:54.969" v="186" actId="207"/>
          <ac:spMkLst>
            <pc:docMk/>
            <pc:sldMk cId="2171648044" sldId="271"/>
            <ac:spMk id="2" creationId="{54A12514-8CC0-49B9-9DBE-C85EFDD12824}"/>
          </ac:spMkLst>
        </pc:spChg>
      </pc:sldChg>
      <pc:sldChg chg="modSp mod">
        <pc:chgData name="Tang, Shuaiqi" userId="09fc8d9d-a90b-4631-b63b-7981a40f3f8e" providerId="ADAL" clId="{7974A98B-9136-4DDF-9E11-F26A65913127}" dt="2022-05-27T00:10:01.597" v="192" actId="6549"/>
        <pc:sldMkLst>
          <pc:docMk/>
          <pc:sldMk cId="3418107557" sldId="275"/>
        </pc:sldMkLst>
        <pc:spChg chg="mod">
          <ac:chgData name="Tang, Shuaiqi" userId="09fc8d9d-a90b-4631-b63b-7981a40f3f8e" providerId="ADAL" clId="{7974A98B-9136-4DDF-9E11-F26A65913127}" dt="2022-05-27T00:10:01.597" v="192" actId="6549"/>
          <ac:spMkLst>
            <pc:docMk/>
            <pc:sldMk cId="3418107557" sldId="275"/>
            <ac:spMk id="5" creationId="{F8631E03-553D-49FF-B322-994C5647F0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/>
        </p:nvSpPr>
        <p:spPr>
          <a:xfrm>
            <a:off x="1143000" y="6286500"/>
            <a:ext cx="3048000" cy="19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US" sz="667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38100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08" y="472440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8613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33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/>
        </p:nvSpPr>
        <p:spPr>
          <a:xfrm>
            <a:off x="3092174" y="-103808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08" y="5981700"/>
            <a:ext cx="68707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613" y="6041364"/>
            <a:ext cx="774841" cy="129540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9701" y="4096371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26,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44176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8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722-7172-4CEA-97A7-5B213A50A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931C9-68B6-4E28-86D7-2ABB757C9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19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/>
        </p:nvSpPr>
        <p:spPr>
          <a:xfrm>
            <a:off x="1143000" y="6286500"/>
            <a:ext cx="3048000" cy="19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US" sz="667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38100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08" y="472440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8613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33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/>
        </p:nvSpPr>
        <p:spPr>
          <a:xfrm>
            <a:off x="3092174" y="-1038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08" y="5981700"/>
            <a:ext cx="68707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613" y="6041364"/>
            <a:ext cx="774841" cy="129540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9701" y="4096371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26,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44176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0231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7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851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/>
        </p:nvSpPr>
        <p:spPr>
          <a:xfrm>
            <a:off x="1143000" y="1714500"/>
            <a:ext cx="38100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455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/>
        </p:nvSpPr>
        <p:spPr>
          <a:xfrm>
            <a:off x="1143000" y="6286500"/>
            <a:ext cx="3048000" cy="19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US" sz="667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38100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08" y="472440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8613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33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/>
        </p:nvSpPr>
        <p:spPr>
          <a:xfrm>
            <a:off x="3092174" y="-10380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08" y="5981700"/>
            <a:ext cx="68707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613" y="6041364"/>
            <a:ext cx="774841" cy="129540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9701" y="4096371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26,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44176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69700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2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9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02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/>
        </p:nvSpPr>
        <p:spPr>
          <a:xfrm>
            <a:off x="1143000" y="1714500"/>
            <a:ext cx="38100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455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3496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0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3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7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343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5/26/2022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/>
        </p:nvSpPr>
        <p:spPr>
          <a:xfrm>
            <a:off x="1143000" y="1714500"/>
            <a:ext cx="38100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455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5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0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8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gmd-15-4055-2022" TargetMode="External"/><Relationship Id="rId2" Type="http://schemas.openxmlformats.org/officeDocument/2006/relationships/hyperlink" Target="https://github.com/eagles-project/ESMAC_diag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huaiqi.tang@pnnl.gov" TargetMode="External"/><Relationship Id="rId5" Type="http://schemas.openxmlformats.org/officeDocument/2006/relationships/hyperlink" Target="https://github.com/E3SM-Project/E3SM" TargetMode="External"/><Relationship Id="rId4" Type="http://schemas.openxmlformats.org/officeDocument/2006/relationships/hyperlink" Target="https://e3sm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agles-project/ESMAC_diag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70E95-628B-45A2-A63B-1AF2F6A42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623" y="2950281"/>
            <a:ext cx="4270160" cy="1524000"/>
          </a:xfrm>
        </p:spPr>
        <p:txBody>
          <a:bodyPr/>
          <a:lstStyle/>
          <a:p>
            <a:r>
              <a:rPr lang="en-US" dirty="0"/>
              <a:t>A Tutorial of 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 System Model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Aerosol-Cloud Diagnostics Package 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(ESMAC </a:t>
            </a:r>
            <a:r>
              <a:rPr lang="en-US" sz="4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Diags</a:t>
            </a:r>
            <a:r>
              <a:rPr lang="en-U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2B6CA92-413D-4DF2-8B8E-F1E2739C79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0986" y="4839810"/>
            <a:ext cx="3810000" cy="228600"/>
          </a:xfrm>
        </p:spPr>
        <p:txBody>
          <a:bodyPr/>
          <a:lstStyle/>
          <a:p>
            <a:r>
              <a:rPr lang="en-US" dirty="0"/>
              <a:t>Shuaiqi Tang</a:t>
            </a:r>
          </a:p>
          <a:p>
            <a:pPr>
              <a:spcBef>
                <a:spcPts val="0"/>
              </a:spcBef>
            </a:pPr>
            <a:r>
              <a:rPr lang="en-US" b="0" dirty="0"/>
              <a:t>Jerome Fast</a:t>
            </a:r>
          </a:p>
          <a:p>
            <a:pPr>
              <a:spcBef>
                <a:spcPts val="0"/>
              </a:spcBef>
            </a:pPr>
            <a:r>
              <a:rPr lang="en-US" b="0" dirty="0"/>
              <a:t>Adam Varble</a:t>
            </a:r>
          </a:p>
          <a:p>
            <a:pPr>
              <a:spcBef>
                <a:spcPts val="0"/>
              </a:spcBef>
            </a:pPr>
            <a:r>
              <a:rPr lang="en-US" b="0" dirty="0"/>
              <a:t>Kai Zhang</a:t>
            </a:r>
          </a:p>
          <a:p>
            <a:pPr>
              <a:spcBef>
                <a:spcPts val="0"/>
              </a:spcBef>
            </a:pPr>
            <a:r>
              <a:rPr lang="en-US" b="0" dirty="0"/>
              <a:t>Joseph Hardin</a:t>
            </a:r>
          </a:p>
          <a:p>
            <a:pPr>
              <a:spcBef>
                <a:spcPts val="0"/>
              </a:spcBef>
            </a:pPr>
            <a:r>
              <a:rPr lang="en-US" b="0" dirty="0"/>
              <a:t>Po-Lun Ma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8256F-ADA9-4BE5-84FA-B2E3305B7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4921" y="6195939"/>
            <a:ext cx="3300862" cy="662061"/>
          </a:xfrm>
        </p:spPr>
        <p:txBody>
          <a:bodyPr/>
          <a:lstStyle/>
          <a:p>
            <a:r>
              <a:rPr lang="en-US" dirty="0"/>
              <a:t>Last updated: May 26, 2022</a:t>
            </a:r>
          </a:p>
        </p:txBody>
      </p:sp>
    </p:spTree>
    <p:extLst>
      <p:ext uri="{BB962C8B-B14F-4D97-AF65-F5344CB8AC3E}">
        <p14:creationId xmlns:p14="http://schemas.microsoft.com/office/powerpoint/2010/main" val="9468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389D3-A0FB-4AB6-8971-16A3DAF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94" y="217303"/>
            <a:ext cx="8711213" cy="13255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How to make diagnostics plots and metrics?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65323-5777-4BDE-8997-3144992C1A51}"/>
              </a:ext>
            </a:extLst>
          </p:cNvPr>
          <p:cNvSpPr txBox="1"/>
          <p:nvPr/>
        </p:nvSpPr>
        <p:spPr>
          <a:xfrm>
            <a:off x="1562471" y="1591579"/>
            <a:ext cx="9925799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use </a:t>
            </a:r>
            <a:r>
              <a:rPr lang="en-US" dirty="0" err="1"/>
              <a:t>conda</a:t>
            </a:r>
            <a:r>
              <a:rPr lang="en-US" dirty="0"/>
              <a:t> virtual environment, every time when you re-open the terminal, you need to re-activate the package:</a:t>
            </a:r>
          </a:p>
          <a:p>
            <a:r>
              <a:rPr lang="en-US" dirty="0"/>
              <a:t>	&gt; </a:t>
            </a:r>
            <a:r>
              <a:rPr lang="en-US" sz="2400" b="0" i="1" dirty="0" err="1">
                <a:effectLst/>
              </a:rPr>
              <a:t>conda</a:t>
            </a:r>
            <a:r>
              <a:rPr lang="en-US" sz="2400" b="0" i="1" dirty="0">
                <a:effectLst/>
              </a:rPr>
              <a:t> activate </a:t>
            </a:r>
            <a:r>
              <a:rPr lang="en-US" sz="2400" b="0" i="1" dirty="0" err="1">
                <a:effectLst/>
              </a:rPr>
              <a:t>esmac_diags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06CA2-AABD-49F3-9975-6E2E46A3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72" y="2937706"/>
            <a:ext cx="9925798" cy="7940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069BE13-53F6-41DF-84F2-9E122178C4DF}"/>
              </a:ext>
            </a:extLst>
          </p:cNvPr>
          <p:cNvSpPr/>
          <p:nvPr/>
        </p:nvSpPr>
        <p:spPr>
          <a:xfrm>
            <a:off x="1550934" y="3437935"/>
            <a:ext cx="1819921" cy="363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56BD7B-454A-49FE-A88D-D3D852E9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694" y="4021584"/>
            <a:ext cx="4988439" cy="24818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B57ADD-09B9-4FF7-A904-B1A399CA60C6}"/>
              </a:ext>
            </a:extLst>
          </p:cNvPr>
          <p:cNvSpPr txBox="1"/>
          <p:nvPr/>
        </p:nvSpPr>
        <p:spPr>
          <a:xfrm>
            <a:off x="1384916" y="4310110"/>
            <a:ext cx="52200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diagnostics scripts are given in </a:t>
            </a:r>
            <a:r>
              <a:rPr lang="en-US" dirty="0" err="1"/>
              <a:t>ESMAC_diags</a:t>
            </a:r>
            <a:r>
              <a:rPr lang="en-US" dirty="0"/>
              <a:t>/scripts/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CB3EB-D44D-498B-8F01-697B4018F9F9}"/>
              </a:ext>
            </a:extLst>
          </p:cNvPr>
          <p:cNvSpPr txBox="1"/>
          <p:nvPr/>
        </p:nvSpPr>
        <p:spPr>
          <a:xfrm>
            <a:off x="1204537" y="5575431"/>
            <a:ext cx="522007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Hand-on exercise on diagnostics plots at:</a:t>
            </a:r>
          </a:p>
          <a:p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ESMAC_diags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ESMAC_Diags_tutorial_case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/scripts/</a:t>
            </a:r>
          </a:p>
        </p:txBody>
      </p:sp>
    </p:spTree>
    <p:extLst>
      <p:ext uri="{BB962C8B-B14F-4D97-AF65-F5344CB8AC3E}">
        <p14:creationId xmlns:p14="http://schemas.microsoft.com/office/powerpoint/2010/main" val="4690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389D3-A0FB-4AB6-8971-16A3DAF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94" y="217303"/>
            <a:ext cx="8027633" cy="13255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Useful links and 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31E03-553D-49FF-B322-994C5647F05A}"/>
              </a:ext>
            </a:extLst>
          </p:cNvPr>
          <p:cNvSpPr txBox="1"/>
          <p:nvPr/>
        </p:nvSpPr>
        <p:spPr>
          <a:xfrm>
            <a:off x="1997476" y="2074688"/>
            <a:ext cx="88332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ESMAC </a:t>
            </a:r>
            <a:r>
              <a:rPr lang="en-US" sz="2000" dirty="0" err="1"/>
              <a:t>Diags</a:t>
            </a:r>
            <a:r>
              <a:rPr lang="en-US" sz="2000" dirty="0"/>
              <a:t> </a:t>
            </a:r>
            <a:r>
              <a:rPr lang="en-US" sz="2000" dirty="0" err="1"/>
              <a:t>github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https://github.com/eagles-project/ESMAC_diags</a:t>
            </a:r>
            <a:r>
              <a:rPr lang="en-US" sz="2000" dirty="0"/>
              <a:t> </a:t>
            </a:r>
          </a:p>
          <a:p>
            <a:r>
              <a:rPr lang="en-US" sz="2000" dirty="0"/>
              <a:t>	include source code and detailed README file</a:t>
            </a:r>
          </a:p>
          <a:p>
            <a:endParaRPr lang="en-US" sz="2000" dirty="0"/>
          </a:p>
          <a:p>
            <a:r>
              <a:rPr lang="en-US" sz="2000" dirty="0"/>
              <a:t>Reference on ESMAC </a:t>
            </a:r>
            <a:r>
              <a:rPr lang="en-US" sz="2000" dirty="0" err="1"/>
              <a:t>Diags</a:t>
            </a:r>
            <a:r>
              <a:rPr lang="en-US" sz="2000" dirty="0"/>
              <a:t> v1: </a:t>
            </a:r>
          </a:p>
          <a:p>
            <a:r>
              <a:rPr lang="en-US" sz="16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Tang, S., Fast, J. D., Zhang, K., Hardin, J. C., Varble, A. C., Shilling, J. E., Mei, F., Zawadowicz, M. A., and Ma, P.-L.: Earth System Model Aerosol–Cloud Diagnostics (ESMAC </a:t>
            </a:r>
            <a:r>
              <a:rPr lang="en-US" sz="1600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Diags</a:t>
            </a:r>
            <a:r>
              <a:rPr lang="en-US" sz="16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) package, version 1: assessing E3SM aerosol predictions using aircraft, ship, and surface measurements, </a:t>
            </a:r>
            <a:r>
              <a:rPr lang="en-US" sz="1600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Geosci</a:t>
            </a:r>
            <a:r>
              <a:rPr lang="en-US" sz="16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. Model Dev., 15, 4055–4076, </a:t>
            </a:r>
            <a:r>
              <a:rPr lang="en-US" sz="16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  <a:hlinkClick r:id="rId3"/>
              </a:rPr>
              <a:t>https://doi.org/10.5194/gmd-15-4055-2022</a:t>
            </a:r>
            <a:r>
              <a:rPr lang="en-US" sz="16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, 2022.</a:t>
            </a:r>
          </a:p>
          <a:p>
            <a:endParaRPr lang="en-US" sz="2000" dirty="0">
              <a:solidFill>
                <a:srgbClr val="464646"/>
              </a:solidFill>
            </a:endParaRPr>
          </a:p>
          <a:p>
            <a:r>
              <a:rPr lang="en-US" sz="2000" dirty="0">
                <a:solidFill>
                  <a:srgbClr val="464646"/>
                </a:solidFill>
              </a:rPr>
              <a:t>E3SM information and guidance:</a:t>
            </a:r>
          </a:p>
          <a:p>
            <a:r>
              <a:rPr lang="en-US" sz="2000" dirty="0">
                <a:solidFill>
                  <a:srgbClr val="464646"/>
                </a:solidFill>
                <a:hlinkClick r:id="rId4"/>
              </a:rPr>
              <a:t>https://e3sm.org/</a:t>
            </a:r>
            <a:endParaRPr lang="en-US" sz="2000" dirty="0">
              <a:solidFill>
                <a:srgbClr val="464646"/>
              </a:solidFill>
            </a:endParaRPr>
          </a:p>
          <a:p>
            <a:r>
              <a:rPr lang="en-US" sz="2000" dirty="0">
                <a:solidFill>
                  <a:srgbClr val="464646"/>
                </a:solidFill>
                <a:hlinkClick r:id="rId5"/>
              </a:rPr>
              <a:t>https://github.com/E3SM-Project/E3SM</a:t>
            </a:r>
            <a:r>
              <a:rPr lang="en-US" sz="2000" dirty="0">
                <a:solidFill>
                  <a:srgbClr val="464646"/>
                </a:solidFill>
              </a:rPr>
              <a:t> </a:t>
            </a:r>
          </a:p>
          <a:p>
            <a:endParaRPr lang="en-US" sz="2000" dirty="0">
              <a:solidFill>
                <a:srgbClr val="464646"/>
              </a:solidFill>
            </a:endParaRPr>
          </a:p>
          <a:p>
            <a:r>
              <a:rPr lang="en-US" sz="2000" dirty="0">
                <a:solidFill>
                  <a:srgbClr val="464646"/>
                </a:solidFill>
              </a:rPr>
              <a:t>Questions or comments: Shuaiqi Tang (</a:t>
            </a:r>
            <a:r>
              <a:rPr lang="en-US" sz="2000" dirty="0">
                <a:solidFill>
                  <a:srgbClr val="464646"/>
                </a:solidFill>
                <a:hlinkClick r:id="rId6"/>
              </a:rPr>
              <a:t>shuaiqi.tang@pnnl.gov</a:t>
            </a:r>
            <a:r>
              <a:rPr lang="en-US" sz="2000" dirty="0">
                <a:solidFill>
                  <a:srgbClr val="464646"/>
                </a:solidFill>
              </a:rPr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81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08" y="225778"/>
            <a:ext cx="9697092" cy="1092483"/>
          </a:xfrm>
        </p:spPr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400" dirty="0"/>
              <a:t>Diagnostics tool to evaluate earth system models (currently E3SM)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400" dirty="0"/>
              <a:t>Focusing on aerosols, clouds and aerosol-cloud interactions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400" dirty="0"/>
              <a:t>Using in-situ and remote-sensing measurements from ARM and other field campaign measurements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400" dirty="0"/>
              <a:t>Python-based open-source package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63266-69C3-4EC7-A535-EBF422300B66}"/>
              </a:ext>
            </a:extLst>
          </p:cNvPr>
          <p:cNvSpPr txBox="1"/>
          <p:nvPr/>
        </p:nvSpPr>
        <p:spPr>
          <a:xfrm>
            <a:off x="1334247" y="4943389"/>
            <a:ext cx="1028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is to </a:t>
            </a:r>
            <a:r>
              <a:rPr lang="en-US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facilitate the routine evaluation of aerosols, clouds and aerosol-cloud interactions in E3SM and provide insights to guide future model development.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389D3-A0FB-4AB6-8971-16A3DAF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94" y="217303"/>
            <a:ext cx="8027633" cy="1325563"/>
          </a:xfrm>
        </p:spPr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449D83-0AEF-4CB5-9D14-F6B92F02023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215315" y="2009128"/>
            <a:ext cx="4963543" cy="4374116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How to download and install it?</a:t>
            </a:r>
          </a:p>
          <a:p>
            <a:pPr>
              <a:spcAft>
                <a:spcPts val="1800"/>
              </a:spcAft>
            </a:pPr>
            <a:r>
              <a:rPr lang="en-US" dirty="0"/>
              <a:t>How to get prepared observational data?</a:t>
            </a:r>
          </a:p>
          <a:p>
            <a:pPr>
              <a:spcAft>
                <a:spcPts val="1800"/>
              </a:spcAft>
            </a:pPr>
            <a:r>
              <a:rPr lang="en-US" dirty="0"/>
              <a:t>How to prepare E3SM output?</a:t>
            </a:r>
          </a:p>
          <a:p>
            <a:pPr>
              <a:spcAft>
                <a:spcPts val="1800"/>
              </a:spcAft>
            </a:pPr>
            <a:r>
              <a:rPr lang="en-US" dirty="0"/>
              <a:t>How to make diagnostics plots and metrics?</a:t>
            </a:r>
          </a:p>
          <a:p>
            <a:pPr>
              <a:spcAft>
                <a:spcPts val="1800"/>
              </a:spcAft>
            </a:pPr>
            <a:r>
              <a:rPr lang="en-US" dirty="0"/>
              <a:t>References and links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26B16-7DEB-479D-BD13-249C5B9C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615" y="3760844"/>
            <a:ext cx="6206281" cy="30886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030717-819E-457E-BAA6-33681DD49080}"/>
              </a:ext>
            </a:extLst>
          </p:cNvPr>
          <p:cNvGrpSpPr/>
          <p:nvPr/>
        </p:nvGrpSpPr>
        <p:grpSpPr>
          <a:xfrm>
            <a:off x="9734561" y="296971"/>
            <a:ext cx="1941110" cy="3347308"/>
            <a:chOff x="6382575" y="368622"/>
            <a:chExt cx="1897191" cy="33693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2AB41CF-7101-4092-8C1B-BF2091E69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81918"/>
            <a:stretch/>
          </p:blipFill>
          <p:spPr>
            <a:xfrm>
              <a:off x="6382575" y="395045"/>
              <a:ext cx="653034" cy="3316247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4AD4E22-F766-49E3-85CB-017F60F1A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54503"/>
            <a:stretch/>
          </p:blipFill>
          <p:spPr>
            <a:xfrm>
              <a:off x="6778330" y="368622"/>
              <a:ext cx="1501436" cy="336930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93C6B-9822-4A96-B6E6-5683488BC792}"/>
              </a:ext>
            </a:extLst>
          </p:cNvPr>
          <p:cNvGrpSpPr/>
          <p:nvPr/>
        </p:nvGrpSpPr>
        <p:grpSpPr>
          <a:xfrm>
            <a:off x="6100284" y="891494"/>
            <a:ext cx="3594327" cy="2636219"/>
            <a:chOff x="8536828" y="219818"/>
            <a:chExt cx="3507078" cy="2467172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F925030-3AAF-4CC5-B62D-34C54E21D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b="11917"/>
            <a:stretch/>
          </p:blipFill>
          <p:spPr>
            <a:xfrm>
              <a:off x="8536828" y="286957"/>
              <a:ext cx="3388452" cy="209225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1B10845-124F-4460-8FCF-3D0C2F8CADA1}"/>
                </a:ext>
              </a:extLst>
            </p:cNvPr>
            <p:cNvSpPr txBox="1"/>
            <p:nvPr/>
          </p:nvSpPr>
          <p:spPr>
            <a:xfrm>
              <a:off x="9308862" y="219818"/>
              <a:ext cx="2735044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chemeClr val="accent2"/>
                  </a:solidFill>
                </a:rPr>
                <a:t>Mean aerosol size distribution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A3FD33-4420-434E-890B-4E4B8792963B}"/>
                </a:ext>
              </a:extLst>
            </p:cNvPr>
            <p:cNvSpPr txBox="1"/>
            <p:nvPr/>
          </p:nvSpPr>
          <p:spPr>
            <a:xfrm>
              <a:off x="9903568" y="2379213"/>
              <a:ext cx="13276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Diameter (nm)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559A4C1-C049-403F-B734-A8266E128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76070" t="53604" r="4374" b="34793"/>
            <a:stretch/>
          </p:blipFill>
          <p:spPr>
            <a:xfrm>
              <a:off x="10094930" y="1622787"/>
              <a:ext cx="974644" cy="457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8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389D3-A0FB-4AB6-8971-16A3DAF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94" y="217303"/>
            <a:ext cx="8027633" cy="1325563"/>
          </a:xfrm>
        </p:spPr>
        <p:txBody>
          <a:bodyPr/>
          <a:lstStyle/>
          <a:p>
            <a:r>
              <a:rPr lang="en-US" dirty="0"/>
              <a:t>How to download and install 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36253-2740-44AF-909B-3A57B1EBD96A}"/>
              </a:ext>
            </a:extLst>
          </p:cNvPr>
          <p:cNvSpPr txBox="1"/>
          <p:nvPr/>
        </p:nvSpPr>
        <p:spPr>
          <a:xfrm>
            <a:off x="1500327" y="189094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Download code from </a:t>
            </a:r>
            <a:r>
              <a:rPr lang="en-US" sz="2000" dirty="0" err="1"/>
              <a:t>github</a:t>
            </a:r>
            <a:r>
              <a:rPr lang="en-US" sz="2000" dirty="0"/>
              <a:t>:</a:t>
            </a:r>
          </a:p>
          <a:p>
            <a:r>
              <a:rPr lang="en-US" sz="2000" dirty="0"/>
              <a:t>	</a:t>
            </a:r>
            <a:r>
              <a:rPr lang="en-US" sz="2000" dirty="0">
                <a:hlinkClick r:id="rId2"/>
              </a:rPr>
              <a:t>https://github.com/eagles-project/ESMAC_diags</a:t>
            </a:r>
            <a:endParaRPr lang="en-US" sz="2000" dirty="0"/>
          </a:p>
          <a:p>
            <a:r>
              <a:rPr lang="en-US" sz="2000" dirty="0"/>
              <a:t>or clone it in a terminal:</a:t>
            </a:r>
          </a:p>
          <a:p>
            <a:r>
              <a:rPr lang="en-US" sz="2000" i="1" dirty="0"/>
              <a:t>	&gt; git clone https://github.com/eagles-project/ESMAC_diags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ea typeface="-apple-system"/>
              </a:rPr>
              <a:t>This code is best run using 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ea typeface="-apple-system"/>
              </a:rPr>
              <a:t>conda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ea typeface="-apple-system"/>
              </a:rPr>
              <a:t> virtual environment. </a:t>
            </a:r>
            <a:r>
              <a:rPr lang="en-US" sz="2000" dirty="0"/>
              <a:t>To install it (example shows for NERSC super computer):</a:t>
            </a:r>
          </a:p>
          <a:p>
            <a:pPr lvl="2"/>
            <a:r>
              <a:rPr lang="en-US" sz="2000" i="1" dirty="0"/>
              <a:t>&gt; cd </a:t>
            </a:r>
            <a:r>
              <a:rPr lang="en-US" sz="2000" i="1" dirty="0" err="1"/>
              <a:t>ESMAC_diags</a:t>
            </a:r>
            <a:r>
              <a:rPr lang="en-US" sz="2000" i="1" dirty="0"/>
              <a:t>/</a:t>
            </a:r>
          </a:p>
          <a:p>
            <a:pPr lvl="2"/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ea typeface="ui-monospace"/>
              </a:rPr>
              <a:t>&gt;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ea typeface="ui-monospace"/>
              </a:rPr>
              <a:t>conda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ea typeface="ui-monospace"/>
              </a:rPr>
              <a:t> env create -f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ea typeface="ui-monospace"/>
              </a:rPr>
              <a:t>environment.yml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effectLst/>
              <a:ea typeface="ui-monospace"/>
            </a:endParaRPr>
          </a:p>
          <a:p>
            <a:pPr lvl="2"/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ea typeface="ui-monospace"/>
              </a:rPr>
              <a:t>&gt; </a:t>
            </a:r>
            <a:r>
              <a:rPr lang="en-US" sz="2000" b="0" i="1" dirty="0" err="1">
                <a:effectLst/>
              </a:rPr>
              <a:t>conda</a:t>
            </a:r>
            <a:r>
              <a:rPr lang="en-US" sz="2000" b="0" i="1" dirty="0">
                <a:effectLst/>
              </a:rPr>
              <a:t> activate </a:t>
            </a:r>
            <a:r>
              <a:rPr lang="en-US" sz="2000" b="0" i="1" dirty="0" err="1">
                <a:effectLst/>
              </a:rPr>
              <a:t>esmac_diags</a:t>
            </a:r>
            <a:endParaRPr lang="en-US" sz="2000" b="0" i="1" dirty="0">
              <a:effectLst/>
            </a:endParaRPr>
          </a:p>
          <a:p>
            <a:pPr lvl="2"/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ea typeface="ui-monospace"/>
              </a:rPr>
              <a:t>&gt; pip install -e .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the branch for this tutorial:</a:t>
            </a:r>
          </a:p>
          <a:p>
            <a:r>
              <a:rPr lang="en-US" sz="2000" i="1" dirty="0"/>
              <a:t>	&gt; git checkout -b </a:t>
            </a:r>
            <a:r>
              <a:rPr lang="en-US" sz="2000" i="1" dirty="0" err="1"/>
              <a:t>esmac_diags_tutorial</a:t>
            </a:r>
            <a:r>
              <a:rPr lang="en-US" sz="2000" i="1" dirty="0"/>
              <a:t> origin/</a:t>
            </a:r>
            <a:r>
              <a:rPr lang="en-US" sz="2000" i="1" dirty="0" err="1"/>
              <a:t>esmac_diags_tutorial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731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389D3-A0FB-4AB6-8971-16A3DAF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94" y="217303"/>
            <a:ext cx="8027633" cy="13255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How to get prepared observational data?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12514-8CC0-49B9-9DBE-C85EFDD12824}"/>
              </a:ext>
            </a:extLst>
          </p:cNvPr>
          <p:cNvSpPr txBox="1"/>
          <p:nvPr/>
        </p:nvSpPr>
        <p:spPr>
          <a:xfrm>
            <a:off x="1559766" y="1802166"/>
            <a:ext cx="97503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the observational data can be downloaded from ARM and other agencies. Information of all observational data can be found in README_ESMAC_Diags_v2.0.0.pdf (on </a:t>
            </a:r>
            <a:r>
              <a:rPr lang="en-US" sz="2000" dirty="0" err="1"/>
              <a:t>github</a:t>
            </a:r>
            <a:r>
              <a:rPr lang="en-US" sz="20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input observational data are processed, quality-controlled, and changed time resolution (median, mean or interpolate) to facilitate evaluation of E3SM output.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prepared observational data are currently available on NERSC (temporarily): /global/cscratch1/</a:t>
            </a:r>
            <a:r>
              <a:rPr lang="en-US" sz="2000" dirty="0" err="1"/>
              <a:t>sd</a:t>
            </a:r>
            <a:r>
              <a:rPr lang="en-US" sz="2000" dirty="0"/>
              <a:t>/</a:t>
            </a:r>
            <a:r>
              <a:rPr lang="en-US" sz="2000" dirty="0" err="1"/>
              <a:t>sqtang</a:t>
            </a:r>
            <a:r>
              <a:rPr lang="en-US" sz="2000" dirty="0"/>
              <a:t>/EAGLES/ESMAC_Diags_v2/</a:t>
            </a:r>
            <a:r>
              <a:rPr lang="en-US" sz="2000" dirty="0" err="1"/>
              <a:t>prep_data</a:t>
            </a:r>
            <a:r>
              <a:rPr lang="en-US" sz="2000" dirty="0"/>
              <a:t>/. We are working with ARM to release it as a data bundle, or archive in public repository.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2D050"/>
                </a:solidFill>
              </a:rPr>
              <a:t>If you have other observations to include, or want to revise the preparation process, you can revise the source code and run prep_* script as following:</a:t>
            </a:r>
          </a:p>
          <a:p>
            <a:pPr lvl="2"/>
            <a:r>
              <a:rPr lang="en-US" sz="2000" i="1" dirty="0">
                <a:solidFill>
                  <a:srgbClr val="92D050"/>
                </a:solidFill>
              </a:rPr>
              <a:t>&gt; cd scripts</a:t>
            </a:r>
          </a:p>
          <a:p>
            <a:pPr lvl="2"/>
            <a:r>
              <a:rPr lang="en-US" sz="2000" i="1" dirty="0">
                <a:solidFill>
                  <a:srgbClr val="92D050"/>
                </a:solidFill>
              </a:rPr>
              <a:t>&gt; python prep_HISCALE_allobs.py</a:t>
            </a:r>
          </a:p>
          <a:p>
            <a:pPr lvl="2"/>
            <a:r>
              <a:rPr lang="en-US" sz="2000" dirty="0">
                <a:solidFill>
                  <a:srgbClr val="92D050"/>
                </a:solidFill>
              </a:rPr>
              <a:t>(source code are under </a:t>
            </a:r>
            <a:r>
              <a:rPr lang="en-US" sz="2000" dirty="0" err="1">
                <a:solidFill>
                  <a:srgbClr val="92D050"/>
                </a:solidFill>
              </a:rPr>
              <a:t>src</a:t>
            </a:r>
            <a:r>
              <a:rPr lang="en-US" sz="2000" dirty="0">
                <a:solidFill>
                  <a:srgbClr val="92D050"/>
                </a:solidFill>
              </a:rPr>
              <a:t>/</a:t>
            </a:r>
            <a:r>
              <a:rPr lang="en-US" sz="2000" dirty="0" err="1">
                <a:solidFill>
                  <a:srgbClr val="92D050"/>
                </a:solidFill>
              </a:rPr>
              <a:t>esmac_diags</a:t>
            </a:r>
            <a:r>
              <a:rPr lang="en-US" sz="2000" dirty="0">
                <a:solidFill>
                  <a:srgbClr val="92D050"/>
                </a:solidFill>
              </a:rPr>
              <a:t>/preprocessing/)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16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4EDB7F1-4CD1-49D3-8099-A88F833837FD}"/>
              </a:ext>
            </a:extLst>
          </p:cNvPr>
          <p:cNvSpPr txBox="1"/>
          <p:nvPr/>
        </p:nvSpPr>
        <p:spPr>
          <a:xfrm>
            <a:off x="1875158" y="6049849"/>
            <a:ext cx="93692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Aircraft (black)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ship (red)</a:t>
            </a:r>
            <a:r>
              <a:rPr lang="en-US" dirty="0"/>
              <a:t> tracks of the six field campaigns. Overlaid shading is mean AOD in E3SM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1CDF36-E752-407B-A0D5-486EB4F2A54C}"/>
              </a:ext>
            </a:extLst>
          </p:cNvPr>
          <p:cNvGrpSpPr/>
          <p:nvPr/>
        </p:nvGrpSpPr>
        <p:grpSpPr>
          <a:xfrm>
            <a:off x="1474016" y="982511"/>
            <a:ext cx="10085707" cy="4892978"/>
            <a:chOff x="825043" y="1683435"/>
            <a:chExt cx="10085707" cy="4892978"/>
          </a:xfrm>
        </p:grpSpPr>
        <p:pic>
          <p:nvPicPr>
            <p:cNvPr id="8" name="Picture 7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3C0EBD26-7BD1-4F2E-8B0C-92B2BC4A6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43" y="1683435"/>
              <a:ext cx="10085707" cy="489297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F64EE-E3AC-498E-8B60-3A29E38376B4}"/>
                </a:ext>
              </a:extLst>
            </p:cNvPr>
            <p:cNvSpPr txBox="1"/>
            <p:nvPr/>
          </p:nvSpPr>
          <p:spPr>
            <a:xfrm>
              <a:off x="2198880" y="5354454"/>
              <a:ext cx="1559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MARCUS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26DC24-9CFB-40AF-B982-0F81EA72DFDC}"/>
                </a:ext>
              </a:extLst>
            </p:cNvPr>
            <p:cNvSpPr txBox="1"/>
            <p:nvPr/>
          </p:nvSpPr>
          <p:spPr>
            <a:xfrm>
              <a:off x="4827693" y="2838959"/>
              <a:ext cx="105970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CSET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9D3DED-51E0-4AC4-80E4-1F8005D00C32}"/>
                </a:ext>
              </a:extLst>
            </p:cNvPr>
            <p:cNvSpPr txBox="1"/>
            <p:nvPr/>
          </p:nvSpPr>
          <p:spPr>
            <a:xfrm>
              <a:off x="4602623" y="5298617"/>
              <a:ext cx="172305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SOCRATES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76DDF0-7920-4729-8706-69404E837FDF}"/>
                </a:ext>
              </a:extLst>
            </p:cNvPr>
            <p:cNvSpPr txBox="1"/>
            <p:nvPr/>
          </p:nvSpPr>
          <p:spPr>
            <a:xfrm>
              <a:off x="5464150" y="3360597"/>
              <a:ext cx="1432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MAGIC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918E228F-2AB5-4602-8062-AA4C77FE8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44045" y="2051188"/>
              <a:ext cx="2633241" cy="228600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7461BA8-3A4F-4A2E-A764-FF7F27838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89589" y="3593363"/>
              <a:ext cx="2453988" cy="2551176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A560F9-E79E-4442-B7BB-F47BBFA14A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5164" y="2294756"/>
              <a:ext cx="2060985" cy="686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FC0FE49-FE8E-4091-A138-063629A03A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5228" y="3056802"/>
              <a:ext cx="2030921" cy="10731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37A8CE7-DDFE-4ECC-BF8A-FC1E0472F3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66990" y="2976093"/>
              <a:ext cx="1084514" cy="87277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6D0821-3DB4-4E5A-A14E-551F9EB4A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2658" y="2987129"/>
              <a:ext cx="843925" cy="8617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5AD12D-0A39-43D9-8C70-620AB5241483}"/>
              </a:ext>
            </a:extLst>
          </p:cNvPr>
          <p:cNvSpPr txBox="1"/>
          <p:nvPr/>
        </p:nvSpPr>
        <p:spPr>
          <a:xfrm>
            <a:off x="3123446" y="53415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2C24640C-0406-43A7-B2FB-1D04A50E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045" y="250088"/>
            <a:ext cx="9859224" cy="66830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Field campaigns currently included in ESMAC </a:t>
            </a:r>
            <a:r>
              <a:rPr lang="en-US" dirty="0" err="1"/>
              <a:t>Diags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F9A28D0-FA83-421A-B412-F68092BB0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072766"/>
              </p:ext>
            </p:extLst>
          </p:nvPr>
        </p:nvGraphicFramePr>
        <p:xfrm>
          <a:off x="2008187" y="969048"/>
          <a:ext cx="9638522" cy="4657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678">
                  <a:extLst>
                    <a:ext uri="{9D8B030D-6E8A-4147-A177-3AD203B41FA5}">
                      <a16:colId xmlns:a16="http://schemas.microsoft.com/office/drawing/2014/main" val="3811452622"/>
                    </a:ext>
                  </a:extLst>
                </a:gridCol>
                <a:gridCol w="2907452">
                  <a:extLst>
                    <a:ext uri="{9D8B030D-6E8A-4147-A177-3AD203B41FA5}">
                      <a16:colId xmlns:a16="http://schemas.microsoft.com/office/drawing/2014/main" val="1095297026"/>
                    </a:ext>
                  </a:extLst>
                </a:gridCol>
                <a:gridCol w="1650124">
                  <a:extLst>
                    <a:ext uri="{9D8B030D-6E8A-4147-A177-3AD203B41FA5}">
                      <a16:colId xmlns:a16="http://schemas.microsoft.com/office/drawing/2014/main" val="4062448003"/>
                    </a:ext>
                  </a:extLst>
                </a:gridCol>
                <a:gridCol w="2017986">
                  <a:extLst>
                    <a:ext uri="{9D8B030D-6E8A-4147-A177-3AD203B41FA5}">
                      <a16:colId xmlns:a16="http://schemas.microsoft.com/office/drawing/2014/main" val="3225870837"/>
                    </a:ext>
                  </a:extLst>
                </a:gridCol>
                <a:gridCol w="1684282">
                  <a:extLst>
                    <a:ext uri="{9D8B030D-6E8A-4147-A177-3AD203B41FA5}">
                      <a16:colId xmlns:a16="http://schemas.microsoft.com/office/drawing/2014/main" val="1850018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Period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Measuring platform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Cloud/Aerosol properties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Reference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845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HI-SCALE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IOP1: 24 Apr – 21 May 2016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IOP2: 28 Aug – 24 Sep 2016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Ground, aircraft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(IOP1: 17, IOP2: 21)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Continental shallow cumulus clouds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(Fast et al. 2019)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3582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ACE-ENA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IOP1: 21 Jun – 20 Jul 2017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IOP2: 15 Jan – 18 Feb 2018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Ground, aircraft </a:t>
                      </a: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(IOP1: 20, IOP2: 19)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Marine PBL clouds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(Wang et al., 2021)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5607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MAGIC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Oct 2012 – Sep 2013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Ship (18)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Stratocumulus to cumulus transition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(Lewis and Teixeira 2015; Zhou et al. 2015)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477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CSET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 Jul – 15 Aug 2015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Aircraft (16)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Same as above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(Albrecht et al. 2019)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477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MARCUS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Oct 2017 – Apr 2018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Ship (4)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Pristine region with low aerosol loading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McFarquhar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et al. 2021)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337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SOCRATES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15 Jan – 24 Feb 2018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Aircraft (14)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Same as above</a:t>
                      </a:r>
                      <a:endParaRPr lang="en-US" sz="180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McFarquhar</a:t>
                      </a:r>
                      <a:r>
                        <a:rPr lang="en-US" sz="18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et al. 2021)</a:t>
                      </a:r>
                      <a:endParaRPr lang="en-US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93254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0C50AE-1350-44EF-95D6-B876F9CBAA27}"/>
              </a:ext>
            </a:extLst>
          </p:cNvPr>
          <p:cNvSpPr txBox="1"/>
          <p:nvPr/>
        </p:nvSpPr>
        <p:spPr>
          <a:xfrm>
            <a:off x="2553478" y="183471"/>
            <a:ext cx="9638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Descriptions of the field campaigns used in this study. Numbers after aircraft or ship represent number of flights or ship trips in each field campaign or IOP.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A05DE-2AD3-46FF-A71A-268387291C3C}"/>
              </a:ext>
            </a:extLst>
          </p:cNvPr>
          <p:cNvSpPr txBox="1"/>
          <p:nvPr/>
        </p:nvSpPr>
        <p:spPr>
          <a:xfrm>
            <a:off x="2157274" y="5917399"/>
            <a:ext cx="9489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ESMAC </a:t>
            </a:r>
            <a:r>
              <a:rPr lang="en-US" sz="2400" dirty="0" err="1">
                <a:solidFill>
                  <a:srgbClr val="FF0000"/>
                </a:solidFill>
              </a:rPr>
              <a:t>Diags</a:t>
            </a:r>
            <a:r>
              <a:rPr lang="en-US" sz="2400" dirty="0">
                <a:solidFill>
                  <a:srgbClr val="FF0000"/>
                </a:solidFill>
              </a:rPr>
              <a:t> v2 will also include long-term diagnostics at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SGP (2011-2020) and ENA (2016-2018)</a:t>
            </a:r>
          </a:p>
        </p:txBody>
      </p:sp>
    </p:spTree>
    <p:extLst>
      <p:ext uri="{BB962C8B-B14F-4D97-AF65-F5344CB8AC3E}">
        <p14:creationId xmlns:p14="http://schemas.microsoft.com/office/powerpoint/2010/main" val="33453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389D3-A0FB-4AB6-8971-16A3DAF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94" y="217303"/>
            <a:ext cx="8027633" cy="13255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How to prepare E3SM output?</a:t>
            </a:r>
            <a:br>
              <a:rPr lang="en-US" dirty="0"/>
            </a:br>
            <a:r>
              <a:rPr lang="en-US" dirty="0"/>
              <a:t>(1) E3SM simulation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93922-6727-4933-9D1E-8FE79253C448}"/>
              </a:ext>
            </a:extLst>
          </p:cNvPr>
          <p:cNvSpPr txBox="1"/>
          <p:nvPr/>
        </p:nvSpPr>
        <p:spPr>
          <a:xfrm>
            <a:off x="1171852" y="1618799"/>
            <a:ext cx="1064265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High-frequency (e.g., hourly) E3SM output is needed for diagnostics in ESMAC </a:t>
            </a:r>
            <a:r>
              <a:rPr lang="en-US" dirty="0" err="1">
                <a:solidFill>
                  <a:srgbClr val="FF0000"/>
                </a:solidFill>
              </a:rPr>
              <a:t>Diags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3AC93-1F43-4354-BD2F-FF7AFA7C4446}"/>
              </a:ext>
            </a:extLst>
          </p:cNvPr>
          <p:cNvGrpSpPr/>
          <p:nvPr/>
        </p:nvGrpSpPr>
        <p:grpSpPr>
          <a:xfrm>
            <a:off x="5566299" y="2119464"/>
            <a:ext cx="5999636" cy="4549805"/>
            <a:chOff x="870011" y="2200266"/>
            <a:chExt cx="5999636" cy="45498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AAE85A5-1499-4D4E-A2DF-911405C68753}"/>
                </a:ext>
              </a:extLst>
            </p:cNvPr>
            <p:cNvGrpSpPr/>
            <p:nvPr/>
          </p:nvGrpSpPr>
          <p:grpSpPr>
            <a:xfrm>
              <a:off x="870011" y="2200266"/>
              <a:ext cx="5999636" cy="4549805"/>
              <a:chOff x="5850384" y="2308195"/>
              <a:chExt cx="5999636" cy="454980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5A51696-3A63-47CF-98BC-3354C143E527}"/>
                  </a:ext>
                </a:extLst>
              </p:cNvPr>
              <p:cNvGrpSpPr/>
              <p:nvPr/>
            </p:nvGrpSpPr>
            <p:grpSpPr>
              <a:xfrm>
                <a:off x="5933684" y="2308195"/>
                <a:ext cx="5916336" cy="4549805"/>
                <a:chOff x="4328496" y="2614760"/>
                <a:chExt cx="4848902" cy="3466086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160876B7-BD0F-48BE-BA59-793C4B2E5F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328496" y="2614760"/>
                  <a:ext cx="4848902" cy="2534004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07F6C233-45F3-46A6-98FC-A24BC8146E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28496" y="4737634"/>
                  <a:ext cx="4848902" cy="1343212"/>
                </a:xfrm>
                <a:prstGeom prst="rect">
                  <a:avLst/>
                </a:prstGeom>
              </p:spPr>
            </p:pic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8BC9FDF-F9D2-4829-A1E6-D2ED96F0290B}"/>
                  </a:ext>
                </a:extLst>
              </p:cNvPr>
              <p:cNvSpPr/>
              <p:nvPr/>
            </p:nvSpPr>
            <p:spPr>
              <a:xfrm>
                <a:off x="7732451" y="2997835"/>
                <a:ext cx="488271" cy="650887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16D39B9-CC31-4047-B3D6-538C1E099512}"/>
                  </a:ext>
                </a:extLst>
              </p:cNvPr>
              <p:cNvSpPr/>
              <p:nvPr/>
            </p:nvSpPr>
            <p:spPr>
              <a:xfrm>
                <a:off x="5850384" y="5122844"/>
                <a:ext cx="1679359" cy="650887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B041CD-BEA8-45CC-B553-178A265241FF}"/>
                </a:ext>
              </a:extLst>
            </p:cNvPr>
            <p:cNvSpPr txBox="1"/>
            <p:nvPr/>
          </p:nvSpPr>
          <p:spPr>
            <a:xfrm>
              <a:off x="963227" y="5678629"/>
              <a:ext cx="1868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Only output hourly data in campaign region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723A85A-6897-4F46-9A22-94CCD6FA95F7}"/>
              </a:ext>
            </a:extLst>
          </p:cNvPr>
          <p:cNvSpPr txBox="1"/>
          <p:nvPr/>
        </p:nvSpPr>
        <p:spPr>
          <a:xfrm>
            <a:off x="961654" y="2834817"/>
            <a:ext cx="45481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 full list of variables needed in output is included in the README PDF file (or contact me)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9F60CD-EA94-406C-9D57-99269B14FEAE}"/>
              </a:ext>
            </a:extLst>
          </p:cNvPr>
          <p:cNvSpPr/>
          <p:nvPr/>
        </p:nvSpPr>
        <p:spPr>
          <a:xfrm>
            <a:off x="5450889" y="3977196"/>
            <a:ext cx="1118587" cy="4562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6A932A-93EC-4384-8DB3-DD746C0A9C4C}"/>
              </a:ext>
            </a:extLst>
          </p:cNvPr>
          <p:cNvCxnSpPr>
            <a:cxnSpLocks/>
          </p:cNvCxnSpPr>
          <p:nvPr/>
        </p:nvCxnSpPr>
        <p:spPr>
          <a:xfrm flipH="1" flipV="1">
            <a:off x="4589755" y="3630967"/>
            <a:ext cx="861135" cy="346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0457EB-6CAE-493E-B9E1-284E6D19A8A1}"/>
              </a:ext>
            </a:extLst>
          </p:cNvPr>
          <p:cNvGrpSpPr/>
          <p:nvPr/>
        </p:nvGrpSpPr>
        <p:grpSpPr>
          <a:xfrm>
            <a:off x="894950" y="4417824"/>
            <a:ext cx="4134465" cy="2389268"/>
            <a:chOff x="894950" y="4417824"/>
            <a:chExt cx="4134465" cy="23892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684D91-72A1-4BB3-83A0-491BD0B50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1654" y="4797036"/>
              <a:ext cx="4001058" cy="201005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89A0D5-4010-4C48-ADF0-DB3A3A2262EE}"/>
                </a:ext>
              </a:extLst>
            </p:cNvPr>
            <p:cNvSpPr txBox="1"/>
            <p:nvPr/>
          </p:nvSpPr>
          <p:spPr>
            <a:xfrm>
              <a:off x="894950" y="4417824"/>
              <a:ext cx="4134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E3SM output needed in ESMAC </a:t>
              </a:r>
              <a:r>
                <a:rPr lang="en-US" sz="1800" dirty="0" err="1">
                  <a:solidFill>
                    <a:schemeClr val="accent2"/>
                  </a:solidFill>
                </a:rPr>
                <a:t>Diags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8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389D3-A0FB-4AB6-8971-16A3DAFF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694" y="217303"/>
            <a:ext cx="8027633" cy="13255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How to prepare E3SM output?</a:t>
            </a:r>
            <a:br>
              <a:rPr lang="en-US" dirty="0"/>
            </a:br>
            <a:r>
              <a:rPr lang="en-US" dirty="0"/>
              <a:t>(2) prepare E3SM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7F99C-FE62-455E-A882-BE9FC9D88EBA}"/>
              </a:ext>
            </a:extLst>
          </p:cNvPr>
          <p:cNvSpPr txBox="1"/>
          <p:nvPr/>
        </p:nvSpPr>
        <p:spPr>
          <a:xfrm>
            <a:off x="2082184" y="1958664"/>
            <a:ext cx="80276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run prep_* script to prepare observational data</a:t>
            </a:r>
          </a:p>
          <a:p>
            <a:pPr lvl="2"/>
            <a:r>
              <a:rPr lang="en-US" sz="2000" i="1" dirty="0"/>
              <a:t>&gt; cd scripts</a:t>
            </a:r>
          </a:p>
          <a:p>
            <a:pPr lvl="2"/>
            <a:r>
              <a:rPr lang="en-US" sz="2000" i="1" dirty="0"/>
              <a:t>&gt; python prep_HISCALE_E3SM.py</a:t>
            </a:r>
          </a:p>
          <a:p>
            <a:pPr lvl="2"/>
            <a:r>
              <a:rPr lang="en-US" sz="2000" dirty="0"/>
              <a:t>(source code are under </a:t>
            </a:r>
            <a:r>
              <a:rPr lang="en-US" sz="2000" dirty="0" err="1"/>
              <a:t>src</a:t>
            </a:r>
            <a:r>
              <a:rPr lang="en-US" sz="2000" dirty="0"/>
              <a:t>/</a:t>
            </a:r>
            <a:r>
              <a:rPr lang="en-US" sz="2000" dirty="0" err="1"/>
              <a:t>esmac_diags</a:t>
            </a:r>
            <a:r>
              <a:rPr lang="en-US" sz="2000" dirty="0"/>
              <a:t>/preprocessing/)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7E7364-710A-4FA1-B830-151E1F89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28" y="4257478"/>
            <a:ext cx="4913451" cy="132343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85DAA2-A063-4DAA-8D3C-0F8ED84441E8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5850384" y="4323427"/>
            <a:ext cx="688994" cy="34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426CF8-A547-407A-B50F-B54F436F7072}"/>
              </a:ext>
            </a:extLst>
          </p:cNvPr>
          <p:cNvSpPr txBox="1"/>
          <p:nvPr/>
        </p:nvSpPr>
        <p:spPr>
          <a:xfrm>
            <a:off x="6782540" y="3870664"/>
            <a:ext cx="51224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E3SM output at the nearest grid and time along aircraft track.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2AD6A1-B133-4039-8666-2198E1454861}"/>
              </a:ext>
            </a:extLst>
          </p:cNvPr>
          <p:cNvSpPr/>
          <p:nvPr/>
        </p:nvSpPr>
        <p:spPr>
          <a:xfrm>
            <a:off x="1006428" y="4257478"/>
            <a:ext cx="4843956" cy="820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0436F6-2AE0-4722-A4CD-F09D49BFA0ED}"/>
              </a:ext>
            </a:extLst>
          </p:cNvPr>
          <p:cNvCxnSpPr/>
          <p:nvPr/>
        </p:nvCxnSpPr>
        <p:spPr>
          <a:xfrm>
            <a:off x="4776186" y="5211192"/>
            <a:ext cx="1763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958C5B7-E141-4B93-869A-19522DA3F05B}"/>
              </a:ext>
            </a:extLst>
          </p:cNvPr>
          <p:cNvSpPr txBox="1"/>
          <p:nvPr/>
        </p:nvSpPr>
        <p:spPr>
          <a:xfrm>
            <a:off x="6695243" y="4932594"/>
            <a:ext cx="520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Vertical profiles (in pressure and height coordinates) for U, V, T, Q, RH, CLOUD, etc.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5C9D68-2B12-48E4-B6A6-E6A8CFC5BF73}"/>
              </a:ext>
            </a:extLst>
          </p:cNvPr>
          <p:cNvSpPr txBox="1"/>
          <p:nvPr/>
        </p:nvSpPr>
        <p:spPr>
          <a:xfrm>
            <a:off x="5045475" y="5897433"/>
            <a:ext cx="6708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Single-level variables, including surface/TOA and column-integrated variables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5DB63A-07AC-49B2-96DC-EC04252B550F}"/>
              </a:ext>
            </a:extLst>
          </p:cNvPr>
          <p:cNvCxnSpPr/>
          <p:nvPr/>
        </p:nvCxnSpPr>
        <p:spPr>
          <a:xfrm>
            <a:off x="4048217" y="5513033"/>
            <a:ext cx="887767" cy="5592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" id="{2278DA8A-334A-42DE-AFCE-E2CABDB4AE0E}" vid="{E7461A9B-C3AD-4F23-AD8A-9242E1BB70EB}"/>
    </a:ext>
  </a:extLst>
</a:theme>
</file>

<file path=ppt/theme/theme2.xml><?xml version="1.0" encoding="utf-8"?>
<a:theme xmlns:a="http://schemas.openxmlformats.org/drawingml/2006/main" name="1_PNNL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" id="{2278DA8A-334A-42DE-AFCE-E2CABDB4AE0E}" vid="{E7461A9B-C3AD-4F23-AD8A-9242E1BB70EB}"/>
    </a:ext>
  </a:extLst>
</a:theme>
</file>

<file path=ppt/theme/theme3.xml><?xml version="1.0" encoding="utf-8"?>
<a:theme xmlns:a="http://schemas.openxmlformats.org/drawingml/2006/main" name="2_PNNL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" id="{2278DA8A-334A-42DE-AFCE-E2CABDB4AE0E}" vid="{E7461A9B-C3AD-4F23-AD8A-9242E1BB7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</Template>
  <TotalTime>175</TotalTime>
  <Words>1085</Words>
  <Application>Microsoft Office PowerPoint</Application>
  <PresentationFormat>Widescreen</PresentationFormat>
  <Paragraphs>125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 Sans</vt:lpstr>
      <vt:lpstr>Times New Roman</vt:lpstr>
      <vt:lpstr>Wingdings</vt:lpstr>
      <vt:lpstr>PNNL</vt:lpstr>
      <vt:lpstr>1_PNNL</vt:lpstr>
      <vt:lpstr>2_PNNL</vt:lpstr>
      <vt:lpstr>A Tutorial of Earth System Model Aerosol-Cloud Diagnostics Package (ESMAC Diags) </vt:lpstr>
      <vt:lpstr>What is it?</vt:lpstr>
      <vt:lpstr>Tutorial Overview</vt:lpstr>
      <vt:lpstr>How to download and install it?</vt:lpstr>
      <vt:lpstr>How to get prepared observational data?</vt:lpstr>
      <vt:lpstr>Field campaigns currently included in ESMAC Diags</vt:lpstr>
      <vt:lpstr>PowerPoint Presentation</vt:lpstr>
      <vt:lpstr>How to prepare E3SM output? (1) E3SM simulation</vt:lpstr>
      <vt:lpstr>How to prepare E3SM output? (2) prepare E3SM data</vt:lpstr>
      <vt:lpstr>How to make diagnostics plots and metrics?</vt:lpstr>
      <vt:lpstr>Useful links and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Tutorial of Earth System Model Aerosol-Cloud Diagnostics Package (ESMAC Diags) </dc:title>
  <dc:creator>Tang, Shuaiqi</dc:creator>
  <cp:lastModifiedBy>Tang, Shuaiqi</cp:lastModifiedBy>
  <cp:revision>2</cp:revision>
  <dcterms:created xsi:type="dcterms:W3CDTF">2022-04-29T21:29:41Z</dcterms:created>
  <dcterms:modified xsi:type="dcterms:W3CDTF">2022-05-27T00:10:09Z</dcterms:modified>
</cp:coreProperties>
</file>