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rels" ContentType="application/vnd.openxmlformats-package.relationships+xml"/>
  <Default Extension="wmf" ContentType="image/x-wm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917" r:id="rId2"/>
  </p:sldMasterIdLst>
  <p:notesMasterIdLst>
    <p:notesMasterId r:id="rId5"/>
  </p:notesMasterIdLst>
  <p:handoutMasterIdLst>
    <p:handoutMasterId r:id="rId6"/>
  </p:handoutMasterIdLst>
  <p:sldIdLst>
    <p:sldId id="653" r:id="rId3"/>
    <p:sldId id="652" r:id="rId4"/>
  </p:sldIdLst>
  <p:sldSz cx="9144000" cy="6858000" type="screen4x3"/>
  <p:notesSz cx="7315200" cy="9601200"/>
  <p:defaultTextStyle>
    <a:defPPr>
      <a:defRPr lang="en-US"/>
    </a:defPPr>
    <a:lvl1pPr algn="l" rtl="0" eaLnBrk="0" fontAlgn="base" hangingPunct="0">
      <a:spcBef>
        <a:spcPct val="0"/>
      </a:spcBef>
      <a:spcAft>
        <a:spcPct val="0"/>
      </a:spcAft>
      <a:defRPr sz="1400" kern="1200">
        <a:solidFill>
          <a:schemeClr val="tx1"/>
        </a:solidFill>
        <a:latin typeface="Helvetica" pitchFamily="34" charset="0"/>
        <a:ea typeface="ＭＳ Ｐゴシック" pitchFamily="64" charset="-128"/>
        <a:cs typeface="+mn-cs"/>
      </a:defRPr>
    </a:lvl1pPr>
    <a:lvl2pPr marL="457200" algn="l" rtl="0" eaLnBrk="0" fontAlgn="base" hangingPunct="0">
      <a:spcBef>
        <a:spcPct val="0"/>
      </a:spcBef>
      <a:spcAft>
        <a:spcPct val="0"/>
      </a:spcAft>
      <a:defRPr sz="1400" kern="1200">
        <a:solidFill>
          <a:schemeClr val="tx1"/>
        </a:solidFill>
        <a:latin typeface="Helvetica" pitchFamily="34" charset="0"/>
        <a:ea typeface="ＭＳ Ｐゴシック" pitchFamily="64" charset="-128"/>
        <a:cs typeface="+mn-cs"/>
      </a:defRPr>
    </a:lvl2pPr>
    <a:lvl3pPr marL="914400" algn="l" rtl="0" eaLnBrk="0" fontAlgn="base" hangingPunct="0">
      <a:spcBef>
        <a:spcPct val="0"/>
      </a:spcBef>
      <a:spcAft>
        <a:spcPct val="0"/>
      </a:spcAft>
      <a:defRPr sz="1400" kern="1200">
        <a:solidFill>
          <a:schemeClr val="tx1"/>
        </a:solidFill>
        <a:latin typeface="Helvetica" pitchFamily="34" charset="0"/>
        <a:ea typeface="ＭＳ Ｐゴシック" pitchFamily="64" charset="-128"/>
        <a:cs typeface="+mn-cs"/>
      </a:defRPr>
    </a:lvl3pPr>
    <a:lvl4pPr marL="1371600" algn="l" rtl="0" eaLnBrk="0" fontAlgn="base" hangingPunct="0">
      <a:spcBef>
        <a:spcPct val="0"/>
      </a:spcBef>
      <a:spcAft>
        <a:spcPct val="0"/>
      </a:spcAft>
      <a:defRPr sz="1400" kern="1200">
        <a:solidFill>
          <a:schemeClr val="tx1"/>
        </a:solidFill>
        <a:latin typeface="Helvetica" pitchFamily="34" charset="0"/>
        <a:ea typeface="ＭＳ Ｐゴシック" pitchFamily="64" charset="-128"/>
        <a:cs typeface="+mn-cs"/>
      </a:defRPr>
    </a:lvl4pPr>
    <a:lvl5pPr marL="1828800" algn="l" rtl="0" eaLnBrk="0" fontAlgn="base" hangingPunct="0">
      <a:spcBef>
        <a:spcPct val="0"/>
      </a:spcBef>
      <a:spcAft>
        <a:spcPct val="0"/>
      </a:spcAft>
      <a:defRPr sz="1400" kern="1200">
        <a:solidFill>
          <a:schemeClr val="tx1"/>
        </a:solidFill>
        <a:latin typeface="Helvetica" pitchFamily="34" charset="0"/>
        <a:ea typeface="ＭＳ Ｐゴシック" pitchFamily="64" charset="-128"/>
        <a:cs typeface="+mn-cs"/>
      </a:defRPr>
    </a:lvl5pPr>
    <a:lvl6pPr marL="2286000" algn="l" defTabSz="914400" rtl="0" eaLnBrk="1" latinLnBrk="0" hangingPunct="1">
      <a:defRPr sz="1400" kern="1200">
        <a:solidFill>
          <a:schemeClr val="tx1"/>
        </a:solidFill>
        <a:latin typeface="Helvetica" pitchFamily="34" charset="0"/>
        <a:ea typeface="ＭＳ Ｐゴシック" pitchFamily="64" charset="-128"/>
        <a:cs typeface="+mn-cs"/>
      </a:defRPr>
    </a:lvl6pPr>
    <a:lvl7pPr marL="2743200" algn="l" defTabSz="914400" rtl="0" eaLnBrk="1" latinLnBrk="0" hangingPunct="1">
      <a:defRPr sz="1400" kern="1200">
        <a:solidFill>
          <a:schemeClr val="tx1"/>
        </a:solidFill>
        <a:latin typeface="Helvetica" pitchFamily="34" charset="0"/>
        <a:ea typeface="ＭＳ Ｐゴシック" pitchFamily="64" charset="-128"/>
        <a:cs typeface="+mn-cs"/>
      </a:defRPr>
    </a:lvl7pPr>
    <a:lvl8pPr marL="3200400" algn="l" defTabSz="914400" rtl="0" eaLnBrk="1" latinLnBrk="0" hangingPunct="1">
      <a:defRPr sz="1400" kern="1200">
        <a:solidFill>
          <a:schemeClr val="tx1"/>
        </a:solidFill>
        <a:latin typeface="Helvetica" pitchFamily="34" charset="0"/>
        <a:ea typeface="ＭＳ Ｐゴシック" pitchFamily="64" charset="-128"/>
        <a:cs typeface="+mn-cs"/>
      </a:defRPr>
    </a:lvl8pPr>
    <a:lvl9pPr marL="3657600" algn="l" defTabSz="914400" rtl="0" eaLnBrk="1" latinLnBrk="0" hangingPunct="1">
      <a:defRPr sz="1400" kern="1200">
        <a:solidFill>
          <a:schemeClr val="tx1"/>
        </a:solidFill>
        <a:latin typeface="Helvetica" pitchFamily="34" charset="0"/>
        <a:ea typeface="ＭＳ Ｐゴシック" pitchFamily="6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 Diachin" initials="lad" lastIdx="1" clrIdx="0"/>
  <p:cmAuthor id="1" name="ST User" initials="SU"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B54"/>
    <a:srgbClr val="9999FF"/>
    <a:srgbClr val="3C938C"/>
    <a:srgbClr val="3C8C93"/>
    <a:srgbClr val="DFDFF5"/>
    <a:srgbClr val="124A91"/>
    <a:srgbClr val="55E604"/>
    <a:srgbClr val="242021"/>
    <a:srgbClr val="F3F5DB"/>
    <a:srgbClr val="DFA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4" autoAdjust="0"/>
    <p:restoredTop sz="93027" autoAdjust="0"/>
  </p:normalViewPr>
  <p:slideViewPr>
    <p:cSldViewPr snapToGrid="0">
      <p:cViewPr varScale="1">
        <p:scale>
          <a:sx n="90" d="100"/>
          <a:sy n="90" d="100"/>
        </p:scale>
        <p:origin x="-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780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14029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en-US"/>
          </a:p>
        </p:txBody>
      </p:sp>
      <p:sp>
        <p:nvSpPr>
          <p:cNvPr id="14029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14029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a:defRPr sz="1200">
                <a:latin typeface="Arial" charset="0"/>
                <a:ea typeface="ＭＳ Ｐゴシック" pitchFamily="48" charset="-128"/>
              </a:defRPr>
            </a:lvl1pPr>
          </a:lstStyle>
          <a:p>
            <a:pPr>
              <a:defRPr/>
            </a:pPr>
            <a:fld id="{EF080F96-2A2C-48EF-84C6-77EA930651A4}" type="slidenum">
              <a:rPr lang="en-US"/>
              <a:pPr>
                <a:defRPr/>
              </a:pPr>
              <a:t>‹#›</a:t>
            </a:fld>
            <a:endParaRPr lang="en-US"/>
          </a:p>
        </p:txBody>
      </p:sp>
    </p:spTree>
    <p:extLst>
      <p:ext uri="{BB962C8B-B14F-4D97-AF65-F5344CB8AC3E}">
        <p14:creationId xmlns:p14="http://schemas.microsoft.com/office/powerpoint/2010/main" val="50631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6147"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15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en-US"/>
          </a:p>
        </p:txBody>
      </p:sp>
      <p:sp>
        <p:nvSpPr>
          <p:cNvPr id="615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a:defRPr sz="1200">
                <a:latin typeface="Arial" charset="0"/>
                <a:ea typeface="ＭＳ Ｐゴシック" pitchFamily="48" charset="-128"/>
              </a:defRPr>
            </a:lvl1pPr>
          </a:lstStyle>
          <a:p>
            <a:pPr>
              <a:defRPr/>
            </a:pPr>
            <a:fld id="{C5850C95-EB3C-46D2-9C24-CAE7AEB54761}" type="slidenum">
              <a:rPr lang="en-US"/>
              <a:pPr>
                <a:defRPr/>
              </a:pPr>
              <a:t>‹#›</a:t>
            </a:fld>
            <a:endParaRPr lang="en-US"/>
          </a:p>
        </p:txBody>
      </p:sp>
    </p:spTree>
    <p:extLst>
      <p:ext uri="{BB962C8B-B14F-4D97-AF65-F5344CB8AC3E}">
        <p14:creationId xmlns:p14="http://schemas.microsoft.com/office/powerpoint/2010/main" val="1140071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solidFill>
                  <a:schemeClr val="tx1"/>
                </a:solidFill>
                <a:latin typeface="Comic Sans MS" charset="0"/>
              </a:rPr>
              <a:t>The left plot shows parallel electrical current density in a full 3D computation.  This reveals the fine details of the little crescent that rotates as it goes around the torus, showing that the perturbation is large enough to alter the magnetic topology. The right plot shows the </a:t>
            </a:r>
            <a:r>
              <a:rPr lang="fr-FR" sz="2000" dirty="0" smtClean="0">
                <a:solidFill>
                  <a:schemeClr val="tx1"/>
                </a:solidFill>
                <a:latin typeface="Comic Sans MS" charset="0"/>
              </a:rPr>
              <a:t>plasma </a:t>
            </a:r>
            <a:r>
              <a:rPr lang="fr-FR" sz="2000" dirty="0" err="1" smtClean="0">
                <a:solidFill>
                  <a:schemeClr val="tx1"/>
                </a:solidFill>
                <a:latin typeface="Comic Sans MS" charset="0"/>
              </a:rPr>
              <a:t>particle</a:t>
            </a:r>
            <a:r>
              <a:rPr lang="fr-FR" sz="2000" dirty="0" smtClean="0">
                <a:solidFill>
                  <a:schemeClr val="tx1"/>
                </a:solidFill>
                <a:latin typeface="Comic Sans MS" charset="0"/>
              </a:rPr>
              <a:t> drift </a:t>
            </a:r>
            <a:r>
              <a:rPr lang="fr-FR" sz="2000" dirty="0" err="1" smtClean="0">
                <a:solidFill>
                  <a:schemeClr val="tx1"/>
                </a:solidFill>
                <a:latin typeface="Comic Sans MS" charset="0"/>
              </a:rPr>
              <a:t>orbits</a:t>
            </a:r>
            <a:r>
              <a:rPr lang="fr-FR" sz="2000" dirty="0" smtClean="0">
                <a:solidFill>
                  <a:schemeClr val="tx1"/>
                </a:solidFill>
                <a:latin typeface="Comic Sans MS" charset="0"/>
              </a:rPr>
              <a:t> in a </a:t>
            </a:r>
            <a:r>
              <a:rPr lang="fr-FR" sz="2000" dirty="0" err="1" smtClean="0">
                <a:solidFill>
                  <a:schemeClr val="tx1"/>
                </a:solidFill>
                <a:latin typeface="Comic Sans MS" charset="0"/>
              </a:rPr>
              <a:t>typical</a:t>
            </a:r>
            <a:r>
              <a:rPr lang="fr-FR" sz="2000" dirty="0" smtClean="0">
                <a:solidFill>
                  <a:schemeClr val="tx1"/>
                </a:solidFill>
                <a:latin typeface="Comic Sans MS" charset="0"/>
              </a:rPr>
              <a:t> configuration.</a:t>
            </a:r>
            <a:endParaRPr lang="en-US" sz="2200" dirty="0" smtClean="0">
              <a:latin typeface="Comic Sans MS" charset="0"/>
            </a:endParaRPr>
          </a:p>
          <a:p>
            <a:endParaRPr lang="en-US" dirty="0"/>
          </a:p>
        </p:txBody>
      </p:sp>
      <p:sp>
        <p:nvSpPr>
          <p:cNvPr id="4" name="Slide Number Placeholder 3"/>
          <p:cNvSpPr>
            <a:spLocks noGrp="1"/>
          </p:cNvSpPr>
          <p:nvPr>
            <p:ph type="sldNum" sz="quarter" idx="10"/>
          </p:nvPr>
        </p:nvSpPr>
        <p:spPr/>
        <p:txBody>
          <a:bodyPr/>
          <a:lstStyle/>
          <a:p>
            <a:pPr>
              <a:defRPr/>
            </a:pPr>
            <a:fld id="{C5850C95-EB3C-46D2-9C24-CAE7AEB54761}" type="slidenum">
              <a:rPr lang="en-US" smtClean="0"/>
              <a:pPr>
                <a:defRPr/>
              </a:pPr>
              <a:t>1</a:t>
            </a:fld>
            <a:endParaRPr lang="en-US"/>
          </a:p>
        </p:txBody>
      </p:sp>
    </p:spTree>
    <p:extLst>
      <p:ext uri="{BB962C8B-B14F-4D97-AF65-F5344CB8AC3E}">
        <p14:creationId xmlns:p14="http://schemas.microsoft.com/office/powerpoint/2010/main" val="220796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solidFill>
                  <a:schemeClr val="tx1"/>
                </a:solidFill>
                <a:latin typeface="Comic Sans MS" charset="0"/>
              </a:rPr>
              <a:t>The left plot shows parallel electrical current density in a full 3D computation.  This reveals the fine details of the little crescent that rotates as it goes around the torus, showing that the perturbation is large enough to alter the magnetic topology. The right plot shows the </a:t>
            </a:r>
            <a:r>
              <a:rPr lang="fr-FR" sz="2000" dirty="0" smtClean="0">
                <a:solidFill>
                  <a:schemeClr val="tx1"/>
                </a:solidFill>
                <a:latin typeface="Comic Sans MS" charset="0"/>
              </a:rPr>
              <a:t>plasma </a:t>
            </a:r>
            <a:r>
              <a:rPr lang="fr-FR" sz="2000" dirty="0" err="1" smtClean="0">
                <a:solidFill>
                  <a:schemeClr val="tx1"/>
                </a:solidFill>
                <a:latin typeface="Comic Sans MS" charset="0"/>
              </a:rPr>
              <a:t>particle</a:t>
            </a:r>
            <a:r>
              <a:rPr lang="fr-FR" sz="2000" dirty="0" smtClean="0">
                <a:solidFill>
                  <a:schemeClr val="tx1"/>
                </a:solidFill>
                <a:latin typeface="Comic Sans MS" charset="0"/>
              </a:rPr>
              <a:t> drift </a:t>
            </a:r>
            <a:r>
              <a:rPr lang="fr-FR" sz="2000" dirty="0" err="1" smtClean="0">
                <a:solidFill>
                  <a:schemeClr val="tx1"/>
                </a:solidFill>
                <a:latin typeface="Comic Sans MS" charset="0"/>
              </a:rPr>
              <a:t>orbits</a:t>
            </a:r>
            <a:r>
              <a:rPr lang="fr-FR" sz="2000" dirty="0" smtClean="0">
                <a:solidFill>
                  <a:schemeClr val="tx1"/>
                </a:solidFill>
                <a:latin typeface="Comic Sans MS" charset="0"/>
              </a:rPr>
              <a:t> in a </a:t>
            </a:r>
            <a:r>
              <a:rPr lang="fr-FR" sz="2000" dirty="0" err="1" smtClean="0">
                <a:solidFill>
                  <a:schemeClr val="tx1"/>
                </a:solidFill>
                <a:latin typeface="Comic Sans MS" charset="0"/>
              </a:rPr>
              <a:t>typical</a:t>
            </a:r>
            <a:r>
              <a:rPr lang="fr-FR" sz="2000" dirty="0" smtClean="0">
                <a:solidFill>
                  <a:schemeClr val="tx1"/>
                </a:solidFill>
                <a:latin typeface="Comic Sans MS" charset="0"/>
              </a:rPr>
              <a:t> configuration.</a:t>
            </a:r>
            <a:endParaRPr lang="en-US" sz="2200" dirty="0" smtClean="0">
              <a:latin typeface="Comic Sans MS" charset="0"/>
            </a:endParaRPr>
          </a:p>
          <a:p>
            <a:endParaRPr lang="en-US" dirty="0"/>
          </a:p>
        </p:txBody>
      </p:sp>
      <p:sp>
        <p:nvSpPr>
          <p:cNvPr id="4" name="Slide Number Placeholder 3"/>
          <p:cNvSpPr>
            <a:spLocks noGrp="1"/>
          </p:cNvSpPr>
          <p:nvPr>
            <p:ph type="sldNum" sz="quarter" idx="10"/>
          </p:nvPr>
        </p:nvSpPr>
        <p:spPr/>
        <p:txBody>
          <a:bodyPr/>
          <a:lstStyle/>
          <a:p>
            <a:pPr>
              <a:defRPr/>
            </a:pPr>
            <a:fld id="{C5850C95-EB3C-46D2-9C24-CAE7AEB54761}" type="slidenum">
              <a:rPr lang="en-US" smtClean="0"/>
              <a:pPr>
                <a:defRPr/>
              </a:pPr>
              <a:t>2</a:t>
            </a:fld>
            <a:endParaRPr lang="en-US"/>
          </a:p>
        </p:txBody>
      </p:sp>
    </p:spTree>
    <p:extLst>
      <p:ext uri="{BB962C8B-B14F-4D97-AF65-F5344CB8AC3E}">
        <p14:creationId xmlns:p14="http://schemas.microsoft.com/office/powerpoint/2010/main" val="2207962517"/>
      </p:ext>
    </p:extLst>
  </p:cSld>
  <p:clrMapOvr>
    <a:masterClrMapping/>
  </p:clrMapOvr>
</p:notes>
</file>

<file path=ppt/slideLayouts/_rels/slideLayout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1828800"/>
            <a:ext cx="9144000" cy="1981200"/>
            <a:chOff x="0" y="0"/>
            <a:chExt cx="5760" cy="708"/>
          </a:xfrm>
        </p:grpSpPr>
        <p:sp>
          <p:nvSpPr>
            <p:cNvPr id="5" name="Rectangle 17"/>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6" name="Rectangle 18"/>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grpSp>
        <p:nvGrpSpPr>
          <p:cNvPr id="7" name="Group 19"/>
          <p:cNvGrpSpPr>
            <a:grpSpLocks/>
          </p:cNvGrpSpPr>
          <p:nvPr userDrawn="1"/>
        </p:nvGrpSpPr>
        <p:grpSpPr bwMode="auto">
          <a:xfrm>
            <a:off x="0" y="3886200"/>
            <a:ext cx="9144000" cy="76200"/>
            <a:chOff x="0" y="0"/>
            <a:chExt cx="5760" cy="708"/>
          </a:xfrm>
        </p:grpSpPr>
        <p:sp>
          <p:nvSpPr>
            <p:cNvPr id="8" name="Rectangle 20"/>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9" name="Rectangle 21"/>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grpSp>
        <p:nvGrpSpPr>
          <p:cNvPr id="10" name="Group 22"/>
          <p:cNvGrpSpPr>
            <a:grpSpLocks/>
          </p:cNvGrpSpPr>
          <p:nvPr userDrawn="1"/>
        </p:nvGrpSpPr>
        <p:grpSpPr bwMode="auto">
          <a:xfrm>
            <a:off x="0" y="1676400"/>
            <a:ext cx="9144000" cy="76200"/>
            <a:chOff x="0" y="0"/>
            <a:chExt cx="5760" cy="708"/>
          </a:xfrm>
        </p:grpSpPr>
        <p:sp>
          <p:nvSpPr>
            <p:cNvPr id="11" name="Rectangle 23"/>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12" name="Rectangle 24"/>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
        <p:nvSpPr>
          <p:cNvPr id="13" name="Rectangle 10"/>
          <p:cNvSpPr>
            <a:spLocks noChangeArrowheads="1"/>
          </p:cNvSpPr>
          <p:nvPr/>
        </p:nvSpPr>
        <p:spPr bwMode="auto">
          <a:xfrm>
            <a:off x="1295400" y="6019800"/>
            <a:ext cx="6477000" cy="609600"/>
          </a:xfrm>
          <a:prstGeom prst="rect">
            <a:avLst/>
          </a:prstGeom>
          <a:noFill/>
          <a:ln w="9525">
            <a:noFill/>
            <a:miter lim="800000"/>
            <a:headEnd/>
            <a:tailEnd/>
          </a:ln>
          <a:effectLst>
            <a:outerShdw dist="17961" dir="2700000" algn="ctr" rotWithShape="0">
              <a:schemeClr val="bg2">
                <a:alpha val="50000"/>
              </a:schemeClr>
            </a:outerShdw>
          </a:effectLst>
        </p:spPr>
        <p:txBody>
          <a:bodyPr lIns="0" anchor="ctr"/>
          <a:lstStyle/>
          <a:p>
            <a:pPr>
              <a:defRPr/>
            </a:pPr>
            <a:endParaRPr lang="en-US" sz="2400">
              <a:latin typeface="Arial" charset="0"/>
              <a:ea typeface="ＭＳ Ｐゴシック" pitchFamily="48" charset="-128"/>
            </a:endParaRPr>
          </a:p>
        </p:txBody>
      </p:sp>
      <p:sp>
        <p:nvSpPr>
          <p:cNvPr id="439304" name="Rectangle 8"/>
          <p:cNvSpPr>
            <a:spLocks noGrp="1" noChangeArrowheads="1"/>
          </p:cNvSpPr>
          <p:nvPr>
            <p:ph type="subTitle" idx="1"/>
          </p:nvPr>
        </p:nvSpPr>
        <p:spPr>
          <a:xfrm>
            <a:off x="1331913" y="4235475"/>
            <a:ext cx="6553200" cy="796925"/>
          </a:xfrm>
        </p:spPr>
        <p:txBody>
          <a:bodyPr anchor="ctr"/>
          <a:lstStyle>
            <a:lvl1pPr marL="0" indent="0" algn="ctr">
              <a:buFont typeface="Wingdings" pitchFamily="2" charset="2"/>
              <a:buNone/>
              <a:defRPr b="1">
                <a:solidFill>
                  <a:srgbClr val="124A91"/>
                </a:solidFill>
              </a:defRPr>
            </a:lvl1pPr>
          </a:lstStyle>
          <a:p>
            <a:r>
              <a:rPr lang="en-US"/>
              <a:t>Click to edit Master subtitle style</a:t>
            </a:r>
          </a:p>
        </p:txBody>
      </p:sp>
      <p:sp>
        <p:nvSpPr>
          <p:cNvPr id="439305" name="Rectangle 9"/>
          <p:cNvSpPr>
            <a:spLocks noGrp="1" noChangeArrowheads="1"/>
          </p:cNvSpPr>
          <p:nvPr>
            <p:ph type="ctrTitle"/>
          </p:nvPr>
        </p:nvSpPr>
        <p:spPr>
          <a:xfrm>
            <a:off x="627063" y="1892300"/>
            <a:ext cx="7772400" cy="1828800"/>
          </a:xfrm>
        </p:spPr>
        <p:txBody>
          <a:bodyPr anchor="ctr"/>
          <a:lstStyle>
            <a:lvl1pPr algn="ctr">
              <a:defRPr sz="3200" b="0">
                <a:solidFill>
                  <a:schemeClr val="bg1"/>
                </a:solidFill>
              </a:defRPr>
            </a:lvl1pPr>
          </a:lstStyle>
          <a:p>
            <a:r>
              <a:rPr lang="en-US"/>
              <a:t>Click to edit Master title style</a:t>
            </a:r>
          </a:p>
        </p:txBody>
      </p:sp>
      <p:sp>
        <p:nvSpPr>
          <p:cNvPr id="16" name="Rectangle 13"/>
          <p:cNvSpPr>
            <a:spLocks noGrp="1" noChangeArrowheads="1"/>
          </p:cNvSpPr>
          <p:nvPr>
            <p:ph type="ftr" sz="quarter" idx="10"/>
          </p:nvPr>
        </p:nvSpPr>
        <p:spPr>
          <a:xfrm>
            <a:off x="269174" y="5505986"/>
            <a:ext cx="8458200" cy="366713"/>
          </a:xfrm>
          <a:prstGeom prst="rect">
            <a:avLst/>
          </a:prstGeom>
        </p:spPr>
        <p:txBody>
          <a:bodyPr/>
          <a:lstStyle>
            <a:lvl1pPr algn="ctr">
              <a:defRPr sz="1800"/>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pic>
        <p:nvPicPr>
          <p:cNvPr id="26" name="Picture 25"/>
          <p:cNvPicPr>
            <a:picLocks noChangeAspect="1"/>
          </p:cNvPicPr>
          <p:nvPr userDrawn="1"/>
        </p:nvPicPr>
        <p:blipFill>
          <a:blip r:embed="rId2"/>
          <a:stretch>
            <a:fillRect/>
          </a:stretch>
        </p:blipFill>
        <p:spPr>
          <a:xfrm>
            <a:off x="0" y="10645"/>
            <a:ext cx="3850824" cy="1364194"/>
          </a:xfrm>
          <a:prstGeom prst="rect">
            <a:avLst/>
          </a:prstGeom>
        </p:spPr>
      </p:pic>
      <p:sp>
        <p:nvSpPr>
          <p:cNvPr id="27" name="Text Box 8"/>
          <p:cNvSpPr txBox="1">
            <a:spLocks noChangeArrowheads="1"/>
          </p:cNvSpPr>
          <p:nvPr userDrawn="1"/>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a:lnSpc>
                <a:spcPct val="75000"/>
              </a:lnSpc>
              <a:defRPr/>
            </a:pPr>
            <a:fld id="{16F3B910-3E35-4899-9C0F-B42AE53294D4}" type="slidenum">
              <a:rPr lang="en-US" sz="900">
                <a:latin typeface="Arial Narrow" pitchFamily="34" charset="0"/>
                <a:ea typeface="ＭＳ Ｐゴシック" pitchFamily="48" charset="-128"/>
              </a:rPr>
              <a:pPr algn="r">
                <a:lnSpc>
                  <a:spcPct val="75000"/>
                </a:lnSpc>
                <a:defRPr/>
              </a:pPr>
              <a:t>‹#›</a:t>
            </a:fld>
            <a:endParaRPr lang="en-US" sz="900">
              <a:latin typeface="Arial Narrow" pitchFamily="34" charset="0"/>
              <a:ea typeface="ＭＳ Ｐゴシック" pitchFamily="48" charset="-128"/>
            </a:endParaRPr>
          </a:p>
        </p:txBody>
      </p:sp>
      <p:sp>
        <p:nvSpPr>
          <p:cNvPr id="28" name="Rectangle 11"/>
          <p:cNvSpPr>
            <a:spLocks noChangeArrowheads="1"/>
          </p:cNvSpPr>
          <p:nvPr userDrawn="1"/>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eaLnBrk="1" hangingPunct="1">
              <a:defRPr/>
            </a:pPr>
            <a:endParaRPr lang="en-US" sz="2400" b="1">
              <a:solidFill>
                <a:srgbClr val="124A91"/>
              </a:solidFill>
              <a:latin typeface="Arial Narrow" pitchFamily="34" charset="0"/>
              <a:ea typeface="ＭＳ Ｐゴシック" pitchFamily="48" charset="-128"/>
            </a:endParaRPr>
          </a:p>
        </p:txBody>
      </p:sp>
      <p:pic>
        <p:nvPicPr>
          <p:cNvPr id="29" name="Picture 28"/>
          <p:cNvPicPr>
            <a:picLocks noChangeAspect="1"/>
          </p:cNvPicPr>
          <p:nvPr userDrawn="1"/>
        </p:nvPicPr>
        <p:blipFill>
          <a:blip r:embed="rId3"/>
          <a:stretch>
            <a:fillRect/>
          </a:stretch>
        </p:blipFill>
        <p:spPr>
          <a:xfrm>
            <a:off x="6176386" y="6373542"/>
            <a:ext cx="639485" cy="484458"/>
          </a:xfrm>
          <a:prstGeom prst="rect">
            <a:avLst/>
          </a:prstGeom>
        </p:spPr>
      </p:pic>
      <p:pic>
        <p:nvPicPr>
          <p:cNvPr id="30" name="Picture 29"/>
          <p:cNvPicPr>
            <a:picLocks noChangeAspect="1"/>
          </p:cNvPicPr>
          <p:nvPr userDrawn="1"/>
        </p:nvPicPr>
        <p:blipFill>
          <a:blip r:embed="rId4"/>
          <a:stretch>
            <a:fillRect/>
          </a:stretch>
        </p:blipFill>
        <p:spPr>
          <a:xfrm>
            <a:off x="7863182" y="6399925"/>
            <a:ext cx="416599" cy="410988"/>
          </a:xfrm>
          <a:prstGeom prst="rect">
            <a:avLst/>
          </a:prstGeom>
        </p:spPr>
      </p:pic>
      <p:pic>
        <p:nvPicPr>
          <p:cNvPr id="31" name="Picture 30"/>
          <p:cNvPicPr>
            <a:picLocks noChangeAspect="1"/>
          </p:cNvPicPr>
          <p:nvPr userDrawn="1"/>
        </p:nvPicPr>
        <p:blipFill>
          <a:blip r:embed="rId5"/>
          <a:stretch>
            <a:fillRect/>
          </a:stretch>
        </p:blipFill>
        <p:spPr>
          <a:xfrm>
            <a:off x="8302939" y="6407150"/>
            <a:ext cx="782160" cy="387350"/>
          </a:xfrm>
          <a:prstGeom prst="rect">
            <a:avLst/>
          </a:prstGeom>
        </p:spPr>
      </p:pic>
      <p:pic>
        <p:nvPicPr>
          <p:cNvPr id="32" name="Picture 31" descr="lab_logo_blue.ti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4703" y="6502400"/>
            <a:ext cx="1081897" cy="297369"/>
          </a:xfrm>
          <a:prstGeom prst="rect">
            <a:avLst/>
          </a:prstGeom>
        </p:spPr>
      </p:pic>
      <p:pic>
        <p:nvPicPr>
          <p:cNvPr id="33" name="Picture 2"/>
          <p:cNvPicPr>
            <a:picLocks noChangeAspect="1" noChangeArrowheads="1"/>
          </p:cNvPicPr>
          <p:nvPr userDrawn="1"/>
        </p:nvPicPr>
        <p:blipFill>
          <a:blip r:embed="rId7" cstate="print"/>
          <a:srcRect/>
          <a:stretch>
            <a:fillRect/>
          </a:stretch>
        </p:blipFill>
        <p:spPr bwMode="auto">
          <a:xfrm>
            <a:off x="873233" y="6413986"/>
            <a:ext cx="463239" cy="393214"/>
          </a:xfrm>
          <a:prstGeom prst="rect">
            <a:avLst/>
          </a:prstGeom>
          <a:noFill/>
          <a:ln w="9525">
            <a:noFill/>
            <a:miter lim="800000"/>
            <a:headEnd/>
            <a:tailEnd/>
          </a:ln>
        </p:spPr>
      </p:pic>
      <p:pic>
        <p:nvPicPr>
          <p:cNvPr id="34" name="Picture 1"/>
          <p:cNvPicPr>
            <a:picLocks noChangeAspect="1" noChangeArrowheads="1"/>
          </p:cNvPicPr>
          <p:nvPr userDrawn="1"/>
        </p:nvPicPr>
        <p:blipFill>
          <a:blip r:embed="rId8" cstate="print"/>
          <a:srcRect/>
          <a:stretch>
            <a:fillRect/>
          </a:stretch>
        </p:blipFill>
        <p:spPr bwMode="auto">
          <a:xfrm>
            <a:off x="57150" y="6413986"/>
            <a:ext cx="787107" cy="393214"/>
          </a:xfrm>
          <a:prstGeom prst="rect">
            <a:avLst/>
          </a:prstGeom>
          <a:noFill/>
          <a:ln w="9525">
            <a:noFill/>
            <a:miter lim="800000"/>
            <a:headEnd/>
            <a:tailEnd/>
          </a:ln>
        </p:spPr>
      </p:pic>
      <p:pic>
        <p:nvPicPr>
          <p:cNvPr id="35" name="Picture 4"/>
          <p:cNvPicPr>
            <a:picLocks noChangeAspect="1" noChangeArrowheads="1"/>
          </p:cNvPicPr>
          <p:nvPr userDrawn="1"/>
        </p:nvPicPr>
        <p:blipFill>
          <a:blip r:embed="rId9" cstate="print"/>
          <a:srcRect/>
          <a:stretch>
            <a:fillRect/>
          </a:stretch>
        </p:blipFill>
        <p:spPr bwMode="auto">
          <a:xfrm>
            <a:off x="4456794" y="6464786"/>
            <a:ext cx="778328" cy="393214"/>
          </a:xfrm>
          <a:prstGeom prst="rect">
            <a:avLst/>
          </a:prstGeom>
          <a:noFill/>
          <a:ln w="9525">
            <a:noFill/>
            <a:miter lim="800000"/>
            <a:headEnd/>
            <a:tailEnd/>
          </a:ln>
        </p:spPr>
      </p:pic>
      <p:pic>
        <p:nvPicPr>
          <p:cNvPr id="36" name="Picture 5"/>
          <p:cNvPicPr>
            <a:picLocks noChangeAspect="1" noChangeArrowheads="1"/>
          </p:cNvPicPr>
          <p:nvPr userDrawn="1"/>
        </p:nvPicPr>
        <p:blipFill>
          <a:blip r:embed="rId10" cstate="print"/>
          <a:srcRect/>
          <a:stretch>
            <a:fillRect/>
          </a:stretch>
        </p:blipFill>
        <p:spPr bwMode="auto">
          <a:xfrm>
            <a:off x="1423543" y="6492927"/>
            <a:ext cx="722463" cy="295301"/>
          </a:xfrm>
          <a:prstGeom prst="rect">
            <a:avLst/>
          </a:prstGeom>
          <a:noFill/>
          <a:ln w="9525">
            <a:noFill/>
            <a:miter lim="800000"/>
            <a:headEnd/>
            <a:tailEnd/>
          </a:ln>
        </p:spPr>
      </p:pic>
      <p:pic>
        <p:nvPicPr>
          <p:cNvPr id="37" name="Picture 8"/>
          <p:cNvPicPr>
            <a:picLocks noChangeAspect="1" noChangeArrowheads="1"/>
          </p:cNvPicPr>
          <p:nvPr userDrawn="1"/>
        </p:nvPicPr>
        <p:blipFill>
          <a:blip r:embed="rId11" cstate="print"/>
          <a:srcRect/>
          <a:stretch>
            <a:fillRect/>
          </a:stretch>
        </p:blipFill>
        <p:spPr bwMode="auto">
          <a:xfrm>
            <a:off x="3365729" y="6511979"/>
            <a:ext cx="1015477" cy="258243"/>
          </a:xfrm>
          <a:prstGeom prst="rect">
            <a:avLst/>
          </a:prstGeom>
          <a:noFill/>
          <a:ln w="9525">
            <a:noFill/>
            <a:miter lim="800000"/>
            <a:headEnd/>
            <a:tailEnd/>
          </a:ln>
        </p:spPr>
      </p:pic>
      <p:pic>
        <p:nvPicPr>
          <p:cNvPr id="38" name="Picture 9"/>
          <p:cNvPicPr>
            <a:picLocks noChangeAspect="1" noChangeArrowheads="1"/>
          </p:cNvPicPr>
          <p:nvPr userDrawn="1"/>
        </p:nvPicPr>
        <p:blipFill>
          <a:blip r:embed="rId12" cstate="print"/>
          <a:srcRect/>
          <a:stretch>
            <a:fillRect/>
          </a:stretch>
        </p:blipFill>
        <p:spPr bwMode="auto">
          <a:xfrm>
            <a:off x="5332206" y="6448078"/>
            <a:ext cx="855984" cy="362351"/>
          </a:xfrm>
          <a:prstGeom prst="rect">
            <a:avLst/>
          </a:prstGeom>
          <a:noFill/>
          <a:ln w="9525">
            <a:noFill/>
            <a:miter lim="800000"/>
            <a:headEnd/>
            <a:tailEnd/>
          </a:ln>
        </p:spPr>
      </p:pic>
      <p:pic>
        <p:nvPicPr>
          <p:cNvPr id="39" name="Picture 10"/>
          <p:cNvPicPr>
            <a:picLocks noChangeAspect="1" noChangeArrowheads="1"/>
          </p:cNvPicPr>
          <p:nvPr userDrawn="1"/>
        </p:nvPicPr>
        <p:blipFill>
          <a:blip r:embed="rId13" cstate="print"/>
          <a:srcRect/>
          <a:stretch>
            <a:fillRect/>
          </a:stretch>
        </p:blipFill>
        <p:spPr bwMode="auto">
          <a:xfrm>
            <a:off x="6923827" y="6470651"/>
            <a:ext cx="918423" cy="330200"/>
          </a:xfrm>
          <a:prstGeom prst="rect">
            <a:avLst/>
          </a:prstGeom>
          <a:noFill/>
          <a:ln w="9525">
            <a:noFill/>
            <a:miter lim="800000"/>
            <a:headEnd/>
            <a:tailEnd/>
          </a:ln>
        </p:spPr>
      </p:pic>
      <p:grpSp>
        <p:nvGrpSpPr>
          <p:cNvPr id="40" name="Group 4"/>
          <p:cNvGrpSpPr>
            <a:grpSpLocks/>
          </p:cNvGrpSpPr>
          <p:nvPr userDrawn="1"/>
        </p:nvGrpSpPr>
        <p:grpSpPr bwMode="auto">
          <a:xfrm>
            <a:off x="-7557" y="6336874"/>
            <a:ext cx="9151557" cy="45719"/>
            <a:chOff x="0" y="0"/>
            <a:chExt cx="5760" cy="708"/>
          </a:xfrm>
        </p:grpSpPr>
        <p:sp>
          <p:nvSpPr>
            <p:cNvPr id="41"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42"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244481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84029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502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85104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1828800"/>
            <a:ext cx="9144000" cy="1981200"/>
            <a:chOff x="0" y="0"/>
            <a:chExt cx="5760" cy="708"/>
          </a:xfrm>
        </p:grpSpPr>
        <p:sp>
          <p:nvSpPr>
            <p:cNvPr id="5" name="Rectangle 17"/>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6" name="Rectangle 18"/>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grpSp>
        <p:nvGrpSpPr>
          <p:cNvPr id="7" name="Group 19"/>
          <p:cNvGrpSpPr>
            <a:grpSpLocks/>
          </p:cNvGrpSpPr>
          <p:nvPr userDrawn="1"/>
        </p:nvGrpSpPr>
        <p:grpSpPr bwMode="auto">
          <a:xfrm>
            <a:off x="0" y="3886200"/>
            <a:ext cx="9144000" cy="76200"/>
            <a:chOff x="0" y="0"/>
            <a:chExt cx="5760" cy="708"/>
          </a:xfrm>
        </p:grpSpPr>
        <p:sp>
          <p:nvSpPr>
            <p:cNvPr id="8" name="Rectangle 20"/>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9" name="Rectangle 21"/>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grpSp>
        <p:nvGrpSpPr>
          <p:cNvPr id="10" name="Group 22"/>
          <p:cNvGrpSpPr>
            <a:grpSpLocks/>
          </p:cNvGrpSpPr>
          <p:nvPr userDrawn="1"/>
        </p:nvGrpSpPr>
        <p:grpSpPr bwMode="auto">
          <a:xfrm>
            <a:off x="0" y="1676400"/>
            <a:ext cx="9144000" cy="76200"/>
            <a:chOff x="0" y="0"/>
            <a:chExt cx="5760" cy="708"/>
          </a:xfrm>
        </p:grpSpPr>
        <p:sp>
          <p:nvSpPr>
            <p:cNvPr id="11" name="Rectangle 23"/>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12" name="Rectangle 24"/>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
        <p:nvSpPr>
          <p:cNvPr id="13" name="Rectangle 10"/>
          <p:cNvSpPr>
            <a:spLocks noChangeArrowheads="1"/>
          </p:cNvSpPr>
          <p:nvPr/>
        </p:nvSpPr>
        <p:spPr bwMode="auto">
          <a:xfrm>
            <a:off x="1295400" y="6019800"/>
            <a:ext cx="6477000" cy="609600"/>
          </a:xfrm>
          <a:prstGeom prst="rect">
            <a:avLst/>
          </a:prstGeom>
          <a:noFill/>
          <a:ln w="9525">
            <a:noFill/>
            <a:miter lim="800000"/>
            <a:headEnd/>
            <a:tailEnd/>
          </a:ln>
          <a:effectLst>
            <a:outerShdw dist="17961" dir="2700000" algn="ctr" rotWithShape="0">
              <a:schemeClr val="bg2">
                <a:alpha val="50000"/>
              </a:schemeClr>
            </a:outerShdw>
          </a:effectLst>
        </p:spPr>
        <p:txBody>
          <a:bodyPr lIns="0" anchor="ctr"/>
          <a:lstStyle/>
          <a:p>
            <a:pPr>
              <a:defRPr/>
            </a:pPr>
            <a:endParaRPr lang="en-US" sz="2400">
              <a:latin typeface="Arial" charset="0"/>
              <a:ea typeface="ＭＳ Ｐゴシック" pitchFamily="48" charset="-128"/>
            </a:endParaRPr>
          </a:p>
        </p:txBody>
      </p:sp>
      <p:sp>
        <p:nvSpPr>
          <p:cNvPr id="439304" name="Rectangle 8"/>
          <p:cNvSpPr>
            <a:spLocks noGrp="1" noChangeArrowheads="1"/>
          </p:cNvSpPr>
          <p:nvPr>
            <p:ph type="subTitle" idx="1"/>
          </p:nvPr>
        </p:nvSpPr>
        <p:spPr>
          <a:xfrm>
            <a:off x="1331913" y="4235475"/>
            <a:ext cx="6553200" cy="796925"/>
          </a:xfrm>
        </p:spPr>
        <p:txBody>
          <a:bodyPr anchor="ctr"/>
          <a:lstStyle>
            <a:lvl1pPr marL="0" indent="0" algn="ctr">
              <a:buFont typeface="Wingdings" pitchFamily="2" charset="2"/>
              <a:buNone/>
              <a:defRPr b="1">
                <a:solidFill>
                  <a:srgbClr val="124A91"/>
                </a:solidFill>
              </a:defRPr>
            </a:lvl1pPr>
          </a:lstStyle>
          <a:p>
            <a:r>
              <a:rPr lang="en-US"/>
              <a:t>Click to edit Master subtitle style</a:t>
            </a:r>
          </a:p>
        </p:txBody>
      </p:sp>
      <p:sp>
        <p:nvSpPr>
          <p:cNvPr id="439305" name="Rectangle 9"/>
          <p:cNvSpPr>
            <a:spLocks noGrp="1" noChangeArrowheads="1"/>
          </p:cNvSpPr>
          <p:nvPr>
            <p:ph type="ctrTitle"/>
          </p:nvPr>
        </p:nvSpPr>
        <p:spPr>
          <a:xfrm>
            <a:off x="627063" y="1892300"/>
            <a:ext cx="7772400" cy="1828800"/>
          </a:xfrm>
        </p:spPr>
        <p:txBody>
          <a:bodyPr anchor="ctr"/>
          <a:lstStyle>
            <a:lvl1pPr algn="ctr">
              <a:defRPr sz="3200" b="0">
                <a:solidFill>
                  <a:schemeClr val="bg1"/>
                </a:solidFill>
              </a:defRPr>
            </a:lvl1pPr>
          </a:lstStyle>
          <a:p>
            <a:r>
              <a:rPr lang="en-US"/>
              <a:t>Click to edit Master title style</a:t>
            </a:r>
          </a:p>
        </p:txBody>
      </p:sp>
      <p:sp>
        <p:nvSpPr>
          <p:cNvPr id="16" name="Rectangle 13"/>
          <p:cNvSpPr>
            <a:spLocks noGrp="1" noChangeArrowheads="1"/>
          </p:cNvSpPr>
          <p:nvPr>
            <p:ph type="ftr" sz="quarter" idx="10"/>
          </p:nvPr>
        </p:nvSpPr>
        <p:spPr>
          <a:xfrm>
            <a:off x="269174" y="5505986"/>
            <a:ext cx="8458200" cy="366713"/>
          </a:xfrm>
          <a:prstGeom prst="rect">
            <a:avLst/>
          </a:prstGeom>
        </p:spPr>
        <p:txBody>
          <a:bodyPr/>
          <a:lstStyle>
            <a:lvl1pPr algn="ctr">
              <a:defRPr sz="1800"/>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pic>
        <p:nvPicPr>
          <p:cNvPr id="26" name="Picture 25"/>
          <p:cNvPicPr>
            <a:picLocks noChangeAspect="1"/>
          </p:cNvPicPr>
          <p:nvPr userDrawn="1"/>
        </p:nvPicPr>
        <p:blipFill>
          <a:blip r:embed="rId2"/>
          <a:stretch>
            <a:fillRect/>
          </a:stretch>
        </p:blipFill>
        <p:spPr>
          <a:xfrm>
            <a:off x="0" y="10645"/>
            <a:ext cx="3850824" cy="1364194"/>
          </a:xfrm>
          <a:prstGeom prst="rect">
            <a:avLst/>
          </a:prstGeom>
        </p:spPr>
      </p:pic>
      <p:sp>
        <p:nvSpPr>
          <p:cNvPr id="27" name="Text Box 8"/>
          <p:cNvSpPr txBox="1">
            <a:spLocks noChangeArrowheads="1"/>
          </p:cNvSpPr>
          <p:nvPr userDrawn="1"/>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a:lnSpc>
                <a:spcPct val="75000"/>
              </a:lnSpc>
              <a:defRPr/>
            </a:pPr>
            <a:fld id="{16F3B910-3E35-4899-9C0F-B42AE53294D4}" type="slidenum">
              <a:rPr lang="en-US" sz="900">
                <a:latin typeface="Arial Narrow" pitchFamily="34" charset="0"/>
                <a:ea typeface="ＭＳ Ｐゴシック" pitchFamily="48" charset="-128"/>
              </a:rPr>
              <a:pPr algn="r">
                <a:lnSpc>
                  <a:spcPct val="75000"/>
                </a:lnSpc>
                <a:defRPr/>
              </a:pPr>
              <a:t>‹#›</a:t>
            </a:fld>
            <a:endParaRPr lang="en-US" sz="900">
              <a:latin typeface="Arial Narrow" pitchFamily="34" charset="0"/>
              <a:ea typeface="ＭＳ Ｐゴシック" pitchFamily="48" charset="-128"/>
            </a:endParaRPr>
          </a:p>
        </p:txBody>
      </p:sp>
      <p:sp>
        <p:nvSpPr>
          <p:cNvPr id="28" name="Rectangle 11"/>
          <p:cNvSpPr>
            <a:spLocks noChangeArrowheads="1"/>
          </p:cNvSpPr>
          <p:nvPr userDrawn="1"/>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eaLnBrk="1" hangingPunct="1">
              <a:defRPr/>
            </a:pPr>
            <a:endParaRPr lang="en-US" sz="2400" b="1">
              <a:solidFill>
                <a:srgbClr val="124A91"/>
              </a:solidFill>
              <a:latin typeface="Arial Narrow" pitchFamily="34" charset="0"/>
              <a:ea typeface="ＭＳ Ｐゴシック" pitchFamily="48" charset="-128"/>
            </a:endParaRPr>
          </a:p>
        </p:txBody>
      </p:sp>
      <p:pic>
        <p:nvPicPr>
          <p:cNvPr id="29" name="Picture 28"/>
          <p:cNvPicPr>
            <a:picLocks noChangeAspect="1"/>
          </p:cNvPicPr>
          <p:nvPr userDrawn="1"/>
        </p:nvPicPr>
        <p:blipFill>
          <a:blip r:embed="rId3"/>
          <a:stretch>
            <a:fillRect/>
          </a:stretch>
        </p:blipFill>
        <p:spPr>
          <a:xfrm>
            <a:off x="6176386" y="6373542"/>
            <a:ext cx="639485" cy="484458"/>
          </a:xfrm>
          <a:prstGeom prst="rect">
            <a:avLst/>
          </a:prstGeom>
        </p:spPr>
      </p:pic>
      <p:pic>
        <p:nvPicPr>
          <p:cNvPr id="30" name="Picture 29"/>
          <p:cNvPicPr>
            <a:picLocks noChangeAspect="1"/>
          </p:cNvPicPr>
          <p:nvPr userDrawn="1"/>
        </p:nvPicPr>
        <p:blipFill>
          <a:blip r:embed="rId4"/>
          <a:stretch>
            <a:fillRect/>
          </a:stretch>
        </p:blipFill>
        <p:spPr>
          <a:xfrm>
            <a:off x="7863182" y="6399925"/>
            <a:ext cx="416599" cy="410988"/>
          </a:xfrm>
          <a:prstGeom prst="rect">
            <a:avLst/>
          </a:prstGeom>
        </p:spPr>
      </p:pic>
      <p:pic>
        <p:nvPicPr>
          <p:cNvPr id="31" name="Picture 30"/>
          <p:cNvPicPr>
            <a:picLocks noChangeAspect="1"/>
          </p:cNvPicPr>
          <p:nvPr userDrawn="1"/>
        </p:nvPicPr>
        <p:blipFill>
          <a:blip r:embed="rId5"/>
          <a:stretch>
            <a:fillRect/>
          </a:stretch>
        </p:blipFill>
        <p:spPr>
          <a:xfrm>
            <a:off x="8302939" y="6407150"/>
            <a:ext cx="782160" cy="387350"/>
          </a:xfrm>
          <a:prstGeom prst="rect">
            <a:avLst/>
          </a:prstGeom>
        </p:spPr>
      </p:pic>
      <p:pic>
        <p:nvPicPr>
          <p:cNvPr id="32" name="Picture 31" descr="lab_logo_blue.ti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4703" y="6502400"/>
            <a:ext cx="1081897" cy="297369"/>
          </a:xfrm>
          <a:prstGeom prst="rect">
            <a:avLst/>
          </a:prstGeom>
        </p:spPr>
      </p:pic>
      <p:pic>
        <p:nvPicPr>
          <p:cNvPr id="33" name="Picture 2"/>
          <p:cNvPicPr>
            <a:picLocks noChangeAspect="1" noChangeArrowheads="1"/>
          </p:cNvPicPr>
          <p:nvPr userDrawn="1"/>
        </p:nvPicPr>
        <p:blipFill>
          <a:blip r:embed="rId7" cstate="print"/>
          <a:srcRect/>
          <a:stretch>
            <a:fillRect/>
          </a:stretch>
        </p:blipFill>
        <p:spPr bwMode="auto">
          <a:xfrm>
            <a:off x="873233" y="6413986"/>
            <a:ext cx="463239" cy="393214"/>
          </a:xfrm>
          <a:prstGeom prst="rect">
            <a:avLst/>
          </a:prstGeom>
          <a:noFill/>
          <a:ln w="9525">
            <a:noFill/>
            <a:miter lim="800000"/>
            <a:headEnd/>
            <a:tailEnd/>
          </a:ln>
        </p:spPr>
      </p:pic>
      <p:pic>
        <p:nvPicPr>
          <p:cNvPr id="34" name="Picture 1"/>
          <p:cNvPicPr>
            <a:picLocks noChangeAspect="1" noChangeArrowheads="1"/>
          </p:cNvPicPr>
          <p:nvPr userDrawn="1"/>
        </p:nvPicPr>
        <p:blipFill>
          <a:blip r:embed="rId8" cstate="print"/>
          <a:srcRect/>
          <a:stretch>
            <a:fillRect/>
          </a:stretch>
        </p:blipFill>
        <p:spPr bwMode="auto">
          <a:xfrm>
            <a:off x="57150" y="6413986"/>
            <a:ext cx="787107" cy="393214"/>
          </a:xfrm>
          <a:prstGeom prst="rect">
            <a:avLst/>
          </a:prstGeom>
          <a:noFill/>
          <a:ln w="9525">
            <a:noFill/>
            <a:miter lim="800000"/>
            <a:headEnd/>
            <a:tailEnd/>
          </a:ln>
        </p:spPr>
      </p:pic>
      <p:pic>
        <p:nvPicPr>
          <p:cNvPr id="35" name="Picture 4"/>
          <p:cNvPicPr>
            <a:picLocks noChangeAspect="1" noChangeArrowheads="1"/>
          </p:cNvPicPr>
          <p:nvPr userDrawn="1"/>
        </p:nvPicPr>
        <p:blipFill>
          <a:blip r:embed="rId9" cstate="print"/>
          <a:srcRect/>
          <a:stretch>
            <a:fillRect/>
          </a:stretch>
        </p:blipFill>
        <p:spPr bwMode="auto">
          <a:xfrm>
            <a:off x="4456794" y="6464786"/>
            <a:ext cx="778328" cy="393214"/>
          </a:xfrm>
          <a:prstGeom prst="rect">
            <a:avLst/>
          </a:prstGeom>
          <a:noFill/>
          <a:ln w="9525">
            <a:noFill/>
            <a:miter lim="800000"/>
            <a:headEnd/>
            <a:tailEnd/>
          </a:ln>
        </p:spPr>
      </p:pic>
      <p:pic>
        <p:nvPicPr>
          <p:cNvPr id="36" name="Picture 5"/>
          <p:cNvPicPr>
            <a:picLocks noChangeAspect="1" noChangeArrowheads="1"/>
          </p:cNvPicPr>
          <p:nvPr userDrawn="1"/>
        </p:nvPicPr>
        <p:blipFill>
          <a:blip r:embed="rId10" cstate="print"/>
          <a:srcRect/>
          <a:stretch>
            <a:fillRect/>
          </a:stretch>
        </p:blipFill>
        <p:spPr bwMode="auto">
          <a:xfrm>
            <a:off x="1423543" y="6492927"/>
            <a:ext cx="722463" cy="295301"/>
          </a:xfrm>
          <a:prstGeom prst="rect">
            <a:avLst/>
          </a:prstGeom>
          <a:noFill/>
          <a:ln w="9525">
            <a:noFill/>
            <a:miter lim="800000"/>
            <a:headEnd/>
            <a:tailEnd/>
          </a:ln>
        </p:spPr>
      </p:pic>
      <p:pic>
        <p:nvPicPr>
          <p:cNvPr id="37" name="Picture 8"/>
          <p:cNvPicPr>
            <a:picLocks noChangeAspect="1" noChangeArrowheads="1"/>
          </p:cNvPicPr>
          <p:nvPr userDrawn="1"/>
        </p:nvPicPr>
        <p:blipFill>
          <a:blip r:embed="rId11" cstate="print"/>
          <a:srcRect/>
          <a:stretch>
            <a:fillRect/>
          </a:stretch>
        </p:blipFill>
        <p:spPr bwMode="auto">
          <a:xfrm>
            <a:off x="3365729" y="6511979"/>
            <a:ext cx="1015477" cy="258243"/>
          </a:xfrm>
          <a:prstGeom prst="rect">
            <a:avLst/>
          </a:prstGeom>
          <a:noFill/>
          <a:ln w="9525">
            <a:noFill/>
            <a:miter lim="800000"/>
            <a:headEnd/>
            <a:tailEnd/>
          </a:ln>
        </p:spPr>
      </p:pic>
      <p:pic>
        <p:nvPicPr>
          <p:cNvPr id="38" name="Picture 9"/>
          <p:cNvPicPr>
            <a:picLocks noChangeAspect="1" noChangeArrowheads="1"/>
          </p:cNvPicPr>
          <p:nvPr userDrawn="1"/>
        </p:nvPicPr>
        <p:blipFill>
          <a:blip r:embed="rId12" cstate="print"/>
          <a:srcRect/>
          <a:stretch>
            <a:fillRect/>
          </a:stretch>
        </p:blipFill>
        <p:spPr bwMode="auto">
          <a:xfrm>
            <a:off x="5332206" y="6448078"/>
            <a:ext cx="855984" cy="362351"/>
          </a:xfrm>
          <a:prstGeom prst="rect">
            <a:avLst/>
          </a:prstGeom>
          <a:noFill/>
          <a:ln w="9525">
            <a:noFill/>
            <a:miter lim="800000"/>
            <a:headEnd/>
            <a:tailEnd/>
          </a:ln>
        </p:spPr>
      </p:pic>
      <p:pic>
        <p:nvPicPr>
          <p:cNvPr id="39" name="Picture 10"/>
          <p:cNvPicPr>
            <a:picLocks noChangeAspect="1" noChangeArrowheads="1"/>
          </p:cNvPicPr>
          <p:nvPr userDrawn="1"/>
        </p:nvPicPr>
        <p:blipFill>
          <a:blip r:embed="rId13" cstate="print"/>
          <a:srcRect/>
          <a:stretch>
            <a:fillRect/>
          </a:stretch>
        </p:blipFill>
        <p:spPr bwMode="auto">
          <a:xfrm>
            <a:off x="6923827" y="6470651"/>
            <a:ext cx="918423" cy="330200"/>
          </a:xfrm>
          <a:prstGeom prst="rect">
            <a:avLst/>
          </a:prstGeom>
          <a:noFill/>
          <a:ln w="9525">
            <a:noFill/>
            <a:miter lim="800000"/>
            <a:headEnd/>
            <a:tailEnd/>
          </a:ln>
        </p:spPr>
      </p:pic>
      <p:grpSp>
        <p:nvGrpSpPr>
          <p:cNvPr id="40" name="Group 4"/>
          <p:cNvGrpSpPr>
            <a:grpSpLocks/>
          </p:cNvGrpSpPr>
          <p:nvPr userDrawn="1"/>
        </p:nvGrpSpPr>
        <p:grpSpPr bwMode="auto">
          <a:xfrm>
            <a:off x="-7557" y="6336874"/>
            <a:ext cx="9151557" cy="45719"/>
            <a:chOff x="0" y="0"/>
            <a:chExt cx="5760" cy="708"/>
          </a:xfrm>
        </p:grpSpPr>
        <p:sp>
          <p:nvSpPr>
            <p:cNvPr id="41"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42"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Tree>
    <p:extLst>
      <p:ext uri="{BB962C8B-B14F-4D97-AF65-F5344CB8AC3E}">
        <p14:creationId xmlns:p14="http://schemas.microsoft.com/office/powerpoint/2010/main" val="303352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smtClean="0"/>
              <a:t>FASTMath SciDAC Institute</a:t>
            </a:r>
            <a:endParaRPr lang="en-US"/>
          </a:p>
        </p:txBody>
      </p:sp>
    </p:spTree>
    <p:extLst>
      <p:ext uri="{BB962C8B-B14F-4D97-AF65-F5344CB8AC3E}">
        <p14:creationId xmlns:p14="http://schemas.microsoft.com/office/powerpoint/2010/main" val="325477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105095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44120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smtClean="0"/>
              <a:t>FASTMath SciDAC Institute</a:t>
            </a:r>
            <a:endParaRPr lang="en-US"/>
          </a:p>
        </p:txBody>
      </p:sp>
    </p:spTree>
    <p:extLst>
      <p:ext uri="{BB962C8B-B14F-4D97-AF65-F5344CB8AC3E}">
        <p14:creationId xmlns:p14="http://schemas.microsoft.com/office/powerpoint/2010/main" val="299443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22536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xfrm>
            <a:off x="533400" y="6324600"/>
            <a:ext cx="5695950" cy="304800"/>
          </a:xfrm>
          <a:prstGeom prst="rect">
            <a:avLst/>
          </a:prstGeom>
          <a:ln/>
        </p:spPr>
        <p:txBody>
          <a:bodyPr/>
          <a:lstStyle>
            <a:lvl1pPr>
              <a:defRPr/>
            </a:lvl1pPr>
          </a:lstStyle>
          <a:p>
            <a:pPr>
              <a:defRPr/>
            </a:pPr>
            <a:r>
              <a:rPr lang="en-US" dirty="0" err="1" smtClean="0"/>
              <a:t>FASTMath</a:t>
            </a:r>
            <a:r>
              <a:rPr lang="en-US" dirty="0" smtClean="0"/>
              <a:t> </a:t>
            </a:r>
            <a:r>
              <a:rPr lang="en-US" dirty="0" err="1" smtClean="0"/>
              <a:t>SciDAC</a:t>
            </a:r>
            <a:r>
              <a:rPr lang="en-US" dirty="0" smtClean="0"/>
              <a:t> Institute</a:t>
            </a:r>
            <a:endParaRPr lang="en-US" dirty="0"/>
          </a:p>
        </p:txBody>
      </p:sp>
    </p:spTree>
    <p:extLst>
      <p:ext uri="{BB962C8B-B14F-4D97-AF65-F5344CB8AC3E}">
        <p14:creationId xmlns:p14="http://schemas.microsoft.com/office/powerpoint/2010/main" val="2121114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image" Target="../media/image9.png"/><Relationship Id="rId21" Type="http://schemas.openxmlformats.org/officeDocument/2006/relationships/image" Target="../media/image10.png"/><Relationship Id="rId22" Type="http://schemas.openxmlformats.org/officeDocument/2006/relationships/image" Target="../media/image11.png"/><Relationship Id="rId23" Type="http://schemas.openxmlformats.org/officeDocument/2006/relationships/image" Target="../media/image12.png"/><Relationship Id="rId10" Type="http://schemas.openxmlformats.org/officeDocument/2006/relationships/slideLayout" Target="../slideLayouts/slideLayout12.xml"/><Relationship Id="rId11" Type="http://schemas.openxmlformats.org/officeDocument/2006/relationships/theme" Target="../theme/theme2.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tiff"/><Relationship Id="rId17" Type="http://schemas.openxmlformats.org/officeDocument/2006/relationships/image" Target="../media/image6.png"/><Relationship Id="rId18" Type="http://schemas.openxmlformats.org/officeDocument/2006/relationships/image" Target="../media/image7.png"/><Relationship Id="rId19"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218077" y="1000559"/>
            <a:ext cx="8697423" cy="52336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6148" name="Group 4"/>
          <p:cNvGrpSpPr>
            <a:grpSpLocks/>
          </p:cNvGrpSpPr>
          <p:nvPr/>
        </p:nvGrpSpPr>
        <p:grpSpPr bwMode="auto">
          <a:xfrm>
            <a:off x="1587" y="791771"/>
            <a:ext cx="9142413" cy="152400"/>
            <a:chOff x="0" y="0"/>
            <a:chExt cx="5760" cy="708"/>
          </a:xfrm>
        </p:grpSpPr>
        <p:sp>
          <p:nvSpPr>
            <p:cNvPr id="438277"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438278"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
        <p:nvSpPr>
          <p:cNvPr id="438280"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a:lnSpc>
                <a:spcPct val="75000"/>
              </a:lnSpc>
              <a:defRPr/>
            </a:pPr>
            <a:fld id="{16F3B910-3E35-4899-9C0F-B42AE53294D4}" type="slidenum">
              <a:rPr lang="en-US" sz="900">
                <a:latin typeface="Arial Narrow" pitchFamily="34" charset="0"/>
                <a:ea typeface="ＭＳ Ｐゴシック" pitchFamily="48" charset="-128"/>
              </a:rPr>
              <a:pPr algn="r">
                <a:lnSpc>
                  <a:spcPct val="75000"/>
                </a:lnSpc>
                <a:defRPr/>
              </a:pPr>
              <a:t>‹#›</a:t>
            </a:fld>
            <a:endParaRPr lang="en-US" sz="900">
              <a:latin typeface="Arial Narrow" pitchFamily="34" charset="0"/>
              <a:ea typeface="ＭＳ Ｐゴシック" pitchFamily="48" charset="-128"/>
            </a:endParaRPr>
          </a:p>
        </p:txBody>
      </p:sp>
      <p:sp>
        <p:nvSpPr>
          <p:cNvPr id="6151" name="Rectangle 9"/>
          <p:cNvSpPr>
            <a:spLocks noGrp="1" noChangeArrowheads="1"/>
          </p:cNvSpPr>
          <p:nvPr>
            <p:ph type="title"/>
          </p:nvPr>
        </p:nvSpPr>
        <p:spPr bwMode="auto">
          <a:xfrm>
            <a:off x="2132725" y="53711"/>
            <a:ext cx="6866158" cy="60691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Master title style</a:t>
            </a:r>
          </a:p>
        </p:txBody>
      </p:sp>
      <p:sp>
        <p:nvSpPr>
          <p:cNvPr id="438283" name="Rectangle 11"/>
          <p:cNvSpPr>
            <a:spLocks noChangeArrowheads="1"/>
          </p:cNvSpPr>
          <p:nvPr/>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eaLnBrk="1" hangingPunct="1">
              <a:defRPr/>
            </a:pPr>
            <a:endParaRPr lang="en-US" sz="2400" b="1">
              <a:solidFill>
                <a:srgbClr val="124A91"/>
              </a:solidFill>
              <a:latin typeface="Arial Narrow" pitchFamily="34" charset="0"/>
              <a:ea typeface="ＭＳ Ｐゴシック" pitchFamily="48" charset="-128"/>
            </a:endParaRPr>
          </a:p>
        </p:txBody>
      </p:sp>
      <p:pic>
        <p:nvPicPr>
          <p:cNvPr id="30" name="Picture 29"/>
          <p:cNvPicPr>
            <a:picLocks noChangeAspect="1"/>
          </p:cNvPicPr>
          <p:nvPr userDrawn="1"/>
        </p:nvPicPr>
        <p:blipFill>
          <a:blip r:embed="rId4"/>
          <a:stretch>
            <a:fillRect/>
          </a:stretch>
        </p:blipFill>
        <p:spPr>
          <a:xfrm>
            <a:off x="0" y="91952"/>
            <a:ext cx="2050272" cy="575088"/>
          </a:xfrm>
          <a:prstGeom prst="rect">
            <a:avLst/>
          </a:prstGeom>
        </p:spPr>
      </p:pic>
      <p:sp>
        <p:nvSpPr>
          <p:cNvPr id="24" name="Slide Number Placeholder 1"/>
          <p:cNvSpPr txBox="1">
            <a:spLocks/>
          </p:cNvSpPr>
          <p:nvPr userDrawn="1"/>
        </p:nvSpPr>
        <p:spPr>
          <a:xfrm>
            <a:off x="8496300" y="6299200"/>
            <a:ext cx="736600" cy="330201"/>
          </a:xfrm>
          <a:prstGeom prst="rect">
            <a:avLst/>
          </a:prstGeom>
        </p:spPr>
        <p:txBody>
          <a:bodyPr/>
          <a:lstStyle>
            <a:defPPr>
              <a:defRPr lang="en-US"/>
            </a:defPPr>
            <a:lvl1pPr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1pPr>
            <a:lvl2pPr marL="4572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2pPr>
            <a:lvl3pPr marL="9144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3pPr>
            <a:lvl4pPr marL="13716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4pPr>
            <a:lvl5pPr marL="18288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3200" b="1"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3200" b="1"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3200" b="1"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3200" b="1" kern="1200">
                <a:solidFill>
                  <a:schemeClr val="tx1"/>
                </a:solidFill>
                <a:latin typeface="Helvetica" charset="0"/>
                <a:ea typeface="ＭＳ Ｐゴシック" charset="0"/>
                <a:cs typeface="ＭＳ Ｐゴシック" charset="0"/>
              </a:defRPr>
            </a:lvl9pPr>
          </a:lstStyle>
          <a:p>
            <a:pPr algn="r">
              <a:defRPr/>
            </a:pPr>
            <a:fld id="{2DF47AA2-00EA-44EC-9392-309938103588}" type="slidenum">
              <a:rPr lang="en-US" sz="1400" b="0" smtClean="0">
                <a:solidFill>
                  <a:srgbClr val="000000"/>
                </a:solidFill>
              </a:rPr>
              <a:pPr algn="r">
                <a:defRPr/>
              </a:pPr>
              <a:t>‹#›</a:t>
            </a:fld>
            <a:endParaRPr lang="en-US" sz="1400" b="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16" r:id="rId1"/>
    <p:sldLayoutId id="2147483904" r:id="rId2"/>
  </p:sldLayoutIdLst>
  <p:hf sldNum="0" hdr="0" dt="0"/>
  <p:txStyles>
    <p:titleStyle>
      <a:lvl1pPr algn="l" rtl="0" eaLnBrk="0" fontAlgn="base" hangingPunct="0">
        <a:spcBef>
          <a:spcPct val="0"/>
        </a:spcBef>
        <a:spcAft>
          <a:spcPct val="0"/>
        </a:spcAft>
        <a:defRPr sz="2400" b="1">
          <a:solidFill>
            <a:srgbClr val="0A2B54"/>
          </a:solidFill>
          <a:latin typeface="+mj-lt"/>
          <a:ea typeface="+mj-ea"/>
          <a:cs typeface="+mj-cs"/>
        </a:defRPr>
      </a:lvl1pPr>
      <a:lvl2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2pPr>
      <a:lvl3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3pPr>
      <a:lvl4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4pPr>
      <a:lvl5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48"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48"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48"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48" charset="-128"/>
        </a:defRPr>
      </a:lvl9pPr>
    </p:titleStyle>
    <p:bodyStyle>
      <a:lvl1pPr marL="230188" indent="-230188"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571500" indent="-230188"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defRPr>
      </a:lvl2pPr>
      <a:lvl3pPr marL="803275"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n-ea"/>
        </a:defRPr>
      </a:lvl3pPr>
      <a:lvl4pPr marL="1025525" indent="-225425"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n-ea"/>
        </a:defRPr>
      </a:lvl4pPr>
      <a:lvl5pPr marL="1255713" indent="-228600" algn="l" rtl="0" eaLnBrk="0" fontAlgn="base" hangingPunct="0">
        <a:spcBef>
          <a:spcPct val="20000"/>
        </a:spcBef>
        <a:spcAft>
          <a:spcPct val="0"/>
        </a:spcAft>
        <a:buClr>
          <a:srgbClr val="124A91"/>
        </a:buClr>
        <a:buFont typeface="Geneva CE" pitchFamily="-112"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218077" y="1000559"/>
            <a:ext cx="8697423" cy="52336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6148" name="Group 4"/>
          <p:cNvGrpSpPr>
            <a:grpSpLocks/>
          </p:cNvGrpSpPr>
          <p:nvPr/>
        </p:nvGrpSpPr>
        <p:grpSpPr bwMode="auto">
          <a:xfrm>
            <a:off x="1587" y="791771"/>
            <a:ext cx="9142413" cy="152400"/>
            <a:chOff x="0" y="0"/>
            <a:chExt cx="5760" cy="708"/>
          </a:xfrm>
        </p:grpSpPr>
        <p:sp>
          <p:nvSpPr>
            <p:cNvPr id="438277"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438278"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
        <p:nvSpPr>
          <p:cNvPr id="438280"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a:lnSpc>
                <a:spcPct val="75000"/>
              </a:lnSpc>
              <a:defRPr/>
            </a:pPr>
            <a:fld id="{16F3B910-3E35-4899-9C0F-B42AE53294D4}" type="slidenum">
              <a:rPr lang="en-US" sz="900">
                <a:latin typeface="Arial Narrow" pitchFamily="34" charset="0"/>
                <a:ea typeface="ＭＳ Ｐゴシック" pitchFamily="48" charset="-128"/>
              </a:rPr>
              <a:pPr algn="r">
                <a:lnSpc>
                  <a:spcPct val="75000"/>
                </a:lnSpc>
                <a:defRPr/>
              </a:pPr>
              <a:t>‹#›</a:t>
            </a:fld>
            <a:endParaRPr lang="en-US" sz="900">
              <a:latin typeface="Arial Narrow" pitchFamily="34" charset="0"/>
              <a:ea typeface="ＭＳ Ｐゴシック" pitchFamily="48" charset="-128"/>
            </a:endParaRPr>
          </a:p>
        </p:txBody>
      </p:sp>
      <p:sp>
        <p:nvSpPr>
          <p:cNvPr id="6151" name="Rectangle 9"/>
          <p:cNvSpPr>
            <a:spLocks noGrp="1" noChangeArrowheads="1"/>
          </p:cNvSpPr>
          <p:nvPr>
            <p:ph type="title"/>
          </p:nvPr>
        </p:nvSpPr>
        <p:spPr bwMode="auto">
          <a:xfrm>
            <a:off x="2132725" y="53711"/>
            <a:ext cx="6866158" cy="60691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dirty="0" smtClean="0"/>
              <a:t>Click to edit Master title style</a:t>
            </a:r>
          </a:p>
        </p:txBody>
      </p:sp>
      <p:sp>
        <p:nvSpPr>
          <p:cNvPr id="438283" name="Rectangle 11"/>
          <p:cNvSpPr>
            <a:spLocks noChangeArrowheads="1"/>
          </p:cNvSpPr>
          <p:nvPr/>
        </p:nvSpPr>
        <p:spPr bwMode="auto">
          <a:xfrm>
            <a:off x="533400" y="6324600"/>
            <a:ext cx="3733800" cy="304800"/>
          </a:xfrm>
          <a:prstGeom prst="rect">
            <a:avLst/>
          </a:prstGeom>
          <a:noFill/>
          <a:ln w="9525">
            <a:noFill/>
            <a:miter lim="800000"/>
            <a:headEnd/>
            <a:tailEnd/>
          </a:ln>
          <a:effectLst>
            <a:outerShdw dist="6350" dir="2700000" algn="ctr" rotWithShape="0">
              <a:schemeClr val="bg2">
                <a:alpha val="50000"/>
              </a:schemeClr>
            </a:outerShdw>
          </a:effectLst>
        </p:spPr>
        <p:txBody>
          <a:bodyPr lIns="0" anchor="b"/>
          <a:lstStyle/>
          <a:p>
            <a:pPr eaLnBrk="1" hangingPunct="1">
              <a:defRPr/>
            </a:pPr>
            <a:endParaRPr lang="en-US" sz="2400" b="1">
              <a:solidFill>
                <a:srgbClr val="124A91"/>
              </a:solidFill>
              <a:latin typeface="Arial Narrow" pitchFamily="34" charset="0"/>
              <a:ea typeface="ＭＳ Ｐゴシック" pitchFamily="48" charset="-128"/>
            </a:endParaRPr>
          </a:p>
        </p:txBody>
      </p:sp>
      <p:pic>
        <p:nvPicPr>
          <p:cNvPr id="30" name="Picture 29"/>
          <p:cNvPicPr>
            <a:picLocks noChangeAspect="1"/>
          </p:cNvPicPr>
          <p:nvPr userDrawn="1"/>
        </p:nvPicPr>
        <p:blipFill>
          <a:blip r:embed="rId12"/>
          <a:stretch>
            <a:fillRect/>
          </a:stretch>
        </p:blipFill>
        <p:spPr>
          <a:xfrm>
            <a:off x="0" y="91952"/>
            <a:ext cx="2050272" cy="575088"/>
          </a:xfrm>
          <a:prstGeom prst="rect">
            <a:avLst/>
          </a:prstGeom>
        </p:spPr>
      </p:pic>
      <p:pic>
        <p:nvPicPr>
          <p:cNvPr id="31" name="Picture 30"/>
          <p:cNvPicPr>
            <a:picLocks noChangeAspect="1"/>
          </p:cNvPicPr>
          <p:nvPr/>
        </p:nvPicPr>
        <p:blipFill>
          <a:blip r:embed="rId13"/>
          <a:stretch>
            <a:fillRect/>
          </a:stretch>
        </p:blipFill>
        <p:spPr>
          <a:xfrm>
            <a:off x="6176386" y="6373542"/>
            <a:ext cx="639485" cy="484458"/>
          </a:xfrm>
          <a:prstGeom prst="rect">
            <a:avLst/>
          </a:prstGeom>
        </p:spPr>
      </p:pic>
      <p:pic>
        <p:nvPicPr>
          <p:cNvPr id="32" name="Picture 31"/>
          <p:cNvPicPr>
            <a:picLocks noChangeAspect="1"/>
          </p:cNvPicPr>
          <p:nvPr/>
        </p:nvPicPr>
        <p:blipFill>
          <a:blip r:embed="rId14"/>
          <a:stretch>
            <a:fillRect/>
          </a:stretch>
        </p:blipFill>
        <p:spPr>
          <a:xfrm>
            <a:off x="7863182" y="6399925"/>
            <a:ext cx="416599" cy="410988"/>
          </a:xfrm>
          <a:prstGeom prst="rect">
            <a:avLst/>
          </a:prstGeom>
        </p:spPr>
      </p:pic>
      <p:pic>
        <p:nvPicPr>
          <p:cNvPr id="34" name="Picture 33"/>
          <p:cNvPicPr>
            <a:picLocks noChangeAspect="1"/>
          </p:cNvPicPr>
          <p:nvPr/>
        </p:nvPicPr>
        <p:blipFill>
          <a:blip r:embed="rId15"/>
          <a:stretch>
            <a:fillRect/>
          </a:stretch>
        </p:blipFill>
        <p:spPr>
          <a:xfrm>
            <a:off x="8302939" y="6407150"/>
            <a:ext cx="782160" cy="387350"/>
          </a:xfrm>
          <a:prstGeom prst="rect">
            <a:avLst/>
          </a:prstGeom>
        </p:spPr>
      </p:pic>
      <p:pic>
        <p:nvPicPr>
          <p:cNvPr id="35" name="Picture 34" descr="lab_logo_blue.tif"/>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94703" y="6502400"/>
            <a:ext cx="1081897" cy="297369"/>
          </a:xfrm>
          <a:prstGeom prst="rect">
            <a:avLst/>
          </a:prstGeom>
        </p:spPr>
      </p:pic>
      <p:pic>
        <p:nvPicPr>
          <p:cNvPr id="36" name="Picture 2"/>
          <p:cNvPicPr>
            <a:picLocks noChangeAspect="1" noChangeArrowheads="1"/>
          </p:cNvPicPr>
          <p:nvPr userDrawn="1"/>
        </p:nvPicPr>
        <p:blipFill>
          <a:blip r:embed="rId17" cstate="print"/>
          <a:srcRect/>
          <a:stretch>
            <a:fillRect/>
          </a:stretch>
        </p:blipFill>
        <p:spPr bwMode="auto">
          <a:xfrm>
            <a:off x="873233" y="6413986"/>
            <a:ext cx="463239" cy="393214"/>
          </a:xfrm>
          <a:prstGeom prst="rect">
            <a:avLst/>
          </a:prstGeom>
          <a:noFill/>
          <a:ln w="9525">
            <a:noFill/>
            <a:miter lim="800000"/>
            <a:headEnd/>
            <a:tailEnd/>
          </a:ln>
        </p:spPr>
      </p:pic>
      <p:pic>
        <p:nvPicPr>
          <p:cNvPr id="37" name="Picture 1"/>
          <p:cNvPicPr>
            <a:picLocks noChangeAspect="1" noChangeArrowheads="1"/>
          </p:cNvPicPr>
          <p:nvPr userDrawn="1"/>
        </p:nvPicPr>
        <p:blipFill>
          <a:blip r:embed="rId18" cstate="print"/>
          <a:srcRect/>
          <a:stretch>
            <a:fillRect/>
          </a:stretch>
        </p:blipFill>
        <p:spPr bwMode="auto">
          <a:xfrm>
            <a:off x="57150" y="6413986"/>
            <a:ext cx="787107" cy="393214"/>
          </a:xfrm>
          <a:prstGeom prst="rect">
            <a:avLst/>
          </a:prstGeom>
          <a:noFill/>
          <a:ln w="9525">
            <a:noFill/>
            <a:miter lim="800000"/>
            <a:headEnd/>
            <a:tailEnd/>
          </a:ln>
        </p:spPr>
      </p:pic>
      <p:pic>
        <p:nvPicPr>
          <p:cNvPr id="38" name="Picture 4"/>
          <p:cNvPicPr>
            <a:picLocks noChangeAspect="1" noChangeArrowheads="1"/>
          </p:cNvPicPr>
          <p:nvPr userDrawn="1"/>
        </p:nvPicPr>
        <p:blipFill>
          <a:blip r:embed="rId19" cstate="print"/>
          <a:srcRect/>
          <a:stretch>
            <a:fillRect/>
          </a:stretch>
        </p:blipFill>
        <p:spPr bwMode="auto">
          <a:xfrm>
            <a:off x="4456794" y="6464786"/>
            <a:ext cx="778328" cy="393214"/>
          </a:xfrm>
          <a:prstGeom prst="rect">
            <a:avLst/>
          </a:prstGeom>
          <a:noFill/>
          <a:ln w="9525">
            <a:noFill/>
            <a:miter lim="800000"/>
            <a:headEnd/>
            <a:tailEnd/>
          </a:ln>
        </p:spPr>
      </p:pic>
      <p:pic>
        <p:nvPicPr>
          <p:cNvPr id="39" name="Picture 5"/>
          <p:cNvPicPr>
            <a:picLocks noChangeAspect="1" noChangeArrowheads="1"/>
          </p:cNvPicPr>
          <p:nvPr userDrawn="1"/>
        </p:nvPicPr>
        <p:blipFill>
          <a:blip r:embed="rId20" cstate="print"/>
          <a:srcRect/>
          <a:stretch>
            <a:fillRect/>
          </a:stretch>
        </p:blipFill>
        <p:spPr bwMode="auto">
          <a:xfrm>
            <a:off x="1423543" y="6492927"/>
            <a:ext cx="722463" cy="295301"/>
          </a:xfrm>
          <a:prstGeom prst="rect">
            <a:avLst/>
          </a:prstGeom>
          <a:noFill/>
          <a:ln w="9525">
            <a:noFill/>
            <a:miter lim="800000"/>
            <a:headEnd/>
            <a:tailEnd/>
          </a:ln>
        </p:spPr>
      </p:pic>
      <p:pic>
        <p:nvPicPr>
          <p:cNvPr id="40" name="Picture 8"/>
          <p:cNvPicPr>
            <a:picLocks noChangeAspect="1" noChangeArrowheads="1"/>
          </p:cNvPicPr>
          <p:nvPr userDrawn="1"/>
        </p:nvPicPr>
        <p:blipFill>
          <a:blip r:embed="rId21" cstate="print"/>
          <a:srcRect/>
          <a:stretch>
            <a:fillRect/>
          </a:stretch>
        </p:blipFill>
        <p:spPr bwMode="auto">
          <a:xfrm>
            <a:off x="3365729" y="6511979"/>
            <a:ext cx="1015477" cy="258243"/>
          </a:xfrm>
          <a:prstGeom prst="rect">
            <a:avLst/>
          </a:prstGeom>
          <a:noFill/>
          <a:ln w="9525">
            <a:noFill/>
            <a:miter lim="800000"/>
            <a:headEnd/>
            <a:tailEnd/>
          </a:ln>
        </p:spPr>
      </p:pic>
      <p:pic>
        <p:nvPicPr>
          <p:cNvPr id="41" name="Picture 9"/>
          <p:cNvPicPr>
            <a:picLocks noChangeAspect="1" noChangeArrowheads="1"/>
          </p:cNvPicPr>
          <p:nvPr userDrawn="1"/>
        </p:nvPicPr>
        <p:blipFill>
          <a:blip r:embed="rId22" cstate="print"/>
          <a:srcRect/>
          <a:stretch>
            <a:fillRect/>
          </a:stretch>
        </p:blipFill>
        <p:spPr bwMode="auto">
          <a:xfrm>
            <a:off x="5332206" y="6448078"/>
            <a:ext cx="855984" cy="362351"/>
          </a:xfrm>
          <a:prstGeom prst="rect">
            <a:avLst/>
          </a:prstGeom>
          <a:noFill/>
          <a:ln w="9525">
            <a:noFill/>
            <a:miter lim="800000"/>
            <a:headEnd/>
            <a:tailEnd/>
          </a:ln>
        </p:spPr>
      </p:pic>
      <p:pic>
        <p:nvPicPr>
          <p:cNvPr id="42" name="Picture 10"/>
          <p:cNvPicPr>
            <a:picLocks noChangeAspect="1" noChangeArrowheads="1"/>
          </p:cNvPicPr>
          <p:nvPr userDrawn="1"/>
        </p:nvPicPr>
        <p:blipFill>
          <a:blip r:embed="rId23" cstate="print"/>
          <a:srcRect/>
          <a:stretch>
            <a:fillRect/>
          </a:stretch>
        </p:blipFill>
        <p:spPr bwMode="auto">
          <a:xfrm>
            <a:off x="6923827" y="6470651"/>
            <a:ext cx="918423" cy="330200"/>
          </a:xfrm>
          <a:prstGeom prst="rect">
            <a:avLst/>
          </a:prstGeom>
          <a:noFill/>
          <a:ln w="9525">
            <a:noFill/>
            <a:miter lim="800000"/>
            <a:headEnd/>
            <a:tailEnd/>
          </a:ln>
        </p:spPr>
      </p:pic>
      <p:grpSp>
        <p:nvGrpSpPr>
          <p:cNvPr id="43" name="Group 4"/>
          <p:cNvGrpSpPr>
            <a:grpSpLocks/>
          </p:cNvGrpSpPr>
          <p:nvPr userDrawn="1"/>
        </p:nvGrpSpPr>
        <p:grpSpPr bwMode="auto">
          <a:xfrm>
            <a:off x="-7557" y="6336874"/>
            <a:ext cx="9151557" cy="45719"/>
            <a:chOff x="0" y="0"/>
            <a:chExt cx="5760" cy="708"/>
          </a:xfrm>
        </p:grpSpPr>
        <p:sp>
          <p:nvSpPr>
            <p:cNvPr id="44" name="Rectangle 5"/>
            <p:cNvSpPr>
              <a:spLocks noChangeArrowheads="1"/>
            </p:cNvSpPr>
            <p:nvPr/>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sp>
          <p:nvSpPr>
            <p:cNvPr id="45" name="Rectangle 6"/>
            <p:cNvSpPr>
              <a:spLocks noChangeArrowheads="1"/>
            </p:cNvSpPr>
            <p:nvPr/>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latin typeface="Helvetica" pitchFamily="48" charset="0"/>
                <a:ea typeface="ＭＳ Ｐゴシック" pitchFamily="48" charset="-128"/>
              </a:endParaRPr>
            </a:p>
          </p:txBody>
        </p:sp>
      </p:grpSp>
      <p:sp>
        <p:nvSpPr>
          <p:cNvPr id="24" name="Slide Number Placeholder 1"/>
          <p:cNvSpPr txBox="1">
            <a:spLocks/>
          </p:cNvSpPr>
          <p:nvPr userDrawn="1"/>
        </p:nvSpPr>
        <p:spPr>
          <a:xfrm>
            <a:off x="8496300" y="6299200"/>
            <a:ext cx="736600" cy="330201"/>
          </a:xfrm>
          <a:prstGeom prst="rect">
            <a:avLst/>
          </a:prstGeom>
        </p:spPr>
        <p:txBody>
          <a:bodyPr/>
          <a:lstStyle>
            <a:defPPr>
              <a:defRPr lang="en-US"/>
            </a:defPPr>
            <a:lvl1pPr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1pPr>
            <a:lvl2pPr marL="4572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2pPr>
            <a:lvl3pPr marL="9144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3pPr>
            <a:lvl4pPr marL="13716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4pPr>
            <a:lvl5pPr marL="1828800" algn="l" rtl="0" fontAlgn="base">
              <a:spcBef>
                <a:spcPct val="0"/>
              </a:spcBef>
              <a:spcAft>
                <a:spcPct val="0"/>
              </a:spcAft>
              <a:defRPr sz="3200" b="1"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3200" b="1"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3200" b="1"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3200" b="1"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3200" b="1" kern="1200">
                <a:solidFill>
                  <a:schemeClr val="tx1"/>
                </a:solidFill>
                <a:latin typeface="Helvetica" charset="0"/>
                <a:ea typeface="ＭＳ Ｐゴシック" charset="0"/>
                <a:cs typeface="ＭＳ Ｐゴシック" charset="0"/>
              </a:defRPr>
            </a:lvl9pPr>
          </a:lstStyle>
          <a:p>
            <a:pPr algn="r">
              <a:defRPr/>
            </a:pPr>
            <a:fld id="{2DF47AA2-00EA-44EC-9392-309938103588}" type="slidenum">
              <a:rPr lang="en-US" sz="1400" b="0" smtClean="0">
                <a:solidFill>
                  <a:srgbClr val="000000"/>
                </a:solidFill>
              </a:rPr>
              <a:pPr algn="r">
                <a:defRPr/>
              </a:pPr>
              <a:t>‹#›</a:t>
            </a:fld>
            <a:endParaRPr lang="en-US" sz="1400" b="0" dirty="0">
              <a:solidFill>
                <a:srgbClr val="000000"/>
              </a:solidFill>
            </a:endParaRPr>
          </a:p>
        </p:txBody>
      </p:sp>
    </p:spTree>
    <p:extLst>
      <p:ext uri="{BB962C8B-B14F-4D97-AF65-F5344CB8AC3E}">
        <p14:creationId xmlns:p14="http://schemas.microsoft.com/office/powerpoint/2010/main" val="1555492713"/>
      </p:ext>
    </p:extLst>
  </p:cSld>
  <p:clrMap bg1="lt1" tx1="dk1" bg2="lt2" tx2="dk2" accent1="accent1" accent2="accent2" accent3="accent3" accent4="accent4" accent5="accent5" accent6="accent6" hlink="hlink" folHlink="folHlink"/>
  <p:sldLayoutIdLst>
    <p:sldLayoutId id="2147483918"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hf sldNum="0" hdr="0" dt="0"/>
  <p:txStyles>
    <p:titleStyle>
      <a:lvl1pPr algn="l" rtl="0" eaLnBrk="0" fontAlgn="base" hangingPunct="0">
        <a:spcBef>
          <a:spcPct val="0"/>
        </a:spcBef>
        <a:spcAft>
          <a:spcPct val="0"/>
        </a:spcAft>
        <a:defRPr sz="2400" b="1">
          <a:solidFill>
            <a:srgbClr val="0A2B54"/>
          </a:solidFill>
          <a:latin typeface="+mj-lt"/>
          <a:ea typeface="+mj-ea"/>
          <a:cs typeface="+mj-cs"/>
        </a:defRPr>
      </a:lvl1pPr>
      <a:lvl2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2pPr>
      <a:lvl3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3pPr>
      <a:lvl4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4pPr>
      <a:lvl5pPr algn="l" rtl="0" eaLnBrk="0" fontAlgn="base" hangingPunct="0">
        <a:spcBef>
          <a:spcPct val="0"/>
        </a:spcBef>
        <a:spcAft>
          <a:spcPct val="0"/>
        </a:spcAft>
        <a:defRPr sz="2400" b="1">
          <a:solidFill>
            <a:srgbClr val="124A91"/>
          </a:solidFill>
          <a:latin typeface="Arial Narrow" pitchFamily="34" charset="0"/>
          <a:ea typeface="ＭＳ Ｐゴシック" pitchFamily="48"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48"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48"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48"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48" charset="-128"/>
        </a:defRPr>
      </a:lvl9pPr>
    </p:titleStyle>
    <p:bodyStyle>
      <a:lvl1pPr marL="230188" indent="-230188"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571500" indent="-230188"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defRPr>
      </a:lvl2pPr>
      <a:lvl3pPr marL="803275"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n-ea"/>
        </a:defRPr>
      </a:lvl3pPr>
      <a:lvl4pPr marL="1025525" indent="-225425"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n-ea"/>
        </a:defRPr>
      </a:lvl4pPr>
      <a:lvl5pPr marL="1255713" indent="-228600" algn="l" rtl="0" eaLnBrk="0" fontAlgn="base" hangingPunct="0">
        <a:spcBef>
          <a:spcPct val="20000"/>
        </a:spcBef>
        <a:spcAft>
          <a:spcPct val="0"/>
        </a:spcAft>
        <a:buClr>
          <a:srgbClr val="124A91"/>
        </a:buClr>
        <a:buFont typeface="Geneva CE" pitchFamily="-112"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wmf"/><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9169" y="53711"/>
            <a:ext cx="6866158" cy="606915"/>
          </a:xfrm>
        </p:spPr>
        <p:txBody>
          <a:bodyPr>
            <a:normAutofit fontScale="90000"/>
          </a:bodyPr>
          <a:lstStyle/>
          <a:p>
            <a:r>
              <a:rPr lang="en-US" dirty="0" err="1" smtClean="0"/>
              <a:t>SuperLU</a:t>
            </a:r>
            <a:r>
              <a:rPr lang="en-US" dirty="0" smtClean="0"/>
              <a:t>: Application highlight in fusion energy </a:t>
            </a:r>
            <a:r>
              <a:rPr lang="en-US" dirty="0" smtClean="0"/>
              <a:t>research</a:t>
            </a:r>
            <a:br>
              <a:rPr lang="en-US" dirty="0" smtClean="0"/>
            </a:br>
            <a:r>
              <a:rPr lang="en-US" dirty="0" smtClean="0"/>
              <a:t>(CEMM </a:t>
            </a:r>
            <a:r>
              <a:rPr lang="en-US" dirty="0" err="1" smtClean="0"/>
              <a:t>SciDAC</a:t>
            </a:r>
            <a:r>
              <a:rPr lang="en-US" dirty="0" smtClean="0"/>
              <a:t> application)</a:t>
            </a:r>
            <a:endParaRPr lang="en-US" dirty="0"/>
          </a:p>
        </p:txBody>
      </p:sp>
      <p:sp>
        <p:nvSpPr>
          <p:cNvPr id="2" name="Content Placeholder 1"/>
          <p:cNvSpPr>
            <a:spLocks noGrp="1"/>
          </p:cNvSpPr>
          <p:nvPr>
            <p:ph idx="4294967295"/>
          </p:nvPr>
        </p:nvSpPr>
        <p:spPr>
          <a:xfrm>
            <a:off x="419100" y="1000125"/>
            <a:ext cx="8724900" cy="5165725"/>
          </a:xfrm>
        </p:spPr>
        <p:txBody>
          <a:bodyPr>
            <a:normAutofit fontScale="92500" lnSpcReduction="10000"/>
          </a:bodyPr>
          <a:lstStyle/>
          <a:p>
            <a:r>
              <a:rPr lang="en-US" sz="1800" dirty="0"/>
              <a:t>A new fusion reactor ITER is being </a:t>
            </a:r>
            <a:r>
              <a:rPr lang="en-US" sz="1800" dirty="0" smtClean="0"/>
              <a:t>constructed </a:t>
            </a:r>
            <a:r>
              <a:rPr lang="en-US" sz="1800" dirty="0"/>
              <a:t>in </a:t>
            </a:r>
            <a:r>
              <a:rPr lang="en-US" sz="1800" dirty="0" smtClean="0"/>
              <a:t>France, which is used to study </a:t>
            </a:r>
            <a:r>
              <a:rPr lang="en-US" sz="1800" dirty="0"/>
              <a:t>how to harness fusion, creating clean energy using nearly inexhaustible hydrogen as the fuel. If successful, ITER will produce 10 times as much energy than it uses — but that success hinges on accurately designing the device</a:t>
            </a:r>
            <a:r>
              <a:rPr lang="en-US" sz="1800" dirty="0" smtClean="0"/>
              <a:t>.</a:t>
            </a:r>
          </a:p>
          <a:p>
            <a:pPr marL="230188" lvl="1">
              <a:buFont typeface="Wingdings" pitchFamily="2" charset="2"/>
              <a:buChar char="§"/>
            </a:pPr>
            <a:r>
              <a:rPr lang="en-US" sz="1800" dirty="0" smtClean="0"/>
              <a:t>One </a:t>
            </a:r>
            <a:r>
              <a:rPr lang="en-US" sz="1800" dirty="0"/>
              <a:t>major simulation goal is to predict microscopic MHD instabilities of burning plasma </a:t>
            </a:r>
            <a:r>
              <a:rPr lang="en-US" sz="1800" dirty="0" smtClean="0"/>
              <a:t>in ITER. </a:t>
            </a:r>
            <a:r>
              <a:rPr lang="en-US" sz="1800" dirty="0"/>
              <a:t> </a:t>
            </a:r>
            <a:r>
              <a:rPr lang="en-US" sz="1800" dirty="0" smtClean="0"/>
              <a:t> Efficiency </a:t>
            </a:r>
            <a:r>
              <a:rPr lang="en-US" sz="1800" dirty="0"/>
              <a:t>of the fusion configuration increases with the ratio of thermal and magnetic pressures, but the MHD instabilities are more likely with higher ratio.</a:t>
            </a:r>
          </a:p>
          <a:p>
            <a:pPr marL="230188" lvl="1">
              <a:buFont typeface="Wingdings" pitchFamily="2" charset="2"/>
              <a:buChar char="§"/>
            </a:pPr>
            <a:r>
              <a:rPr lang="en-US" sz="1800" dirty="0" smtClean="0"/>
              <a:t>This </a:t>
            </a:r>
            <a:r>
              <a:rPr lang="en-US" sz="1800" dirty="0"/>
              <a:t>involves solving extended and nonlinear </a:t>
            </a:r>
            <a:r>
              <a:rPr lang="en-US" sz="1800" dirty="0" err="1"/>
              <a:t>Magnetohydrodynamics</a:t>
            </a:r>
            <a:r>
              <a:rPr lang="en-US" sz="1800" dirty="0"/>
              <a:t> equations. </a:t>
            </a:r>
            <a:r>
              <a:rPr lang="en-US" sz="1800" dirty="0" smtClean="0"/>
              <a:t>These are truly </a:t>
            </a:r>
            <a:r>
              <a:rPr lang="en-US" sz="1800" dirty="0" err="1" smtClean="0"/>
              <a:t>multiphysics</a:t>
            </a:r>
            <a:r>
              <a:rPr lang="en-US" sz="1800" dirty="0" smtClean="0"/>
              <a:t> simulations involving several coupled PDEs: continuity, Maxwell, momentum, electron energy, ion energy, etc.  They are also of </a:t>
            </a:r>
            <a:r>
              <a:rPr lang="en-US" sz="1800" dirty="0" err="1" smtClean="0"/>
              <a:t>multiscale</a:t>
            </a:r>
            <a:r>
              <a:rPr lang="en-US" sz="1800" dirty="0" smtClean="0"/>
              <a:t> with extremely </a:t>
            </a:r>
            <a:r>
              <a:rPr lang="en-US" sz="1800" dirty="0"/>
              <a:t>wide range of time and spatial scales, and high anisotropy. </a:t>
            </a:r>
            <a:r>
              <a:rPr lang="en-US" sz="1800" dirty="0" smtClean="0"/>
              <a:t>Therefore</a:t>
            </a:r>
            <a:r>
              <a:rPr lang="en-US" sz="1800" dirty="0"/>
              <a:t>, the discretized linear systems are indefinite and very ill-</a:t>
            </a:r>
            <a:r>
              <a:rPr lang="en-US" sz="1800" dirty="0" smtClean="0"/>
              <a:t>conditioned.</a:t>
            </a:r>
          </a:p>
          <a:p>
            <a:pPr marL="230188" lvl="1">
              <a:buFont typeface="Wingdings" pitchFamily="2" charset="2"/>
              <a:buChar char="§"/>
            </a:pPr>
            <a:r>
              <a:rPr lang="en-US" sz="1800" dirty="0"/>
              <a:t>Two fluid-based codes have been developed, using different finite element discretization methods: M3D-C1 (Steve </a:t>
            </a:r>
            <a:r>
              <a:rPr lang="en-US" sz="1800" dirty="0" err="1"/>
              <a:t>Jardin</a:t>
            </a:r>
            <a:r>
              <a:rPr lang="en-US" sz="1800" dirty="0"/>
              <a:t> et al. PPPL), and NIMROD (Carl </a:t>
            </a:r>
            <a:r>
              <a:rPr lang="en-US" sz="1800" dirty="0" err="1"/>
              <a:t>Sovinec</a:t>
            </a:r>
            <a:r>
              <a:rPr lang="en-US" sz="1800" dirty="0"/>
              <a:t>, Univ. Wisconsin, and others</a:t>
            </a:r>
            <a:r>
              <a:rPr lang="en-US" sz="1800" dirty="0" smtClean="0"/>
              <a:t>)</a:t>
            </a:r>
          </a:p>
          <a:p>
            <a:r>
              <a:rPr lang="en-US" sz="1800" dirty="0" err="1" smtClean="0"/>
              <a:t>SuperLU_DIST</a:t>
            </a:r>
            <a:r>
              <a:rPr lang="en-US" sz="1800" dirty="0" smtClean="0"/>
              <a:t> has been used in the production codes. For example, the NIMROD simulation </a:t>
            </a:r>
            <a:r>
              <a:rPr lang="en-US" sz="1800" dirty="0"/>
              <a:t>time </a:t>
            </a:r>
            <a:r>
              <a:rPr lang="en-US" sz="1800" dirty="0" smtClean="0"/>
              <a:t>was</a:t>
            </a:r>
            <a:r>
              <a:rPr lang="en-US" sz="1800" dirty="0" smtClean="0">
                <a:solidFill>
                  <a:srgbClr val="FF0000"/>
                </a:solidFill>
              </a:rPr>
              <a:t> </a:t>
            </a:r>
            <a:r>
              <a:rPr lang="en-US" sz="1800" dirty="0">
                <a:solidFill>
                  <a:srgbClr val="FF0000"/>
                </a:solidFill>
              </a:rPr>
              <a:t>improved from 3 weeks to 3 </a:t>
            </a:r>
            <a:r>
              <a:rPr lang="en-US" sz="1800" dirty="0" smtClean="0">
                <a:solidFill>
                  <a:srgbClr val="FF0000"/>
                </a:solidFill>
              </a:rPr>
              <a:t>days, </a:t>
            </a:r>
            <a:r>
              <a:rPr lang="en-US" sz="1800" dirty="0" smtClean="0">
                <a:solidFill>
                  <a:srgbClr val="000000"/>
                </a:solidFill>
              </a:rPr>
              <a:t>compared to using some preconditioned iterative solvers. In many iterations of nonlinear solver, the largest linear systems are of dimension 500K, complex</a:t>
            </a:r>
            <a:r>
              <a:rPr lang="en-US" sz="1800" dirty="0">
                <a:solidFill>
                  <a:srgbClr val="000000"/>
                </a:solidFill>
              </a:rPr>
              <a:t> </a:t>
            </a:r>
            <a:r>
              <a:rPr lang="en-US" sz="1800" dirty="0" smtClean="0">
                <a:solidFill>
                  <a:srgbClr val="000000"/>
                </a:solidFill>
              </a:rPr>
              <a:t>and </a:t>
            </a:r>
            <a:r>
              <a:rPr lang="en-US" sz="1800" dirty="0" err="1" smtClean="0">
                <a:solidFill>
                  <a:srgbClr val="000000"/>
                </a:solidFill>
              </a:rPr>
              <a:t>nonsymmetric</a:t>
            </a:r>
            <a:r>
              <a:rPr lang="en-US" sz="1800" dirty="0" smtClean="0">
                <a:solidFill>
                  <a:srgbClr val="000000"/>
                </a:solidFill>
              </a:rPr>
              <a:t>.</a:t>
            </a:r>
          </a:p>
        </p:txBody>
      </p:sp>
    </p:spTree>
    <p:extLst>
      <p:ext uri="{BB962C8B-B14F-4D97-AF65-F5344CB8AC3E}">
        <p14:creationId xmlns:p14="http://schemas.microsoft.com/office/powerpoint/2010/main" val="1207114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44600"/>
            <a:ext cx="8481902" cy="1811486"/>
          </a:xfrm>
        </p:spPr>
        <p:txBody>
          <a:bodyPr>
            <a:normAutofit fontScale="70000" lnSpcReduction="20000"/>
          </a:bodyPr>
          <a:lstStyle/>
          <a:p>
            <a:r>
              <a:rPr lang="en-US" dirty="0" smtClean="0">
                <a:solidFill>
                  <a:srgbClr val="000000"/>
                </a:solidFill>
              </a:rPr>
              <a:t>M3D-C1 – </a:t>
            </a:r>
            <a:r>
              <a:rPr lang="en-US" dirty="0" smtClean="0"/>
              <a:t>implicit </a:t>
            </a:r>
            <a:r>
              <a:rPr lang="en-US" dirty="0"/>
              <a:t>scheme with high-order high-continuity </a:t>
            </a:r>
            <a:r>
              <a:rPr lang="en-US" dirty="0" smtClean="0"/>
              <a:t>finite elements</a:t>
            </a:r>
            <a:endParaRPr lang="en-US" dirty="0" smtClean="0">
              <a:solidFill>
                <a:srgbClr val="000000"/>
              </a:solidFill>
            </a:endParaRPr>
          </a:p>
          <a:p>
            <a:pPr lvl="1"/>
            <a:r>
              <a:rPr lang="en-US" sz="2200" dirty="0" smtClean="0">
                <a:solidFill>
                  <a:srgbClr val="000000"/>
                </a:solidFill>
              </a:rPr>
              <a:t>Left plot shows the 3D torus </a:t>
            </a:r>
            <a:r>
              <a:rPr lang="en-US" sz="2200" dirty="0"/>
              <a:t>with strong magnetic field in </a:t>
            </a:r>
            <a:r>
              <a:rPr lang="en-US" sz="2200" dirty="0" err="1"/>
              <a:t>toroidal</a:t>
            </a:r>
            <a:r>
              <a:rPr lang="en-US" sz="2200" dirty="0"/>
              <a:t> direction (</a:t>
            </a:r>
            <a:r>
              <a:rPr lang="en-US" sz="2200" dirty="0">
                <a:sym typeface="Symbol" pitchFamily="18" charset="2"/>
              </a:rPr>
              <a:t></a:t>
            </a:r>
            <a:r>
              <a:rPr lang="en-US" sz="2200" dirty="0" smtClean="0">
                <a:sym typeface="Symbol" pitchFamily="18" charset="2"/>
              </a:rPr>
              <a:t>), using </a:t>
            </a:r>
            <a:r>
              <a:rPr lang="en-US" sz="2200" dirty="0" err="1" smtClean="0">
                <a:solidFill>
                  <a:srgbClr val="000000"/>
                </a:solidFill>
              </a:rPr>
              <a:t>quintic</a:t>
            </a:r>
            <a:r>
              <a:rPr lang="en-US" sz="2200" dirty="0" smtClean="0">
                <a:solidFill>
                  <a:srgbClr val="000000"/>
                </a:solidFill>
              </a:rPr>
              <a:t> (Q</a:t>
            </a:r>
            <a:r>
              <a:rPr lang="en-US" sz="2200" baseline="-25000" dirty="0" smtClean="0">
                <a:solidFill>
                  <a:srgbClr val="000000"/>
                </a:solidFill>
              </a:rPr>
              <a:t>18</a:t>
            </a:r>
            <a:r>
              <a:rPr lang="en-US" sz="2200" dirty="0" smtClean="0">
                <a:solidFill>
                  <a:srgbClr val="000000"/>
                </a:solidFill>
              </a:rPr>
              <a:t>) triangular FEM discretization.</a:t>
            </a:r>
          </a:p>
          <a:p>
            <a:pPr lvl="1"/>
            <a:r>
              <a:rPr lang="en-US" sz="2200" dirty="0" smtClean="0">
                <a:solidFill>
                  <a:srgbClr val="000000"/>
                </a:solidFill>
              </a:rPr>
              <a:t>Middle </a:t>
            </a:r>
            <a:r>
              <a:rPr lang="en-US" sz="2200" dirty="0">
                <a:solidFill>
                  <a:srgbClr val="000000"/>
                </a:solidFill>
              </a:rPr>
              <a:t>plot shows parallel electrical current density in a full 3D computation.  This reveals the fine details of the little crescent that rotates as it goes around the torus, showing that the perturbation is large enough to alter the magnetic </a:t>
            </a:r>
            <a:r>
              <a:rPr lang="en-US" sz="2200" dirty="0" smtClean="0">
                <a:solidFill>
                  <a:srgbClr val="000000"/>
                </a:solidFill>
              </a:rPr>
              <a:t>topology.</a:t>
            </a:r>
          </a:p>
          <a:p>
            <a:pPr lvl="1"/>
            <a:r>
              <a:rPr lang="en-US" sz="2200" dirty="0" smtClean="0">
                <a:solidFill>
                  <a:srgbClr val="000000"/>
                </a:solidFill>
              </a:rPr>
              <a:t>Right </a:t>
            </a:r>
            <a:r>
              <a:rPr lang="en-US" sz="2200" dirty="0">
                <a:solidFill>
                  <a:srgbClr val="000000"/>
                </a:solidFill>
              </a:rPr>
              <a:t>plot shows the plasma particle drift orbits in a typical configuration</a:t>
            </a:r>
            <a:r>
              <a:rPr lang="en-US" sz="2200" dirty="0" smtClean="0">
                <a:solidFill>
                  <a:srgbClr val="000000"/>
                </a:solidFill>
              </a:rPr>
              <a:t>.</a:t>
            </a:r>
          </a:p>
          <a:p>
            <a:pPr marL="0" indent="0">
              <a:buNone/>
            </a:pPr>
            <a:endParaRPr lang="en-US" sz="2200" dirty="0">
              <a:solidFill>
                <a:srgbClr val="000000"/>
              </a:solidFill>
            </a:endParaRPr>
          </a:p>
          <a:p>
            <a:endParaRPr lang="en-US" dirty="0" smtClean="0">
              <a:solidFill>
                <a:srgbClr val="000000"/>
              </a:solidFill>
            </a:endParaRPr>
          </a:p>
          <a:p>
            <a:endParaRPr lang="en-US" dirty="0">
              <a:solidFill>
                <a:srgbClr val="000000"/>
              </a:solidFill>
            </a:endParaRPr>
          </a:p>
          <a:p>
            <a:pPr marL="341312" lvl="1" indent="0">
              <a:buNone/>
            </a:pPr>
            <a:endParaRPr lang="en-US" dirty="0" smtClean="0">
              <a:solidFill>
                <a:srgbClr val="000000"/>
              </a:solidFill>
            </a:endParaRPr>
          </a:p>
        </p:txBody>
      </p:sp>
      <p:sp>
        <p:nvSpPr>
          <p:cNvPr id="4" name="Title 3"/>
          <p:cNvSpPr>
            <a:spLocks noGrp="1"/>
          </p:cNvSpPr>
          <p:nvPr>
            <p:ph type="title"/>
          </p:nvPr>
        </p:nvSpPr>
        <p:spPr>
          <a:xfrm>
            <a:off x="2238549" y="53711"/>
            <a:ext cx="6866158" cy="606915"/>
          </a:xfrm>
        </p:spPr>
        <p:txBody>
          <a:bodyPr>
            <a:normAutofit fontScale="90000"/>
          </a:bodyPr>
          <a:lstStyle/>
          <a:p>
            <a:r>
              <a:rPr lang="en-US" dirty="0" err="1" smtClean="0"/>
              <a:t>SuperLU</a:t>
            </a:r>
            <a:r>
              <a:rPr lang="en-US" dirty="0" smtClean="0"/>
              <a:t>: Application highlight in fusion energy research</a:t>
            </a:r>
            <a:endParaRPr lang="en-US" dirty="0"/>
          </a:p>
        </p:txBody>
      </p:sp>
      <p:grpSp>
        <p:nvGrpSpPr>
          <p:cNvPr id="25" name="Group 12"/>
          <p:cNvGrpSpPr>
            <a:grpSpLocks/>
          </p:cNvGrpSpPr>
          <p:nvPr/>
        </p:nvGrpSpPr>
        <p:grpSpPr bwMode="auto">
          <a:xfrm>
            <a:off x="1243452" y="2722994"/>
            <a:ext cx="1577004" cy="1193028"/>
            <a:chOff x="1276350" y="3657600"/>
            <a:chExt cx="2319337" cy="1782559"/>
          </a:xfrm>
        </p:grpSpPr>
        <p:pic>
          <p:nvPicPr>
            <p:cNvPr id="26" name="Picture 12" descr="to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3936796"/>
              <a:ext cx="20764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5"/>
            <p:cNvGrpSpPr>
              <a:grpSpLocks/>
            </p:cNvGrpSpPr>
            <p:nvPr/>
          </p:nvGrpSpPr>
          <p:grpSpPr bwMode="auto">
            <a:xfrm>
              <a:off x="2209800" y="3886200"/>
              <a:ext cx="1385887" cy="847725"/>
              <a:chOff x="7329488" y="2438400"/>
              <a:chExt cx="1385887" cy="847725"/>
            </a:xfrm>
          </p:grpSpPr>
          <p:sp>
            <p:nvSpPr>
              <p:cNvPr id="29" name="Line 13"/>
              <p:cNvSpPr>
                <a:spLocks noChangeShapeType="1"/>
              </p:cNvSpPr>
              <p:nvPr/>
            </p:nvSpPr>
            <p:spPr bwMode="auto">
              <a:xfrm flipH="1" flipV="1">
                <a:off x="7421563" y="2438400"/>
                <a:ext cx="7937" cy="800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14"/>
              <p:cNvSpPr>
                <a:spLocks noChangeShapeType="1"/>
              </p:cNvSpPr>
              <p:nvPr/>
            </p:nvSpPr>
            <p:spPr bwMode="auto">
              <a:xfrm>
                <a:off x="7440613" y="3086100"/>
                <a:ext cx="1074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AutoShape 16"/>
              <p:cNvSpPr>
                <a:spLocks noChangeArrowheads="1"/>
              </p:cNvSpPr>
              <p:nvPr/>
            </p:nvSpPr>
            <p:spPr bwMode="auto">
              <a:xfrm>
                <a:off x="7329488" y="3162300"/>
                <a:ext cx="214312" cy="60325"/>
              </a:xfrm>
              <a:prstGeom prst="curvedRightArrow">
                <a:avLst>
                  <a:gd name="adj1" fmla="val 9417"/>
                  <a:gd name="adj2" fmla="val 48231"/>
                  <a:gd name="adj3" fmla="val 118421"/>
                </a:avLst>
              </a:prstGeom>
              <a:solidFill>
                <a:schemeClr val="accent1"/>
              </a:solidFill>
              <a:ln w="9525">
                <a:solidFill>
                  <a:schemeClr val="tx1"/>
                </a:solidFill>
                <a:miter lim="800000"/>
                <a:headEnd/>
                <a:tailEnd/>
              </a:ln>
            </p:spPr>
            <p:txBody>
              <a:bodyPr wrap="none" anchor="ctr"/>
              <a:lstStyle/>
              <a:p>
                <a:endParaRPr lang="en-US" i="1"/>
              </a:p>
            </p:txBody>
          </p:sp>
          <p:sp>
            <p:nvSpPr>
              <p:cNvPr id="32" name="Text Box 17"/>
              <p:cNvSpPr txBox="1">
                <a:spLocks noChangeArrowheads="1"/>
              </p:cNvSpPr>
              <p:nvPr/>
            </p:nvSpPr>
            <p:spPr bwMode="auto">
              <a:xfrm>
                <a:off x="7466013" y="2981325"/>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ym typeface="Symbol" charset="0"/>
                  </a:rPr>
                  <a:t></a:t>
                </a:r>
              </a:p>
            </p:txBody>
          </p:sp>
          <p:sp>
            <p:nvSpPr>
              <p:cNvPr id="33" name="Text Box 19"/>
              <p:cNvSpPr txBox="1">
                <a:spLocks noChangeArrowheads="1"/>
              </p:cNvSpPr>
              <p:nvPr/>
            </p:nvSpPr>
            <p:spPr bwMode="auto">
              <a:xfrm>
                <a:off x="8447088" y="2905125"/>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t>R</a:t>
                </a:r>
              </a:p>
            </p:txBody>
          </p:sp>
        </p:grpSp>
        <p:sp>
          <p:nvSpPr>
            <p:cNvPr id="28" name="Text Box 18"/>
            <p:cNvSpPr txBox="1">
              <a:spLocks noChangeArrowheads="1"/>
            </p:cNvSpPr>
            <p:nvPr/>
          </p:nvSpPr>
          <p:spPr bwMode="auto">
            <a:xfrm>
              <a:off x="2209800" y="3657600"/>
              <a:ext cx="239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t>Z</a:t>
              </a:r>
            </a:p>
          </p:txBody>
        </p:sp>
      </p:grpSp>
      <p:pic>
        <p:nvPicPr>
          <p:cNvPr id="34" name="Picture 18" descr="nstxo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020" y="2790830"/>
            <a:ext cx="1457055" cy="1019939"/>
          </a:xfrm>
          <a:prstGeom prst="rect">
            <a:avLst/>
          </a:prstGeom>
          <a:noFill/>
          <a:ln w="9525">
            <a:noFill/>
            <a:miter lim="800000"/>
            <a:headEnd/>
            <a:tailEnd/>
          </a:ln>
        </p:spPr>
      </p:pic>
      <p:pic>
        <p:nvPicPr>
          <p:cNvPr id="35" name="Picture 12" descr="jpar"/>
          <p:cNvPicPr>
            <a:picLocks noChangeAspect="1" noChangeArrowheads="1"/>
          </p:cNvPicPr>
          <p:nvPr/>
        </p:nvPicPr>
        <p:blipFill>
          <a:blip r:embed="rId5">
            <a:extLst>
              <a:ext uri="{28A0092B-C50C-407E-A947-70E740481C1C}">
                <a14:useLocalDpi xmlns:a14="http://schemas.microsoft.com/office/drawing/2010/main" val="0"/>
              </a:ext>
            </a:extLst>
          </a:blip>
          <a:srcRect l="12102" t="35918" r="45987" b="41049"/>
          <a:stretch>
            <a:fillRect/>
          </a:stretch>
        </p:blipFill>
        <p:spPr bwMode="auto">
          <a:xfrm>
            <a:off x="5661675" y="2713050"/>
            <a:ext cx="1583688" cy="1229150"/>
          </a:xfrm>
          <a:prstGeom prst="rect">
            <a:avLst/>
          </a:prstGeom>
          <a:noFill/>
          <a:ln w="9525">
            <a:noFill/>
            <a:miter lim="800000"/>
            <a:headEnd/>
            <a:tailEnd/>
          </a:ln>
        </p:spPr>
      </p:pic>
      <p:sp>
        <p:nvSpPr>
          <p:cNvPr id="15" name="Content Placeholder 1"/>
          <p:cNvSpPr txBox="1">
            <a:spLocks/>
          </p:cNvSpPr>
          <p:nvPr/>
        </p:nvSpPr>
        <p:spPr bwMode="auto">
          <a:xfrm>
            <a:off x="467258" y="3976810"/>
            <a:ext cx="8514696" cy="1301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230188" indent="-230188" algn="l" rtl="0" eaLnBrk="0" fontAlgn="base" hangingPunct="0">
              <a:spcBef>
                <a:spcPct val="20000"/>
              </a:spcBef>
              <a:spcAft>
                <a:spcPct val="0"/>
              </a:spcAft>
              <a:buClr>
                <a:srgbClr val="124A91"/>
              </a:buClr>
              <a:buFont typeface="Wingdings" pitchFamily="2" charset="2"/>
              <a:buChar char="§"/>
              <a:defRPr sz="2400">
                <a:solidFill>
                  <a:schemeClr val="tx1"/>
                </a:solidFill>
                <a:latin typeface="+mn-lt"/>
                <a:ea typeface="+mn-ea"/>
                <a:cs typeface="+mn-cs"/>
              </a:defRPr>
            </a:lvl1pPr>
            <a:lvl2pPr marL="571500" indent="-230188" algn="l" rtl="0" eaLnBrk="0" fontAlgn="base" hangingPunct="0">
              <a:spcBef>
                <a:spcPct val="20000"/>
              </a:spcBef>
              <a:spcAft>
                <a:spcPct val="0"/>
              </a:spcAft>
              <a:buClr>
                <a:srgbClr val="124A91"/>
              </a:buClr>
              <a:buFont typeface="Times" charset="0"/>
              <a:buChar char="•"/>
              <a:defRPr sz="2400">
                <a:solidFill>
                  <a:schemeClr val="tx1"/>
                </a:solidFill>
                <a:latin typeface="+mn-lt"/>
                <a:ea typeface="+mn-ea"/>
              </a:defRPr>
            </a:lvl2pPr>
            <a:lvl3pPr marL="803275" indent="-228600" algn="l" rtl="0" eaLnBrk="0" fontAlgn="base" hangingPunct="0">
              <a:spcBef>
                <a:spcPct val="20000"/>
              </a:spcBef>
              <a:spcAft>
                <a:spcPct val="0"/>
              </a:spcAft>
              <a:buClr>
                <a:srgbClr val="124A91"/>
              </a:buClr>
              <a:buFont typeface="Symbol" pitchFamily="18" charset="2"/>
              <a:buChar char=""/>
              <a:defRPr sz="2400">
                <a:solidFill>
                  <a:schemeClr val="tx1"/>
                </a:solidFill>
                <a:latin typeface="+mn-lt"/>
                <a:ea typeface="+mn-ea"/>
              </a:defRPr>
            </a:lvl3pPr>
            <a:lvl4pPr marL="1025525" indent="-225425" algn="l" rtl="0" eaLnBrk="0" fontAlgn="base" hangingPunct="0">
              <a:spcBef>
                <a:spcPct val="20000"/>
              </a:spcBef>
              <a:spcAft>
                <a:spcPct val="0"/>
              </a:spcAft>
              <a:buClr>
                <a:srgbClr val="124A91"/>
              </a:buClr>
              <a:buFont typeface="Symbol" pitchFamily="18" charset="2"/>
              <a:buChar char=""/>
              <a:defRPr sz="2000">
                <a:solidFill>
                  <a:schemeClr val="tx1"/>
                </a:solidFill>
                <a:latin typeface="+mn-lt"/>
                <a:ea typeface="+mn-ea"/>
              </a:defRPr>
            </a:lvl4pPr>
            <a:lvl5pPr marL="1255713" indent="-228600" algn="l" rtl="0" eaLnBrk="0" fontAlgn="base" hangingPunct="0">
              <a:spcBef>
                <a:spcPct val="20000"/>
              </a:spcBef>
              <a:spcAft>
                <a:spcPct val="0"/>
              </a:spcAft>
              <a:buClr>
                <a:srgbClr val="124A91"/>
              </a:buClr>
              <a:buFont typeface="Geneva CE" pitchFamily="-112" charset="-18"/>
              <a:buChar char="»"/>
              <a:defRPr sz="2000">
                <a:solidFill>
                  <a:schemeClr val="tx1"/>
                </a:solidFill>
                <a:latin typeface="+mn-lt"/>
                <a:ea typeface="+mn-ea"/>
              </a:defRPr>
            </a:lvl5pPr>
            <a:lvl6pPr marL="25146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6pPr>
            <a:lvl7pPr marL="29718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7pPr>
            <a:lvl8pPr marL="34290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8pPr>
            <a:lvl9pPr marL="3886200" indent="-228600" algn="l" rtl="0" fontAlgn="base">
              <a:spcBef>
                <a:spcPct val="20000"/>
              </a:spcBef>
              <a:spcAft>
                <a:spcPct val="0"/>
              </a:spcAft>
              <a:buClr>
                <a:srgbClr val="124A91"/>
              </a:buClr>
              <a:buFont typeface="Geneva CE" pitchFamily="1" charset="-18"/>
              <a:buChar char="»"/>
              <a:defRPr sz="2000">
                <a:solidFill>
                  <a:schemeClr val="tx1"/>
                </a:solidFill>
                <a:latin typeface="+mn-lt"/>
                <a:ea typeface="+mn-ea"/>
              </a:defRPr>
            </a:lvl9pPr>
          </a:lstStyle>
          <a:p>
            <a:r>
              <a:rPr lang="en-US" dirty="0" smtClean="0">
                <a:solidFill>
                  <a:srgbClr val="000000"/>
                </a:solidFill>
              </a:rPr>
              <a:t>NIMROD – </a:t>
            </a:r>
            <a:r>
              <a:rPr lang="en-US" dirty="0"/>
              <a:t>s</a:t>
            </a:r>
            <a:r>
              <a:rPr lang="en-US" dirty="0" smtClean="0"/>
              <a:t>pectral </a:t>
            </a:r>
            <a:r>
              <a:rPr lang="en-US" dirty="0"/>
              <a:t>finite element discretization in two </a:t>
            </a:r>
            <a:r>
              <a:rPr lang="en-US" dirty="0" smtClean="0"/>
              <a:t>dimensions, finite </a:t>
            </a:r>
            <a:r>
              <a:rPr lang="en-US" dirty="0"/>
              <a:t>Fourier series in the third </a:t>
            </a:r>
            <a:r>
              <a:rPr lang="en-US" dirty="0" smtClean="0"/>
              <a:t>dimension.</a:t>
            </a:r>
            <a:endParaRPr lang="en-US" dirty="0" smtClean="0">
              <a:solidFill>
                <a:srgbClr val="000000"/>
              </a:solidFill>
            </a:endParaRPr>
          </a:p>
          <a:p>
            <a:pPr lvl="1"/>
            <a:r>
              <a:rPr lang="en-US" sz="2200" dirty="0" smtClean="0"/>
              <a:t>Pictures show evolution (early -&gt; later -&gt; decay) of electrical current density, parallel to magnetic field, in the Pegasus </a:t>
            </a:r>
            <a:r>
              <a:rPr lang="en-US" sz="2200" dirty="0" err="1" smtClean="0"/>
              <a:t>Toroidal</a:t>
            </a:r>
            <a:r>
              <a:rPr lang="en-US" sz="2200" dirty="0" smtClean="0"/>
              <a:t> Experiment at the University of Wisconsin-Madison, simulated by John O'Bryan with the NIMROD 3D </a:t>
            </a:r>
            <a:r>
              <a:rPr lang="en-US" sz="2200" dirty="0" err="1" smtClean="0"/>
              <a:t>magnetohydrodynamics</a:t>
            </a:r>
            <a:r>
              <a:rPr lang="en-US" sz="2200" dirty="0" smtClean="0"/>
              <a:t> code [Carl </a:t>
            </a:r>
            <a:r>
              <a:rPr lang="en-US" sz="2200" dirty="0" err="1" smtClean="0"/>
              <a:t>Sovinec</a:t>
            </a:r>
            <a:r>
              <a:rPr lang="en-US" sz="2200" dirty="0" smtClean="0"/>
              <a:t> and John O'Bryan].</a:t>
            </a:r>
          </a:p>
        </p:txBody>
      </p:sp>
      <p:pic>
        <p:nvPicPr>
          <p:cNvPr id="3" name="Picture 2" descr="early.jpe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248" y="5191192"/>
            <a:ext cx="1556004" cy="1556004"/>
          </a:xfrm>
          <a:prstGeom prst="rect">
            <a:avLst/>
          </a:prstGeom>
        </p:spPr>
      </p:pic>
      <p:pic>
        <p:nvPicPr>
          <p:cNvPr id="5" name="Picture 4" descr="later.jpe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8405" y="5186085"/>
            <a:ext cx="1428819" cy="1428819"/>
          </a:xfrm>
          <a:prstGeom prst="rect">
            <a:avLst/>
          </a:prstGeom>
        </p:spPr>
      </p:pic>
      <p:pic>
        <p:nvPicPr>
          <p:cNvPr id="6" name="Picture 5" descr="decay.jpe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2737" y="5122582"/>
            <a:ext cx="1682462" cy="1682462"/>
          </a:xfrm>
          <a:prstGeom prst="rect">
            <a:avLst/>
          </a:prstGeom>
        </p:spPr>
      </p:pic>
    </p:spTree>
    <p:extLst>
      <p:ext uri="{BB962C8B-B14F-4D97-AF65-F5344CB8AC3E}">
        <p14:creationId xmlns:p14="http://schemas.microsoft.com/office/powerpoint/2010/main" val="3376772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rectorate_template_vg">
  <a:themeElements>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rectorate_template_vg">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48" charset="0"/>
            <a:ea typeface="ＭＳ Ｐゴシック" pitchFamily="48" charset="-128"/>
          </a:defRPr>
        </a:defPPr>
      </a:lstStyle>
    </a:lnDef>
  </a:objectDefaults>
  <a:extraClrSchemeLst>
    <a:extraClrScheme>
      <a:clrScheme name="directorate_template_v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ectorate_template_v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ectorate_template_v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ectorate_template_v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ectorate_template_v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ectorate_template_v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ectorate_template_v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ectorate_template_v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ectorate_template_v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ectorate_template_v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ectorate_template_v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ectorate_template_v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41263</TotalTime>
  <Words>567</Words>
  <Application>Microsoft Macintosh PowerPoint</Application>
  <PresentationFormat>On-screen Show (4:3)</PresentationFormat>
  <Paragraphs>22</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directorate_template_vg</vt:lpstr>
      <vt:lpstr>1_directorate_template_vg</vt:lpstr>
      <vt:lpstr>SuperLU: Application highlight in fusion energy research (CEMM SciDAC application)</vt:lpstr>
      <vt:lpstr>SuperLU: Application highlight in fusion energy research</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Option: Date</dc:title>
  <dc:creator>Cameron</dc:creator>
  <cp:lastModifiedBy>Xiaoye Li</cp:lastModifiedBy>
  <cp:revision>332</cp:revision>
  <cp:lastPrinted>2014-07-21T15:40:27Z</cp:lastPrinted>
  <dcterms:modified xsi:type="dcterms:W3CDTF">2015-07-29T23:16:19Z</dcterms:modified>
</cp:coreProperties>
</file>