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ppt/embeddings/oleObject5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7"/>
  </p:notesMasterIdLst>
  <p:handoutMasterIdLst>
    <p:handoutMasterId r:id="rId28"/>
  </p:handoutMasterIdLst>
  <p:sldIdLst>
    <p:sldId id="527" r:id="rId2"/>
    <p:sldId id="554" r:id="rId3"/>
    <p:sldId id="556" r:id="rId4"/>
    <p:sldId id="557" r:id="rId5"/>
    <p:sldId id="559" r:id="rId6"/>
    <p:sldId id="560" r:id="rId7"/>
    <p:sldId id="561" r:id="rId8"/>
    <p:sldId id="564" r:id="rId9"/>
    <p:sldId id="565" r:id="rId10"/>
    <p:sldId id="567" r:id="rId11"/>
    <p:sldId id="566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8" r:id="rId22"/>
    <p:sldId id="579" r:id="rId23"/>
    <p:sldId id="580" r:id="rId24"/>
    <p:sldId id="581" r:id="rId25"/>
    <p:sldId id="5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009900"/>
    <a:srgbClr val="C00072"/>
    <a:srgbClr val="FF99FF"/>
    <a:srgbClr val="FF99CC"/>
    <a:srgbClr val="CC99FF"/>
    <a:srgbClr val="E6C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86364" autoAdjust="0"/>
  </p:normalViewPr>
  <p:slideViewPr>
    <p:cSldViewPr>
      <p:cViewPr>
        <p:scale>
          <a:sx n="100" d="100"/>
          <a:sy n="100" d="100"/>
        </p:scale>
        <p:origin x="-8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9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4" Type="http://schemas.openxmlformats.org/officeDocument/2006/relationships/slide" Target="slides/slide15.xml"/><Relationship Id="rId5" Type="http://schemas.openxmlformats.org/officeDocument/2006/relationships/slide" Target="slides/slide16.xml"/><Relationship Id="rId6" Type="http://schemas.openxmlformats.org/officeDocument/2006/relationships/slide" Target="slides/slide17.xml"/><Relationship Id="rId7" Type="http://schemas.openxmlformats.org/officeDocument/2006/relationships/slide" Target="slides/slide18.xml"/><Relationship Id="rId1" Type="http://schemas.openxmlformats.org/officeDocument/2006/relationships/slide" Target="slides/slide12.xml"/><Relationship Id="rId2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E31F129-A248-4715-BCF1-90648176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3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47202E2-061B-4DD7-ACE0-3BBF1149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4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image" Target="../media/image4.gif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FC8BD-575C-EC48-800F-C412D814D667}" type="slidenum">
              <a:rPr lang="en-US"/>
              <a:pPr/>
              <a:t>1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SimSun" charset="0"/>
                <a:cs typeface="SimSun" charset="0"/>
              </a:rPr>
              <a:t>July 13, TNLIST, Tsinghua Univ.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/>
              </a:rPr>
              <a:t>Gilbert lecture (DAG model),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/>
              </a:rPr>
              <a:t>my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/>
              </a:rPr>
              <a:t>vecpar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/>
              </a:rPr>
              <a:t> paper, refer to DAG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7202E2-061B-4DD7-ACE0-3BBF1149D0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2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pictures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Sparse.pdf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7202E2-061B-4DD7-ACE0-3BBF1149D0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1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from </a:t>
            </a:r>
            <a:r>
              <a:rPr lang="en-US" smtClean="0"/>
              <a:t>Sparse.pdf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7202E2-061B-4DD7-ACE0-3BBF1149D0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281B1B-52E5-C64A-B661-68D2B73D2A45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63466A-7A5F-7B46-A09E-198DBFF56D5E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0ABC67-F311-9E43-B0CC-355631411E5F}" type="slidenum">
              <a:rPr lang="en-US" sz="1200">
                <a:latin typeface="Times New Roman" charset="0"/>
              </a:rPr>
              <a:pPr/>
              <a:t>11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3406DF-16A7-6B4F-85E8-3934F6DE3EC2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93B7-553F-4B75-80D8-F0C41A859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135562"/>
          </a:xfrm>
        </p:spPr>
        <p:txBody>
          <a:bodyPr/>
          <a:lstStyle>
            <a:lvl1pPr>
              <a:buFontTx/>
              <a:buBlip>
                <a:blip r:embed="rId2"/>
              </a:buBlip>
              <a:defRPr sz="2000" b="0"/>
            </a:lvl1pPr>
            <a:lvl2pPr>
              <a:buFontTx/>
              <a:buBlip>
                <a:blip r:embed="rId3"/>
              </a:buBlip>
              <a:defRPr sz="1800" b="0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00"/>
            </a:lvl3pPr>
            <a:lvl4pPr>
              <a:defRPr sz="1800">
                <a:solidFill>
                  <a:schemeClr val="accent2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7392-047B-45E0-88FB-18A4A3F59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076700" cy="4837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076700" cy="4837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ECS 231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738595-AA0D-F749-90AF-897DECE1E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5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36638"/>
            <a:ext cx="80772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95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5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5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ACB9530-2FC4-40BF-9823-E116C756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99" y="228600"/>
            <a:ext cx="106751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CC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rgbClr val="0000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CC99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7.emf"/><Relationship Id="rId13" Type="http://schemas.openxmlformats.org/officeDocument/2006/relationships/oleObject" Target="../embeddings/Microsoft_Equation1.bin"/><Relationship Id="rId14" Type="http://schemas.openxmlformats.org/officeDocument/2006/relationships/image" Target="../media/image8.emf"/><Relationship Id="rId15" Type="http://schemas.openxmlformats.org/officeDocument/2006/relationships/oleObject" Target="../embeddings/oleObject5.bin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8" Type="http://schemas.openxmlformats.org/officeDocument/2006/relationships/image" Target="../media/image3.gif"/><Relationship Id="rId9" Type="http://schemas.openxmlformats.org/officeDocument/2006/relationships/image" Target="../media/image4.gif"/><Relationship Id="rId10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806575"/>
            <a:ext cx="8915400" cy="1165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Lecture 4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smtClean="0"/>
              <a:t>Sparse </a:t>
            </a:r>
            <a:r>
              <a:rPr lang="en-US" sz="2700" dirty="0" smtClean="0"/>
              <a:t>Factorization: Data-flow Organization</a:t>
            </a:r>
            <a:endParaRPr lang="en-US" sz="31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Xiaoye </a:t>
            </a:r>
            <a:r>
              <a:rPr lang="en-US" dirty="0" smtClean="0"/>
              <a:t>Sherry Li</a:t>
            </a:r>
            <a:endParaRPr lang="zh-CN" altLang="en-US" dirty="0">
              <a:ea typeface="SimSun" charset="0"/>
              <a:cs typeface="SimSun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Lawrence Berkeley National </a:t>
            </a:r>
            <a:r>
              <a:rPr lang="en-US" dirty="0" smtClean="0"/>
              <a:t>Laboratory</a:t>
            </a:r>
            <a:r>
              <a:rPr lang="en-US" altLang="zh-CN" dirty="0" smtClean="0">
                <a:ea typeface="SimSun" charset="0"/>
                <a:cs typeface="SimSun" charset="0"/>
              </a:rPr>
              <a:t>, </a:t>
            </a:r>
            <a:r>
              <a:rPr lang="en-US" altLang="zh-CN" dirty="0">
                <a:ea typeface="SimSun" charset="0"/>
                <a:cs typeface="SimSun" charset="0"/>
              </a:rPr>
              <a:t>USA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xsli@</a:t>
            </a:r>
            <a:r>
              <a:rPr lang="en-US" dirty="0" err="1" smtClean="0"/>
              <a:t>lbl.gov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crd-legacy.lbl.gov</a:t>
            </a:r>
            <a:r>
              <a:rPr lang="en-US" dirty="0"/>
              <a:t>/~</a:t>
            </a:r>
            <a:r>
              <a:rPr lang="en-US" dirty="0" err="1"/>
              <a:t>xiaoye</a:t>
            </a:r>
            <a:r>
              <a:rPr lang="en-US" dirty="0"/>
              <a:t>/G2S3/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990601"/>
            <a:ext cx="807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Gene </a:t>
            </a:r>
            <a:r>
              <a:rPr lang="en-US" dirty="0" err="1"/>
              <a:t>Golub</a:t>
            </a:r>
            <a:r>
              <a:rPr lang="en-US" dirty="0"/>
              <a:t> SIAM Summer </a:t>
            </a:r>
            <a:r>
              <a:rPr lang="en-US" dirty="0" smtClean="0"/>
              <a:t>School, 7/22 – 8/7, 2013, Shanghai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24400" y="1371600"/>
            <a:ext cx="3352800" cy="3352800"/>
            <a:chOff x="2976" y="864"/>
            <a:chExt cx="2112" cy="2112"/>
          </a:xfrm>
        </p:grpSpPr>
        <p:sp>
          <p:nvSpPr>
            <p:cNvPr id="6355" name="Rectangle 3"/>
            <p:cNvSpPr>
              <a:spLocks noChangeArrowheads="1"/>
            </p:cNvSpPr>
            <p:nvPr/>
          </p:nvSpPr>
          <p:spPr bwMode="auto">
            <a:xfrm>
              <a:off x="4224" y="2112"/>
              <a:ext cx="864" cy="86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" name="Rectangle 4"/>
            <p:cNvSpPr>
              <a:spLocks noChangeArrowheads="1"/>
            </p:cNvSpPr>
            <p:nvPr/>
          </p:nvSpPr>
          <p:spPr bwMode="auto">
            <a:xfrm>
              <a:off x="3360" y="1296"/>
              <a:ext cx="240" cy="1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" name="Rectangle 5"/>
            <p:cNvSpPr>
              <a:spLocks noChangeArrowheads="1"/>
            </p:cNvSpPr>
            <p:nvPr/>
          </p:nvSpPr>
          <p:spPr bwMode="auto">
            <a:xfrm>
              <a:off x="3600" y="1488"/>
              <a:ext cx="624" cy="1488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8" name="Rectangle 6"/>
            <p:cNvSpPr>
              <a:spLocks noChangeArrowheads="1"/>
            </p:cNvSpPr>
            <p:nvPr/>
          </p:nvSpPr>
          <p:spPr bwMode="auto">
            <a:xfrm>
              <a:off x="2976" y="864"/>
              <a:ext cx="384" cy="211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</p:grpSp>
      <p:sp>
        <p:nvSpPr>
          <p:cNvPr id="269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upernodes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685800" y="1371600"/>
            <a:ext cx="3352800" cy="3352800"/>
            <a:chOff x="576" y="960"/>
            <a:chExt cx="2112" cy="2112"/>
          </a:xfrm>
        </p:grpSpPr>
        <p:sp>
          <p:nvSpPr>
            <p:cNvPr id="6254" name="Rectangle 9"/>
            <p:cNvSpPr>
              <a:spLocks noChangeAspect="1" noChangeArrowheads="1"/>
            </p:cNvSpPr>
            <p:nvPr/>
          </p:nvSpPr>
          <p:spPr bwMode="auto">
            <a:xfrm>
              <a:off x="576" y="960"/>
              <a:ext cx="2112" cy="211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Text Box 10"/>
            <p:cNvSpPr txBox="1">
              <a:spLocks noChangeArrowheads="1"/>
            </p:cNvSpPr>
            <p:nvPr/>
          </p:nvSpPr>
          <p:spPr bwMode="auto">
            <a:xfrm>
              <a:off x="587" y="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latin typeface="Arial" charset="0"/>
                </a:rPr>
                <a:t>1</a:t>
              </a:r>
            </a:p>
          </p:txBody>
        </p:sp>
        <p:sp>
          <p:nvSpPr>
            <p:cNvPr id="6256" name="Oval 11"/>
            <p:cNvSpPr>
              <a:spLocks noChangeAspect="1" noChangeArrowheads="1"/>
            </p:cNvSpPr>
            <p:nvPr/>
          </p:nvSpPr>
          <p:spPr bwMode="auto">
            <a:xfrm>
              <a:off x="835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" name="Oval 12"/>
            <p:cNvSpPr>
              <a:spLocks noChangeAspect="1" noChangeArrowheads="1"/>
            </p:cNvSpPr>
            <p:nvPr/>
          </p:nvSpPr>
          <p:spPr bwMode="auto">
            <a:xfrm>
              <a:off x="1044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" name="Oval 13"/>
            <p:cNvSpPr>
              <a:spLocks noChangeAspect="1" noChangeArrowheads="1"/>
            </p:cNvSpPr>
            <p:nvPr/>
          </p:nvSpPr>
          <p:spPr bwMode="auto">
            <a:xfrm>
              <a:off x="1253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" name="Oval 14"/>
            <p:cNvSpPr>
              <a:spLocks noChangeAspect="1" noChangeArrowheads="1"/>
            </p:cNvSpPr>
            <p:nvPr/>
          </p:nvSpPr>
          <p:spPr bwMode="auto">
            <a:xfrm>
              <a:off x="1462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" name="Oval 15"/>
            <p:cNvSpPr>
              <a:spLocks noChangeAspect="1" noChangeArrowheads="1"/>
            </p:cNvSpPr>
            <p:nvPr/>
          </p:nvSpPr>
          <p:spPr bwMode="auto">
            <a:xfrm>
              <a:off x="1671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1" name="Oval 16"/>
            <p:cNvSpPr>
              <a:spLocks noChangeAspect="1" noChangeArrowheads="1"/>
            </p:cNvSpPr>
            <p:nvPr/>
          </p:nvSpPr>
          <p:spPr bwMode="auto">
            <a:xfrm>
              <a:off x="1880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2" name="Oval 17"/>
            <p:cNvSpPr>
              <a:spLocks noChangeAspect="1" noChangeArrowheads="1"/>
            </p:cNvSpPr>
            <p:nvPr/>
          </p:nvSpPr>
          <p:spPr bwMode="auto">
            <a:xfrm>
              <a:off x="2089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3" name="Oval 18"/>
            <p:cNvSpPr>
              <a:spLocks noChangeAspect="1" noChangeArrowheads="1"/>
            </p:cNvSpPr>
            <p:nvPr/>
          </p:nvSpPr>
          <p:spPr bwMode="auto">
            <a:xfrm>
              <a:off x="2298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4" name="Oval 19"/>
            <p:cNvSpPr>
              <a:spLocks noChangeAspect="1" noChangeArrowheads="1"/>
            </p:cNvSpPr>
            <p:nvPr/>
          </p:nvSpPr>
          <p:spPr bwMode="auto">
            <a:xfrm>
              <a:off x="2508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5" name="Text Box 20"/>
            <p:cNvSpPr txBox="1">
              <a:spLocks noChangeArrowheads="1"/>
            </p:cNvSpPr>
            <p:nvPr/>
          </p:nvSpPr>
          <p:spPr bwMode="auto">
            <a:xfrm>
              <a:off x="773" y="11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2</a:t>
              </a:r>
            </a:p>
          </p:txBody>
        </p:sp>
        <p:sp>
          <p:nvSpPr>
            <p:cNvPr id="6266" name="Oval 21"/>
            <p:cNvSpPr>
              <a:spLocks noChangeAspect="1" noChangeArrowheads="1"/>
            </p:cNvSpPr>
            <p:nvPr/>
          </p:nvSpPr>
          <p:spPr bwMode="auto">
            <a:xfrm>
              <a:off x="619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" name="Oval 22"/>
            <p:cNvSpPr>
              <a:spLocks noChangeAspect="1" noChangeArrowheads="1"/>
            </p:cNvSpPr>
            <p:nvPr/>
          </p:nvSpPr>
          <p:spPr bwMode="auto">
            <a:xfrm>
              <a:off x="1037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8" name="Oval 23"/>
            <p:cNvSpPr>
              <a:spLocks noChangeAspect="1" noChangeArrowheads="1"/>
            </p:cNvSpPr>
            <p:nvPr/>
          </p:nvSpPr>
          <p:spPr bwMode="auto">
            <a:xfrm>
              <a:off x="1246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9" name="Oval 24"/>
            <p:cNvSpPr>
              <a:spLocks noChangeAspect="1" noChangeArrowheads="1"/>
            </p:cNvSpPr>
            <p:nvPr/>
          </p:nvSpPr>
          <p:spPr bwMode="auto">
            <a:xfrm>
              <a:off x="1455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0" name="Oval 25"/>
            <p:cNvSpPr>
              <a:spLocks noChangeAspect="1" noChangeArrowheads="1"/>
            </p:cNvSpPr>
            <p:nvPr/>
          </p:nvSpPr>
          <p:spPr bwMode="auto">
            <a:xfrm>
              <a:off x="1664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1" name="Oval 26"/>
            <p:cNvSpPr>
              <a:spLocks noChangeAspect="1" noChangeArrowheads="1"/>
            </p:cNvSpPr>
            <p:nvPr/>
          </p:nvSpPr>
          <p:spPr bwMode="auto">
            <a:xfrm>
              <a:off x="1873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2" name="Oval 27"/>
            <p:cNvSpPr>
              <a:spLocks noChangeAspect="1" noChangeArrowheads="1"/>
            </p:cNvSpPr>
            <p:nvPr/>
          </p:nvSpPr>
          <p:spPr bwMode="auto">
            <a:xfrm>
              <a:off x="2082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3" name="Oval 28"/>
            <p:cNvSpPr>
              <a:spLocks noChangeAspect="1" noChangeArrowheads="1"/>
            </p:cNvSpPr>
            <p:nvPr/>
          </p:nvSpPr>
          <p:spPr bwMode="auto">
            <a:xfrm>
              <a:off x="2291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Oval 29"/>
            <p:cNvSpPr>
              <a:spLocks noChangeAspect="1" noChangeArrowheads="1"/>
            </p:cNvSpPr>
            <p:nvPr/>
          </p:nvSpPr>
          <p:spPr bwMode="auto">
            <a:xfrm>
              <a:off x="2501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5" name="Text Box 30"/>
            <p:cNvSpPr txBox="1">
              <a:spLocks noChangeArrowheads="1"/>
            </p:cNvSpPr>
            <p:nvPr/>
          </p:nvSpPr>
          <p:spPr bwMode="auto">
            <a:xfrm>
              <a:off x="982" y="13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3</a:t>
              </a:r>
            </a:p>
          </p:txBody>
        </p:sp>
        <p:sp>
          <p:nvSpPr>
            <p:cNvPr id="6276" name="Oval 31"/>
            <p:cNvSpPr>
              <a:spLocks noChangeAspect="1" noChangeArrowheads="1"/>
            </p:cNvSpPr>
            <p:nvPr/>
          </p:nvSpPr>
          <p:spPr bwMode="auto">
            <a:xfrm>
              <a:off x="619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" name="Oval 32"/>
            <p:cNvSpPr>
              <a:spLocks noChangeAspect="1" noChangeArrowheads="1"/>
            </p:cNvSpPr>
            <p:nvPr/>
          </p:nvSpPr>
          <p:spPr bwMode="auto">
            <a:xfrm>
              <a:off x="828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8" name="Oval 33"/>
            <p:cNvSpPr>
              <a:spLocks noChangeAspect="1" noChangeArrowheads="1"/>
            </p:cNvSpPr>
            <p:nvPr/>
          </p:nvSpPr>
          <p:spPr bwMode="auto">
            <a:xfrm>
              <a:off x="124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9" name="Oval 34"/>
            <p:cNvSpPr>
              <a:spLocks noChangeAspect="1" noChangeArrowheads="1"/>
            </p:cNvSpPr>
            <p:nvPr/>
          </p:nvSpPr>
          <p:spPr bwMode="auto">
            <a:xfrm>
              <a:off x="145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0" name="Oval 35"/>
            <p:cNvSpPr>
              <a:spLocks noChangeAspect="1" noChangeArrowheads="1"/>
            </p:cNvSpPr>
            <p:nvPr/>
          </p:nvSpPr>
          <p:spPr bwMode="auto">
            <a:xfrm>
              <a:off x="1664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1" name="Oval 36"/>
            <p:cNvSpPr>
              <a:spLocks noChangeAspect="1" noChangeArrowheads="1"/>
            </p:cNvSpPr>
            <p:nvPr/>
          </p:nvSpPr>
          <p:spPr bwMode="auto">
            <a:xfrm>
              <a:off x="1873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2" name="Oval 37"/>
            <p:cNvSpPr>
              <a:spLocks noChangeAspect="1" noChangeArrowheads="1"/>
            </p:cNvSpPr>
            <p:nvPr/>
          </p:nvSpPr>
          <p:spPr bwMode="auto">
            <a:xfrm>
              <a:off x="208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3" name="Oval 38"/>
            <p:cNvSpPr>
              <a:spLocks noChangeAspect="1" noChangeArrowheads="1"/>
            </p:cNvSpPr>
            <p:nvPr/>
          </p:nvSpPr>
          <p:spPr bwMode="auto">
            <a:xfrm>
              <a:off x="2291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4" name="Oval 39"/>
            <p:cNvSpPr>
              <a:spLocks noChangeAspect="1" noChangeArrowheads="1"/>
            </p:cNvSpPr>
            <p:nvPr/>
          </p:nvSpPr>
          <p:spPr bwMode="auto">
            <a:xfrm>
              <a:off x="2501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5" name="Text Box 40"/>
            <p:cNvSpPr txBox="1">
              <a:spLocks noChangeArrowheads="1"/>
            </p:cNvSpPr>
            <p:nvPr/>
          </p:nvSpPr>
          <p:spPr bwMode="auto">
            <a:xfrm>
              <a:off x="1199" y="15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4</a:t>
              </a:r>
            </a:p>
          </p:txBody>
        </p:sp>
        <p:sp>
          <p:nvSpPr>
            <p:cNvPr id="6286" name="Oval 41"/>
            <p:cNvSpPr>
              <a:spLocks noChangeAspect="1" noChangeArrowheads="1"/>
            </p:cNvSpPr>
            <p:nvPr/>
          </p:nvSpPr>
          <p:spPr bwMode="auto">
            <a:xfrm>
              <a:off x="619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" name="Oval 42"/>
            <p:cNvSpPr>
              <a:spLocks noChangeAspect="1" noChangeArrowheads="1"/>
            </p:cNvSpPr>
            <p:nvPr/>
          </p:nvSpPr>
          <p:spPr bwMode="auto">
            <a:xfrm>
              <a:off x="828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" name="Oval 43"/>
            <p:cNvSpPr>
              <a:spLocks noChangeAspect="1" noChangeArrowheads="1"/>
            </p:cNvSpPr>
            <p:nvPr/>
          </p:nvSpPr>
          <p:spPr bwMode="auto">
            <a:xfrm>
              <a:off x="1037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9" name="Oval 44"/>
            <p:cNvSpPr>
              <a:spLocks noChangeAspect="1" noChangeArrowheads="1"/>
            </p:cNvSpPr>
            <p:nvPr/>
          </p:nvSpPr>
          <p:spPr bwMode="auto">
            <a:xfrm>
              <a:off x="1455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0" name="Oval 45"/>
            <p:cNvSpPr>
              <a:spLocks noChangeAspect="1" noChangeArrowheads="1"/>
            </p:cNvSpPr>
            <p:nvPr/>
          </p:nvSpPr>
          <p:spPr bwMode="auto">
            <a:xfrm>
              <a:off x="1664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1" name="Oval 46"/>
            <p:cNvSpPr>
              <a:spLocks noChangeAspect="1" noChangeArrowheads="1"/>
            </p:cNvSpPr>
            <p:nvPr/>
          </p:nvSpPr>
          <p:spPr bwMode="auto">
            <a:xfrm>
              <a:off x="1873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2" name="Oval 47"/>
            <p:cNvSpPr>
              <a:spLocks noChangeAspect="1" noChangeArrowheads="1"/>
            </p:cNvSpPr>
            <p:nvPr/>
          </p:nvSpPr>
          <p:spPr bwMode="auto">
            <a:xfrm>
              <a:off x="2082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3" name="Oval 48"/>
            <p:cNvSpPr>
              <a:spLocks noChangeAspect="1" noChangeArrowheads="1"/>
            </p:cNvSpPr>
            <p:nvPr/>
          </p:nvSpPr>
          <p:spPr bwMode="auto">
            <a:xfrm>
              <a:off x="2291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Oval 49"/>
            <p:cNvSpPr>
              <a:spLocks noChangeAspect="1" noChangeArrowheads="1"/>
            </p:cNvSpPr>
            <p:nvPr/>
          </p:nvSpPr>
          <p:spPr bwMode="auto">
            <a:xfrm>
              <a:off x="2501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5" name="Text Box 50"/>
            <p:cNvSpPr txBox="1">
              <a:spLocks noChangeArrowheads="1"/>
            </p:cNvSpPr>
            <p:nvPr/>
          </p:nvSpPr>
          <p:spPr bwMode="auto">
            <a:xfrm>
              <a:off x="1411" y="180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96" name="Oval 51"/>
            <p:cNvSpPr>
              <a:spLocks noChangeAspect="1" noChangeArrowheads="1"/>
            </p:cNvSpPr>
            <p:nvPr/>
          </p:nvSpPr>
          <p:spPr bwMode="auto">
            <a:xfrm>
              <a:off x="619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" name="Oval 52"/>
            <p:cNvSpPr>
              <a:spLocks noChangeAspect="1" noChangeArrowheads="1"/>
            </p:cNvSpPr>
            <p:nvPr/>
          </p:nvSpPr>
          <p:spPr bwMode="auto">
            <a:xfrm>
              <a:off x="828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" name="Oval 53"/>
            <p:cNvSpPr>
              <a:spLocks noChangeAspect="1" noChangeArrowheads="1"/>
            </p:cNvSpPr>
            <p:nvPr/>
          </p:nvSpPr>
          <p:spPr bwMode="auto">
            <a:xfrm>
              <a:off x="1037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" name="Oval 54"/>
            <p:cNvSpPr>
              <a:spLocks noChangeAspect="1" noChangeArrowheads="1"/>
            </p:cNvSpPr>
            <p:nvPr/>
          </p:nvSpPr>
          <p:spPr bwMode="auto">
            <a:xfrm>
              <a:off x="1246" y="18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0" name="Oval 55"/>
            <p:cNvSpPr>
              <a:spLocks noChangeAspect="1" noChangeArrowheads="1"/>
            </p:cNvSpPr>
            <p:nvPr/>
          </p:nvSpPr>
          <p:spPr bwMode="auto">
            <a:xfrm>
              <a:off x="1664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1" name="Oval 56"/>
            <p:cNvSpPr>
              <a:spLocks noChangeAspect="1" noChangeArrowheads="1"/>
            </p:cNvSpPr>
            <p:nvPr/>
          </p:nvSpPr>
          <p:spPr bwMode="auto">
            <a:xfrm>
              <a:off x="1873" y="18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2" name="Oval 57"/>
            <p:cNvSpPr>
              <a:spLocks noChangeAspect="1" noChangeArrowheads="1"/>
            </p:cNvSpPr>
            <p:nvPr/>
          </p:nvSpPr>
          <p:spPr bwMode="auto">
            <a:xfrm>
              <a:off x="2082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3" name="Oval 58"/>
            <p:cNvSpPr>
              <a:spLocks noChangeAspect="1" noChangeArrowheads="1"/>
            </p:cNvSpPr>
            <p:nvPr/>
          </p:nvSpPr>
          <p:spPr bwMode="auto">
            <a:xfrm>
              <a:off x="2291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4" name="Oval 59"/>
            <p:cNvSpPr>
              <a:spLocks noChangeAspect="1" noChangeArrowheads="1"/>
            </p:cNvSpPr>
            <p:nvPr/>
          </p:nvSpPr>
          <p:spPr bwMode="auto">
            <a:xfrm>
              <a:off x="2501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5" name="Oval 60"/>
            <p:cNvSpPr>
              <a:spLocks noChangeAspect="1" noChangeArrowheads="1"/>
            </p:cNvSpPr>
            <p:nvPr/>
          </p:nvSpPr>
          <p:spPr bwMode="auto">
            <a:xfrm>
              <a:off x="619" y="20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6" name="Oval 61"/>
            <p:cNvSpPr>
              <a:spLocks noChangeAspect="1" noChangeArrowheads="1"/>
            </p:cNvSpPr>
            <p:nvPr/>
          </p:nvSpPr>
          <p:spPr bwMode="auto">
            <a:xfrm>
              <a:off x="828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" name="Oval 62"/>
            <p:cNvSpPr>
              <a:spLocks noChangeAspect="1" noChangeArrowheads="1"/>
            </p:cNvSpPr>
            <p:nvPr/>
          </p:nvSpPr>
          <p:spPr bwMode="auto">
            <a:xfrm>
              <a:off x="1037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8" name="Oval 63"/>
            <p:cNvSpPr>
              <a:spLocks noChangeAspect="1" noChangeArrowheads="1"/>
            </p:cNvSpPr>
            <p:nvPr/>
          </p:nvSpPr>
          <p:spPr bwMode="auto">
            <a:xfrm>
              <a:off x="1246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9" name="Oval 64"/>
            <p:cNvSpPr>
              <a:spLocks noChangeAspect="1" noChangeArrowheads="1"/>
            </p:cNvSpPr>
            <p:nvPr/>
          </p:nvSpPr>
          <p:spPr bwMode="auto">
            <a:xfrm>
              <a:off x="1455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0" name="Oval 65"/>
            <p:cNvSpPr>
              <a:spLocks noChangeAspect="1" noChangeArrowheads="1"/>
            </p:cNvSpPr>
            <p:nvPr/>
          </p:nvSpPr>
          <p:spPr bwMode="auto">
            <a:xfrm>
              <a:off x="1873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1" name="Oval 66"/>
            <p:cNvSpPr>
              <a:spLocks noChangeAspect="1" noChangeArrowheads="1"/>
            </p:cNvSpPr>
            <p:nvPr/>
          </p:nvSpPr>
          <p:spPr bwMode="auto">
            <a:xfrm>
              <a:off x="2082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2" name="Oval 67"/>
            <p:cNvSpPr>
              <a:spLocks noChangeAspect="1" noChangeArrowheads="1"/>
            </p:cNvSpPr>
            <p:nvPr/>
          </p:nvSpPr>
          <p:spPr bwMode="auto">
            <a:xfrm>
              <a:off x="2291" y="20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3" name="Oval 68"/>
            <p:cNvSpPr>
              <a:spLocks noChangeAspect="1" noChangeArrowheads="1"/>
            </p:cNvSpPr>
            <p:nvPr/>
          </p:nvSpPr>
          <p:spPr bwMode="auto">
            <a:xfrm>
              <a:off x="2501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4" name="Text Box 69"/>
            <p:cNvSpPr txBox="1">
              <a:spLocks noChangeArrowheads="1"/>
            </p:cNvSpPr>
            <p:nvPr/>
          </p:nvSpPr>
          <p:spPr bwMode="auto">
            <a:xfrm>
              <a:off x="1608" y="20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6</a:t>
              </a:r>
            </a:p>
          </p:txBody>
        </p:sp>
        <p:sp>
          <p:nvSpPr>
            <p:cNvPr id="6315" name="Oval 70"/>
            <p:cNvSpPr>
              <a:spLocks noChangeAspect="1" noChangeArrowheads="1"/>
            </p:cNvSpPr>
            <p:nvPr/>
          </p:nvSpPr>
          <p:spPr bwMode="auto">
            <a:xfrm>
              <a:off x="619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6" name="Oval 71"/>
            <p:cNvSpPr>
              <a:spLocks noChangeAspect="1" noChangeArrowheads="1"/>
            </p:cNvSpPr>
            <p:nvPr/>
          </p:nvSpPr>
          <p:spPr bwMode="auto">
            <a:xfrm>
              <a:off x="828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7" name="Oval 72"/>
            <p:cNvSpPr>
              <a:spLocks noChangeAspect="1" noChangeArrowheads="1"/>
            </p:cNvSpPr>
            <p:nvPr/>
          </p:nvSpPr>
          <p:spPr bwMode="auto">
            <a:xfrm>
              <a:off x="1037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8" name="Oval 73"/>
            <p:cNvSpPr>
              <a:spLocks noChangeAspect="1" noChangeArrowheads="1"/>
            </p:cNvSpPr>
            <p:nvPr/>
          </p:nvSpPr>
          <p:spPr bwMode="auto">
            <a:xfrm>
              <a:off x="1246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9" name="Oval 74"/>
            <p:cNvSpPr>
              <a:spLocks noChangeAspect="1" noChangeArrowheads="1"/>
            </p:cNvSpPr>
            <p:nvPr/>
          </p:nvSpPr>
          <p:spPr bwMode="auto">
            <a:xfrm>
              <a:off x="1455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0" name="Oval 75"/>
            <p:cNvSpPr>
              <a:spLocks noChangeAspect="1" noChangeArrowheads="1"/>
            </p:cNvSpPr>
            <p:nvPr/>
          </p:nvSpPr>
          <p:spPr bwMode="auto">
            <a:xfrm>
              <a:off x="1664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1" name="Oval 76"/>
            <p:cNvSpPr>
              <a:spLocks noChangeAspect="1" noChangeArrowheads="1"/>
            </p:cNvSpPr>
            <p:nvPr/>
          </p:nvSpPr>
          <p:spPr bwMode="auto">
            <a:xfrm>
              <a:off x="1873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2" name="Oval 77"/>
            <p:cNvSpPr>
              <a:spLocks noChangeAspect="1" noChangeArrowheads="1"/>
            </p:cNvSpPr>
            <p:nvPr/>
          </p:nvSpPr>
          <p:spPr bwMode="auto">
            <a:xfrm>
              <a:off x="2082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3" name="Oval 78"/>
            <p:cNvSpPr>
              <a:spLocks noChangeAspect="1" noChangeArrowheads="1"/>
            </p:cNvSpPr>
            <p:nvPr/>
          </p:nvSpPr>
          <p:spPr bwMode="auto">
            <a:xfrm>
              <a:off x="2291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4" name="Text Box 79"/>
            <p:cNvSpPr txBox="1">
              <a:spLocks noChangeArrowheads="1"/>
            </p:cNvSpPr>
            <p:nvPr/>
          </p:nvSpPr>
          <p:spPr bwMode="auto">
            <a:xfrm>
              <a:off x="2419" y="284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10</a:t>
              </a:r>
            </a:p>
          </p:txBody>
        </p:sp>
        <p:sp>
          <p:nvSpPr>
            <p:cNvPr id="6325" name="Oval 80"/>
            <p:cNvSpPr>
              <a:spLocks noChangeAspect="1" noChangeArrowheads="1"/>
            </p:cNvSpPr>
            <p:nvPr/>
          </p:nvSpPr>
          <p:spPr bwMode="auto">
            <a:xfrm>
              <a:off x="619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6" name="Oval 81"/>
            <p:cNvSpPr>
              <a:spLocks noChangeAspect="1" noChangeArrowheads="1"/>
            </p:cNvSpPr>
            <p:nvPr/>
          </p:nvSpPr>
          <p:spPr bwMode="auto">
            <a:xfrm>
              <a:off x="828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7" name="Oval 82"/>
            <p:cNvSpPr>
              <a:spLocks noChangeAspect="1" noChangeArrowheads="1"/>
            </p:cNvSpPr>
            <p:nvPr/>
          </p:nvSpPr>
          <p:spPr bwMode="auto">
            <a:xfrm>
              <a:off x="1037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" name="Oval 83"/>
            <p:cNvSpPr>
              <a:spLocks noChangeAspect="1" noChangeArrowheads="1"/>
            </p:cNvSpPr>
            <p:nvPr/>
          </p:nvSpPr>
          <p:spPr bwMode="auto">
            <a:xfrm>
              <a:off x="1246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9" name="Oval 84"/>
            <p:cNvSpPr>
              <a:spLocks noChangeAspect="1" noChangeArrowheads="1"/>
            </p:cNvSpPr>
            <p:nvPr/>
          </p:nvSpPr>
          <p:spPr bwMode="auto">
            <a:xfrm>
              <a:off x="1455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0" name="Oval 85"/>
            <p:cNvSpPr>
              <a:spLocks noChangeAspect="1" noChangeArrowheads="1"/>
            </p:cNvSpPr>
            <p:nvPr/>
          </p:nvSpPr>
          <p:spPr bwMode="auto">
            <a:xfrm>
              <a:off x="1664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1" name="Oval 86"/>
            <p:cNvSpPr>
              <a:spLocks noChangeAspect="1" noChangeArrowheads="1"/>
            </p:cNvSpPr>
            <p:nvPr/>
          </p:nvSpPr>
          <p:spPr bwMode="auto">
            <a:xfrm>
              <a:off x="2082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2" name="Oval 87"/>
            <p:cNvSpPr>
              <a:spLocks noChangeAspect="1" noChangeArrowheads="1"/>
            </p:cNvSpPr>
            <p:nvPr/>
          </p:nvSpPr>
          <p:spPr bwMode="auto">
            <a:xfrm>
              <a:off x="2291" y="228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3" name="Oval 88"/>
            <p:cNvSpPr>
              <a:spLocks noChangeAspect="1" noChangeArrowheads="1"/>
            </p:cNvSpPr>
            <p:nvPr/>
          </p:nvSpPr>
          <p:spPr bwMode="auto">
            <a:xfrm>
              <a:off x="2501" y="228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4" name="Text Box 89"/>
            <p:cNvSpPr txBox="1">
              <a:spLocks noChangeArrowheads="1"/>
            </p:cNvSpPr>
            <p:nvPr/>
          </p:nvSpPr>
          <p:spPr bwMode="auto">
            <a:xfrm>
              <a:off x="1833" y="221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7</a:t>
              </a:r>
            </a:p>
          </p:txBody>
        </p:sp>
        <p:sp>
          <p:nvSpPr>
            <p:cNvPr id="6335" name="Oval 90"/>
            <p:cNvSpPr>
              <a:spLocks noChangeAspect="1" noChangeArrowheads="1"/>
            </p:cNvSpPr>
            <p:nvPr/>
          </p:nvSpPr>
          <p:spPr bwMode="auto">
            <a:xfrm>
              <a:off x="619" y="248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6" name="Oval 91"/>
            <p:cNvSpPr>
              <a:spLocks noChangeAspect="1" noChangeArrowheads="1"/>
            </p:cNvSpPr>
            <p:nvPr/>
          </p:nvSpPr>
          <p:spPr bwMode="auto">
            <a:xfrm>
              <a:off x="828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7" name="Oval 92"/>
            <p:cNvSpPr>
              <a:spLocks noChangeAspect="1" noChangeArrowheads="1"/>
            </p:cNvSpPr>
            <p:nvPr/>
          </p:nvSpPr>
          <p:spPr bwMode="auto">
            <a:xfrm>
              <a:off x="1037" y="248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8" name="Oval 93"/>
            <p:cNvSpPr>
              <a:spLocks noChangeAspect="1" noChangeArrowheads="1"/>
            </p:cNvSpPr>
            <p:nvPr/>
          </p:nvSpPr>
          <p:spPr bwMode="auto">
            <a:xfrm>
              <a:off x="1246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9" name="Oval 94"/>
            <p:cNvSpPr>
              <a:spLocks noChangeAspect="1" noChangeArrowheads="1"/>
            </p:cNvSpPr>
            <p:nvPr/>
          </p:nvSpPr>
          <p:spPr bwMode="auto">
            <a:xfrm>
              <a:off x="1455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0" name="Oval 95"/>
            <p:cNvSpPr>
              <a:spLocks noChangeAspect="1" noChangeArrowheads="1"/>
            </p:cNvSpPr>
            <p:nvPr/>
          </p:nvSpPr>
          <p:spPr bwMode="auto">
            <a:xfrm>
              <a:off x="1664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1" name="Oval 96"/>
            <p:cNvSpPr>
              <a:spLocks noChangeAspect="1" noChangeArrowheads="1"/>
            </p:cNvSpPr>
            <p:nvPr/>
          </p:nvSpPr>
          <p:spPr bwMode="auto">
            <a:xfrm>
              <a:off x="1873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2" name="Oval 97"/>
            <p:cNvSpPr>
              <a:spLocks noChangeAspect="1" noChangeArrowheads="1"/>
            </p:cNvSpPr>
            <p:nvPr/>
          </p:nvSpPr>
          <p:spPr bwMode="auto">
            <a:xfrm>
              <a:off x="2291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3" name="Oval 98"/>
            <p:cNvSpPr>
              <a:spLocks noChangeAspect="1" noChangeArrowheads="1"/>
            </p:cNvSpPr>
            <p:nvPr/>
          </p:nvSpPr>
          <p:spPr bwMode="auto">
            <a:xfrm>
              <a:off x="2501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4" name="Text Box 99"/>
            <p:cNvSpPr txBox="1">
              <a:spLocks noChangeArrowheads="1"/>
            </p:cNvSpPr>
            <p:nvPr/>
          </p:nvSpPr>
          <p:spPr bwMode="auto">
            <a:xfrm>
              <a:off x="2042" y="24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345" name="Oval 100"/>
            <p:cNvSpPr>
              <a:spLocks noChangeAspect="1" noChangeArrowheads="1"/>
            </p:cNvSpPr>
            <p:nvPr/>
          </p:nvSpPr>
          <p:spPr bwMode="auto">
            <a:xfrm>
              <a:off x="619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6" name="Oval 101"/>
            <p:cNvSpPr>
              <a:spLocks noChangeAspect="1" noChangeArrowheads="1"/>
            </p:cNvSpPr>
            <p:nvPr/>
          </p:nvSpPr>
          <p:spPr bwMode="auto">
            <a:xfrm>
              <a:off x="828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7" name="Oval 102"/>
            <p:cNvSpPr>
              <a:spLocks noChangeAspect="1" noChangeArrowheads="1"/>
            </p:cNvSpPr>
            <p:nvPr/>
          </p:nvSpPr>
          <p:spPr bwMode="auto">
            <a:xfrm>
              <a:off x="1037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8" name="Oval 103"/>
            <p:cNvSpPr>
              <a:spLocks noChangeAspect="1" noChangeArrowheads="1"/>
            </p:cNvSpPr>
            <p:nvPr/>
          </p:nvSpPr>
          <p:spPr bwMode="auto">
            <a:xfrm>
              <a:off x="1246" y="26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" name="Oval 104"/>
            <p:cNvSpPr>
              <a:spLocks noChangeAspect="1" noChangeArrowheads="1"/>
            </p:cNvSpPr>
            <p:nvPr/>
          </p:nvSpPr>
          <p:spPr bwMode="auto">
            <a:xfrm>
              <a:off x="1455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" name="Oval 105"/>
            <p:cNvSpPr>
              <a:spLocks noChangeAspect="1" noChangeArrowheads="1"/>
            </p:cNvSpPr>
            <p:nvPr/>
          </p:nvSpPr>
          <p:spPr bwMode="auto">
            <a:xfrm>
              <a:off x="1664" y="26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" name="Oval 106"/>
            <p:cNvSpPr>
              <a:spLocks noChangeAspect="1" noChangeArrowheads="1"/>
            </p:cNvSpPr>
            <p:nvPr/>
          </p:nvSpPr>
          <p:spPr bwMode="auto">
            <a:xfrm>
              <a:off x="1873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" name="Oval 107"/>
            <p:cNvSpPr>
              <a:spLocks noChangeAspect="1" noChangeArrowheads="1"/>
            </p:cNvSpPr>
            <p:nvPr/>
          </p:nvSpPr>
          <p:spPr bwMode="auto">
            <a:xfrm>
              <a:off x="2082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" name="Oval 108"/>
            <p:cNvSpPr>
              <a:spLocks noChangeAspect="1" noChangeArrowheads="1"/>
            </p:cNvSpPr>
            <p:nvPr/>
          </p:nvSpPr>
          <p:spPr bwMode="auto">
            <a:xfrm>
              <a:off x="2501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" name="Text Box 109"/>
            <p:cNvSpPr txBox="1">
              <a:spLocks noChangeArrowheads="1"/>
            </p:cNvSpPr>
            <p:nvPr/>
          </p:nvSpPr>
          <p:spPr bwMode="auto">
            <a:xfrm>
              <a:off x="2259" y="26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9</a:t>
              </a:r>
            </a:p>
          </p:txBody>
        </p:sp>
      </p:grpSp>
      <p:sp>
        <p:nvSpPr>
          <p:cNvPr id="6149" name="Text Box 110"/>
          <p:cNvSpPr txBox="1">
            <a:spLocks noChangeArrowheads="1"/>
          </p:cNvSpPr>
          <p:nvPr/>
        </p:nvSpPr>
        <p:spPr bwMode="auto">
          <a:xfrm>
            <a:off x="996950" y="4953000"/>
            <a:ext cx="2373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/>
              <a:t>Original matrix A</a:t>
            </a:r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4724400" y="1371600"/>
            <a:ext cx="3352800" cy="4043363"/>
            <a:chOff x="2976" y="864"/>
            <a:chExt cx="2112" cy="2547"/>
          </a:xfrm>
        </p:grpSpPr>
        <p:sp>
          <p:nvSpPr>
            <p:cNvPr id="6151" name="Text Box 112"/>
            <p:cNvSpPr txBox="1">
              <a:spLocks noChangeArrowheads="1"/>
            </p:cNvSpPr>
            <p:nvPr/>
          </p:nvSpPr>
          <p:spPr bwMode="auto">
            <a:xfrm>
              <a:off x="3557" y="3120"/>
              <a:ext cx="11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2400" dirty="0">
                  <a:solidFill>
                    <a:srgbClr val="000000"/>
                  </a:solidFill>
                </a:rPr>
                <a:t>Factors L+U</a:t>
              </a:r>
            </a:p>
          </p:txBody>
        </p:sp>
        <p:grpSp>
          <p:nvGrpSpPr>
            <p:cNvPr id="6152" name="Group 113"/>
            <p:cNvGrpSpPr>
              <a:grpSpLocks/>
            </p:cNvGrpSpPr>
            <p:nvPr/>
          </p:nvGrpSpPr>
          <p:grpSpPr bwMode="auto">
            <a:xfrm>
              <a:off x="2976" y="864"/>
              <a:ext cx="2112" cy="2112"/>
              <a:chOff x="2976" y="864"/>
              <a:chExt cx="2112" cy="2112"/>
            </a:xfrm>
          </p:grpSpPr>
          <p:sp>
            <p:nvSpPr>
              <p:cNvPr id="6153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2976" y="864"/>
                <a:ext cx="2112" cy="2112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Text Box 115"/>
              <p:cNvSpPr txBox="1">
                <a:spLocks noChangeArrowheads="1"/>
              </p:cNvSpPr>
              <p:nvPr/>
            </p:nvSpPr>
            <p:spPr bwMode="auto">
              <a:xfrm>
                <a:off x="2987" y="8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6155" name="Oval 116"/>
              <p:cNvSpPr>
                <a:spLocks noChangeAspect="1" noChangeArrowheads="1"/>
              </p:cNvSpPr>
              <p:nvPr/>
            </p:nvSpPr>
            <p:spPr bwMode="auto">
              <a:xfrm>
                <a:off x="3235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Oval 117"/>
              <p:cNvSpPr>
                <a:spLocks noChangeAspect="1" noChangeArrowheads="1"/>
              </p:cNvSpPr>
              <p:nvPr/>
            </p:nvSpPr>
            <p:spPr bwMode="auto">
              <a:xfrm>
                <a:off x="3444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Oval 118"/>
              <p:cNvSpPr>
                <a:spLocks noChangeAspect="1" noChangeArrowheads="1"/>
              </p:cNvSpPr>
              <p:nvPr/>
            </p:nvSpPr>
            <p:spPr bwMode="auto">
              <a:xfrm>
                <a:off x="3653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Oval 119"/>
              <p:cNvSpPr>
                <a:spLocks noChangeAspect="1" noChangeArrowheads="1"/>
              </p:cNvSpPr>
              <p:nvPr/>
            </p:nvSpPr>
            <p:spPr bwMode="auto">
              <a:xfrm>
                <a:off x="3862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Oval 120"/>
              <p:cNvSpPr>
                <a:spLocks noChangeAspect="1" noChangeArrowheads="1"/>
              </p:cNvSpPr>
              <p:nvPr/>
            </p:nvSpPr>
            <p:spPr bwMode="auto">
              <a:xfrm>
                <a:off x="4071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Oval 121"/>
              <p:cNvSpPr>
                <a:spLocks noChangeAspect="1" noChangeArrowheads="1"/>
              </p:cNvSpPr>
              <p:nvPr/>
            </p:nvSpPr>
            <p:spPr bwMode="auto">
              <a:xfrm>
                <a:off x="4280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Oval 122"/>
              <p:cNvSpPr>
                <a:spLocks noChangeAspect="1" noChangeArrowheads="1"/>
              </p:cNvSpPr>
              <p:nvPr/>
            </p:nvSpPr>
            <p:spPr bwMode="auto">
              <a:xfrm>
                <a:off x="4489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Oval 123"/>
              <p:cNvSpPr>
                <a:spLocks noChangeAspect="1" noChangeArrowheads="1"/>
              </p:cNvSpPr>
              <p:nvPr/>
            </p:nvSpPr>
            <p:spPr bwMode="auto">
              <a:xfrm>
                <a:off x="4698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124"/>
              <p:cNvSpPr>
                <a:spLocks noChangeAspect="1" noChangeArrowheads="1"/>
              </p:cNvSpPr>
              <p:nvPr/>
            </p:nvSpPr>
            <p:spPr bwMode="auto">
              <a:xfrm>
                <a:off x="4908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Text Box 125"/>
              <p:cNvSpPr txBox="1">
                <a:spLocks noChangeArrowheads="1"/>
              </p:cNvSpPr>
              <p:nvPr/>
            </p:nvSpPr>
            <p:spPr bwMode="auto">
              <a:xfrm>
                <a:off x="3173" y="10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6165" name="Oval 126"/>
              <p:cNvSpPr>
                <a:spLocks noChangeAspect="1" noChangeArrowheads="1"/>
              </p:cNvSpPr>
              <p:nvPr/>
            </p:nvSpPr>
            <p:spPr bwMode="auto">
              <a:xfrm>
                <a:off x="3019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127"/>
              <p:cNvSpPr>
                <a:spLocks noChangeAspect="1" noChangeArrowheads="1"/>
              </p:cNvSpPr>
              <p:nvPr/>
            </p:nvSpPr>
            <p:spPr bwMode="auto">
              <a:xfrm>
                <a:off x="3437" y="1145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128"/>
              <p:cNvSpPr>
                <a:spLocks noChangeAspect="1" noChangeArrowheads="1"/>
              </p:cNvSpPr>
              <p:nvPr/>
            </p:nvSpPr>
            <p:spPr bwMode="auto">
              <a:xfrm>
                <a:off x="3646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Oval 129"/>
              <p:cNvSpPr>
                <a:spLocks noChangeAspect="1" noChangeArrowheads="1"/>
              </p:cNvSpPr>
              <p:nvPr/>
            </p:nvSpPr>
            <p:spPr bwMode="auto">
              <a:xfrm>
                <a:off x="3855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Oval 130"/>
              <p:cNvSpPr>
                <a:spLocks noChangeAspect="1" noChangeArrowheads="1"/>
              </p:cNvSpPr>
              <p:nvPr/>
            </p:nvSpPr>
            <p:spPr bwMode="auto">
              <a:xfrm>
                <a:off x="4064" y="1145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Oval 131"/>
              <p:cNvSpPr>
                <a:spLocks noChangeAspect="1" noChangeArrowheads="1"/>
              </p:cNvSpPr>
              <p:nvPr/>
            </p:nvSpPr>
            <p:spPr bwMode="auto">
              <a:xfrm>
                <a:off x="4273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Oval 132"/>
              <p:cNvSpPr>
                <a:spLocks noChangeAspect="1" noChangeArrowheads="1"/>
              </p:cNvSpPr>
              <p:nvPr/>
            </p:nvSpPr>
            <p:spPr bwMode="auto">
              <a:xfrm>
                <a:off x="4482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Oval 133"/>
              <p:cNvSpPr>
                <a:spLocks noChangeAspect="1" noChangeArrowheads="1"/>
              </p:cNvSpPr>
              <p:nvPr/>
            </p:nvSpPr>
            <p:spPr bwMode="auto">
              <a:xfrm>
                <a:off x="4691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Oval 134"/>
              <p:cNvSpPr>
                <a:spLocks noChangeAspect="1" noChangeArrowheads="1"/>
              </p:cNvSpPr>
              <p:nvPr/>
            </p:nvSpPr>
            <p:spPr bwMode="auto">
              <a:xfrm>
                <a:off x="4901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Text Box 135"/>
              <p:cNvSpPr txBox="1">
                <a:spLocks noChangeArrowheads="1"/>
              </p:cNvSpPr>
              <p:nvPr/>
            </p:nvSpPr>
            <p:spPr bwMode="auto">
              <a:xfrm>
                <a:off x="3382" y="129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3</a:t>
                </a:r>
              </a:p>
            </p:txBody>
          </p:sp>
          <p:sp>
            <p:nvSpPr>
              <p:cNvPr id="6175" name="Oval 136"/>
              <p:cNvSpPr>
                <a:spLocks noChangeAspect="1" noChangeArrowheads="1"/>
              </p:cNvSpPr>
              <p:nvPr/>
            </p:nvSpPr>
            <p:spPr bwMode="auto">
              <a:xfrm>
                <a:off x="3019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Oval 137"/>
              <p:cNvSpPr>
                <a:spLocks noChangeAspect="1" noChangeArrowheads="1"/>
              </p:cNvSpPr>
              <p:nvPr/>
            </p:nvSpPr>
            <p:spPr bwMode="auto">
              <a:xfrm>
                <a:off x="3228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Oval 138"/>
              <p:cNvSpPr>
                <a:spLocks noChangeAspect="1" noChangeArrowheads="1"/>
              </p:cNvSpPr>
              <p:nvPr/>
            </p:nvSpPr>
            <p:spPr bwMode="auto">
              <a:xfrm>
                <a:off x="3646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Oval 139"/>
              <p:cNvSpPr>
                <a:spLocks noChangeAspect="1" noChangeArrowheads="1"/>
              </p:cNvSpPr>
              <p:nvPr/>
            </p:nvSpPr>
            <p:spPr bwMode="auto">
              <a:xfrm>
                <a:off x="3855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Oval 140"/>
              <p:cNvSpPr>
                <a:spLocks noChangeAspect="1" noChangeArrowheads="1"/>
              </p:cNvSpPr>
              <p:nvPr/>
            </p:nvSpPr>
            <p:spPr bwMode="auto">
              <a:xfrm>
                <a:off x="4064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Oval 141"/>
              <p:cNvSpPr>
                <a:spLocks noChangeAspect="1" noChangeArrowheads="1"/>
              </p:cNvSpPr>
              <p:nvPr/>
            </p:nvSpPr>
            <p:spPr bwMode="auto">
              <a:xfrm>
                <a:off x="4273" y="13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Oval 142"/>
              <p:cNvSpPr>
                <a:spLocks noChangeAspect="1" noChangeArrowheads="1"/>
              </p:cNvSpPr>
              <p:nvPr/>
            </p:nvSpPr>
            <p:spPr bwMode="auto">
              <a:xfrm>
                <a:off x="4482" y="13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Oval 143"/>
              <p:cNvSpPr>
                <a:spLocks noChangeAspect="1" noChangeArrowheads="1"/>
              </p:cNvSpPr>
              <p:nvPr/>
            </p:nvSpPr>
            <p:spPr bwMode="auto">
              <a:xfrm>
                <a:off x="4691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Oval 144"/>
              <p:cNvSpPr>
                <a:spLocks noChangeAspect="1" noChangeArrowheads="1"/>
              </p:cNvSpPr>
              <p:nvPr/>
            </p:nvSpPr>
            <p:spPr bwMode="auto">
              <a:xfrm>
                <a:off x="4901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Text Box 145"/>
              <p:cNvSpPr txBox="1">
                <a:spLocks noChangeArrowheads="1"/>
              </p:cNvSpPr>
              <p:nvPr/>
            </p:nvSpPr>
            <p:spPr bwMode="auto">
              <a:xfrm>
                <a:off x="3599" y="14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6185" name="Oval 146"/>
              <p:cNvSpPr>
                <a:spLocks noChangeAspect="1" noChangeArrowheads="1"/>
              </p:cNvSpPr>
              <p:nvPr/>
            </p:nvSpPr>
            <p:spPr bwMode="auto">
              <a:xfrm>
                <a:off x="3019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Oval 147"/>
              <p:cNvSpPr>
                <a:spLocks noChangeAspect="1" noChangeArrowheads="1"/>
              </p:cNvSpPr>
              <p:nvPr/>
            </p:nvSpPr>
            <p:spPr bwMode="auto">
              <a:xfrm>
                <a:off x="3228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Oval 148"/>
              <p:cNvSpPr>
                <a:spLocks noChangeAspect="1" noChangeArrowheads="1"/>
              </p:cNvSpPr>
              <p:nvPr/>
            </p:nvSpPr>
            <p:spPr bwMode="auto">
              <a:xfrm>
                <a:off x="3437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Oval 149"/>
              <p:cNvSpPr>
                <a:spLocks noChangeAspect="1" noChangeArrowheads="1"/>
              </p:cNvSpPr>
              <p:nvPr/>
            </p:nvSpPr>
            <p:spPr bwMode="auto">
              <a:xfrm>
                <a:off x="3855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Oval 150"/>
              <p:cNvSpPr>
                <a:spLocks noChangeAspect="1" noChangeArrowheads="1"/>
              </p:cNvSpPr>
              <p:nvPr/>
            </p:nvSpPr>
            <p:spPr bwMode="auto">
              <a:xfrm>
                <a:off x="4064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Oval 151"/>
              <p:cNvSpPr>
                <a:spLocks noChangeAspect="1" noChangeArrowheads="1"/>
              </p:cNvSpPr>
              <p:nvPr/>
            </p:nvSpPr>
            <p:spPr bwMode="auto">
              <a:xfrm>
                <a:off x="4273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Oval 152"/>
              <p:cNvSpPr>
                <a:spLocks noChangeAspect="1" noChangeArrowheads="1"/>
              </p:cNvSpPr>
              <p:nvPr/>
            </p:nvSpPr>
            <p:spPr bwMode="auto">
              <a:xfrm>
                <a:off x="4482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Oval 153"/>
              <p:cNvSpPr>
                <a:spLocks noChangeAspect="1" noChangeArrowheads="1"/>
              </p:cNvSpPr>
              <p:nvPr/>
            </p:nvSpPr>
            <p:spPr bwMode="auto">
              <a:xfrm>
                <a:off x="4691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Oval 154"/>
              <p:cNvSpPr>
                <a:spLocks noChangeAspect="1" noChangeArrowheads="1"/>
              </p:cNvSpPr>
              <p:nvPr/>
            </p:nvSpPr>
            <p:spPr bwMode="auto">
              <a:xfrm>
                <a:off x="4901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Text Box 155"/>
              <p:cNvSpPr txBox="1">
                <a:spLocks noChangeArrowheads="1"/>
              </p:cNvSpPr>
              <p:nvPr/>
            </p:nvSpPr>
            <p:spPr bwMode="auto">
              <a:xfrm>
                <a:off x="3811" y="170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195" name="Oval 156"/>
              <p:cNvSpPr>
                <a:spLocks noChangeAspect="1" noChangeArrowheads="1"/>
              </p:cNvSpPr>
              <p:nvPr/>
            </p:nvSpPr>
            <p:spPr bwMode="auto">
              <a:xfrm>
                <a:off x="3019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Oval 157"/>
              <p:cNvSpPr>
                <a:spLocks noChangeAspect="1" noChangeArrowheads="1"/>
              </p:cNvSpPr>
              <p:nvPr/>
            </p:nvSpPr>
            <p:spPr bwMode="auto">
              <a:xfrm>
                <a:off x="3228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" name="Oval 158"/>
              <p:cNvSpPr>
                <a:spLocks noChangeAspect="1" noChangeArrowheads="1"/>
              </p:cNvSpPr>
              <p:nvPr/>
            </p:nvSpPr>
            <p:spPr bwMode="auto">
              <a:xfrm>
                <a:off x="3437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8" name="Oval 159"/>
              <p:cNvSpPr>
                <a:spLocks noChangeAspect="1" noChangeArrowheads="1"/>
              </p:cNvSpPr>
              <p:nvPr/>
            </p:nvSpPr>
            <p:spPr bwMode="auto">
              <a:xfrm>
                <a:off x="3646" y="17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9" name="Oval 160"/>
              <p:cNvSpPr>
                <a:spLocks noChangeAspect="1" noChangeArrowheads="1"/>
              </p:cNvSpPr>
              <p:nvPr/>
            </p:nvSpPr>
            <p:spPr bwMode="auto">
              <a:xfrm>
                <a:off x="4064" y="176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0" name="Oval 161"/>
              <p:cNvSpPr>
                <a:spLocks noChangeAspect="1" noChangeArrowheads="1"/>
              </p:cNvSpPr>
              <p:nvPr/>
            </p:nvSpPr>
            <p:spPr bwMode="auto">
              <a:xfrm>
                <a:off x="4273" y="17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1" name="Oval 162"/>
              <p:cNvSpPr>
                <a:spLocks noChangeAspect="1" noChangeArrowheads="1"/>
              </p:cNvSpPr>
              <p:nvPr/>
            </p:nvSpPr>
            <p:spPr bwMode="auto">
              <a:xfrm>
                <a:off x="4482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Oval 163"/>
              <p:cNvSpPr>
                <a:spLocks noChangeAspect="1" noChangeArrowheads="1"/>
              </p:cNvSpPr>
              <p:nvPr/>
            </p:nvSpPr>
            <p:spPr bwMode="auto">
              <a:xfrm>
                <a:off x="4691" y="176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Oval 164"/>
              <p:cNvSpPr>
                <a:spLocks noChangeAspect="1" noChangeArrowheads="1"/>
              </p:cNvSpPr>
              <p:nvPr/>
            </p:nvSpPr>
            <p:spPr bwMode="auto">
              <a:xfrm>
                <a:off x="4901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Oval 165"/>
              <p:cNvSpPr>
                <a:spLocks noChangeAspect="1" noChangeArrowheads="1"/>
              </p:cNvSpPr>
              <p:nvPr/>
            </p:nvSpPr>
            <p:spPr bwMode="auto">
              <a:xfrm>
                <a:off x="3019" y="197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Oval 166"/>
              <p:cNvSpPr>
                <a:spLocks noChangeAspect="1" noChangeArrowheads="1"/>
              </p:cNvSpPr>
              <p:nvPr/>
            </p:nvSpPr>
            <p:spPr bwMode="auto">
              <a:xfrm>
                <a:off x="3228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Oval 167"/>
              <p:cNvSpPr>
                <a:spLocks noChangeAspect="1" noChangeArrowheads="1"/>
              </p:cNvSpPr>
              <p:nvPr/>
            </p:nvSpPr>
            <p:spPr bwMode="auto">
              <a:xfrm>
                <a:off x="3437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Oval 168"/>
              <p:cNvSpPr>
                <a:spLocks noChangeAspect="1" noChangeArrowheads="1"/>
              </p:cNvSpPr>
              <p:nvPr/>
            </p:nvSpPr>
            <p:spPr bwMode="auto">
              <a:xfrm>
                <a:off x="3646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Oval 169"/>
              <p:cNvSpPr>
                <a:spLocks noChangeAspect="1" noChangeArrowheads="1"/>
              </p:cNvSpPr>
              <p:nvPr/>
            </p:nvSpPr>
            <p:spPr bwMode="auto">
              <a:xfrm>
                <a:off x="3855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Oval 170"/>
              <p:cNvSpPr>
                <a:spLocks noChangeAspect="1" noChangeArrowheads="1"/>
              </p:cNvSpPr>
              <p:nvPr/>
            </p:nvSpPr>
            <p:spPr bwMode="auto">
              <a:xfrm>
                <a:off x="4273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Oval 171"/>
              <p:cNvSpPr>
                <a:spLocks noChangeAspect="1" noChangeArrowheads="1"/>
              </p:cNvSpPr>
              <p:nvPr/>
            </p:nvSpPr>
            <p:spPr bwMode="auto">
              <a:xfrm>
                <a:off x="4482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Oval 172"/>
              <p:cNvSpPr>
                <a:spLocks noChangeAspect="1" noChangeArrowheads="1"/>
              </p:cNvSpPr>
              <p:nvPr/>
            </p:nvSpPr>
            <p:spPr bwMode="auto">
              <a:xfrm>
                <a:off x="4691" y="197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Oval 173"/>
              <p:cNvSpPr>
                <a:spLocks noChangeAspect="1" noChangeArrowheads="1"/>
              </p:cNvSpPr>
              <p:nvPr/>
            </p:nvSpPr>
            <p:spPr bwMode="auto">
              <a:xfrm>
                <a:off x="4901" y="1977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Text Box 174"/>
              <p:cNvSpPr txBox="1">
                <a:spLocks noChangeArrowheads="1"/>
              </p:cNvSpPr>
              <p:nvPr/>
            </p:nvSpPr>
            <p:spPr bwMode="auto">
              <a:xfrm>
                <a:off x="4008" y="19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6</a:t>
                </a:r>
              </a:p>
            </p:txBody>
          </p:sp>
          <p:sp>
            <p:nvSpPr>
              <p:cNvPr id="6214" name="Oval 175"/>
              <p:cNvSpPr>
                <a:spLocks noChangeAspect="1" noChangeArrowheads="1"/>
              </p:cNvSpPr>
              <p:nvPr/>
            </p:nvSpPr>
            <p:spPr bwMode="auto">
              <a:xfrm>
                <a:off x="3019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Oval 176"/>
              <p:cNvSpPr>
                <a:spLocks noChangeAspect="1" noChangeArrowheads="1"/>
              </p:cNvSpPr>
              <p:nvPr/>
            </p:nvSpPr>
            <p:spPr bwMode="auto">
              <a:xfrm>
                <a:off x="3228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Oval 177"/>
              <p:cNvSpPr>
                <a:spLocks noChangeAspect="1" noChangeArrowheads="1"/>
              </p:cNvSpPr>
              <p:nvPr/>
            </p:nvSpPr>
            <p:spPr bwMode="auto">
              <a:xfrm>
                <a:off x="3437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Oval 178"/>
              <p:cNvSpPr>
                <a:spLocks noChangeAspect="1" noChangeArrowheads="1"/>
              </p:cNvSpPr>
              <p:nvPr/>
            </p:nvSpPr>
            <p:spPr bwMode="auto">
              <a:xfrm>
                <a:off x="3646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8" name="Oval 179"/>
              <p:cNvSpPr>
                <a:spLocks noChangeAspect="1" noChangeArrowheads="1"/>
              </p:cNvSpPr>
              <p:nvPr/>
            </p:nvSpPr>
            <p:spPr bwMode="auto">
              <a:xfrm>
                <a:off x="3855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9" name="Oval 180"/>
              <p:cNvSpPr>
                <a:spLocks noChangeAspect="1" noChangeArrowheads="1"/>
              </p:cNvSpPr>
              <p:nvPr/>
            </p:nvSpPr>
            <p:spPr bwMode="auto">
              <a:xfrm>
                <a:off x="4064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0" name="Oval 181"/>
              <p:cNvSpPr>
                <a:spLocks noChangeAspect="1" noChangeArrowheads="1"/>
              </p:cNvSpPr>
              <p:nvPr/>
            </p:nvSpPr>
            <p:spPr bwMode="auto">
              <a:xfrm>
                <a:off x="4273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1" name="Oval 182"/>
              <p:cNvSpPr>
                <a:spLocks noChangeAspect="1" noChangeArrowheads="1"/>
              </p:cNvSpPr>
              <p:nvPr/>
            </p:nvSpPr>
            <p:spPr bwMode="auto">
              <a:xfrm>
                <a:off x="4482" y="280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Oval 183"/>
              <p:cNvSpPr>
                <a:spLocks noChangeAspect="1" noChangeArrowheads="1"/>
              </p:cNvSpPr>
              <p:nvPr/>
            </p:nvSpPr>
            <p:spPr bwMode="auto">
              <a:xfrm>
                <a:off x="4691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Text Box 184"/>
              <p:cNvSpPr txBox="1">
                <a:spLocks noChangeArrowheads="1"/>
              </p:cNvSpPr>
              <p:nvPr/>
            </p:nvSpPr>
            <p:spPr bwMode="auto">
              <a:xfrm>
                <a:off x="4819" y="274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10</a:t>
                </a:r>
              </a:p>
            </p:txBody>
          </p:sp>
          <p:sp>
            <p:nvSpPr>
              <p:cNvPr id="6224" name="Oval 185"/>
              <p:cNvSpPr>
                <a:spLocks noChangeAspect="1" noChangeArrowheads="1"/>
              </p:cNvSpPr>
              <p:nvPr/>
            </p:nvSpPr>
            <p:spPr bwMode="auto">
              <a:xfrm>
                <a:off x="3019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Oval 186"/>
              <p:cNvSpPr>
                <a:spLocks noChangeAspect="1" noChangeArrowheads="1"/>
              </p:cNvSpPr>
              <p:nvPr/>
            </p:nvSpPr>
            <p:spPr bwMode="auto">
              <a:xfrm>
                <a:off x="3228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Oval 187"/>
              <p:cNvSpPr>
                <a:spLocks noChangeAspect="1" noChangeArrowheads="1"/>
              </p:cNvSpPr>
              <p:nvPr/>
            </p:nvSpPr>
            <p:spPr bwMode="auto">
              <a:xfrm>
                <a:off x="3437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Oval 188"/>
              <p:cNvSpPr>
                <a:spLocks noChangeAspect="1" noChangeArrowheads="1"/>
              </p:cNvSpPr>
              <p:nvPr/>
            </p:nvSpPr>
            <p:spPr bwMode="auto">
              <a:xfrm>
                <a:off x="3646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Oval 189"/>
              <p:cNvSpPr>
                <a:spLocks noChangeAspect="1" noChangeArrowheads="1"/>
              </p:cNvSpPr>
              <p:nvPr/>
            </p:nvSpPr>
            <p:spPr bwMode="auto">
              <a:xfrm>
                <a:off x="3855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190"/>
              <p:cNvSpPr>
                <a:spLocks noChangeAspect="1" noChangeArrowheads="1"/>
              </p:cNvSpPr>
              <p:nvPr/>
            </p:nvSpPr>
            <p:spPr bwMode="auto">
              <a:xfrm>
                <a:off x="4064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Oval 191"/>
              <p:cNvSpPr>
                <a:spLocks noChangeAspect="1" noChangeArrowheads="1"/>
              </p:cNvSpPr>
              <p:nvPr/>
            </p:nvSpPr>
            <p:spPr bwMode="auto">
              <a:xfrm>
                <a:off x="4482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Oval 192"/>
              <p:cNvSpPr>
                <a:spLocks noChangeAspect="1" noChangeArrowheads="1"/>
              </p:cNvSpPr>
              <p:nvPr/>
            </p:nvSpPr>
            <p:spPr bwMode="auto">
              <a:xfrm>
                <a:off x="4691" y="218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Oval 193"/>
              <p:cNvSpPr>
                <a:spLocks noChangeAspect="1" noChangeArrowheads="1"/>
              </p:cNvSpPr>
              <p:nvPr/>
            </p:nvSpPr>
            <p:spPr bwMode="auto">
              <a:xfrm>
                <a:off x="4901" y="218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3" name="Text Box 194"/>
              <p:cNvSpPr txBox="1">
                <a:spLocks noChangeArrowheads="1"/>
              </p:cNvSpPr>
              <p:nvPr/>
            </p:nvSpPr>
            <p:spPr bwMode="auto">
              <a:xfrm>
                <a:off x="4233" y="21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7</a:t>
                </a:r>
              </a:p>
            </p:txBody>
          </p:sp>
          <p:sp>
            <p:nvSpPr>
              <p:cNvPr id="6234" name="Oval 195"/>
              <p:cNvSpPr>
                <a:spLocks noChangeAspect="1" noChangeArrowheads="1"/>
              </p:cNvSpPr>
              <p:nvPr/>
            </p:nvSpPr>
            <p:spPr bwMode="auto">
              <a:xfrm>
                <a:off x="3019" y="239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5" name="Oval 196"/>
              <p:cNvSpPr>
                <a:spLocks noChangeAspect="1" noChangeArrowheads="1"/>
              </p:cNvSpPr>
              <p:nvPr/>
            </p:nvSpPr>
            <p:spPr bwMode="auto">
              <a:xfrm>
                <a:off x="3228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Oval 197"/>
              <p:cNvSpPr>
                <a:spLocks noChangeAspect="1" noChangeArrowheads="1"/>
              </p:cNvSpPr>
              <p:nvPr/>
            </p:nvSpPr>
            <p:spPr bwMode="auto">
              <a:xfrm>
                <a:off x="3437" y="239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Oval 198"/>
              <p:cNvSpPr>
                <a:spLocks noChangeAspect="1" noChangeArrowheads="1"/>
              </p:cNvSpPr>
              <p:nvPr/>
            </p:nvSpPr>
            <p:spPr bwMode="auto">
              <a:xfrm>
                <a:off x="3646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Oval 199"/>
              <p:cNvSpPr>
                <a:spLocks noChangeAspect="1" noChangeArrowheads="1"/>
              </p:cNvSpPr>
              <p:nvPr/>
            </p:nvSpPr>
            <p:spPr bwMode="auto">
              <a:xfrm>
                <a:off x="3855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Oval 200"/>
              <p:cNvSpPr>
                <a:spLocks noChangeAspect="1" noChangeArrowheads="1"/>
              </p:cNvSpPr>
              <p:nvPr/>
            </p:nvSpPr>
            <p:spPr bwMode="auto">
              <a:xfrm>
                <a:off x="4064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Oval 201"/>
              <p:cNvSpPr>
                <a:spLocks noChangeAspect="1" noChangeArrowheads="1"/>
              </p:cNvSpPr>
              <p:nvPr/>
            </p:nvSpPr>
            <p:spPr bwMode="auto">
              <a:xfrm>
                <a:off x="4273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Oval 202"/>
              <p:cNvSpPr>
                <a:spLocks noChangeAspect="1" noChangeArrowheads="1"/>
              </p:cNvSpPr>
              <p:nvPr/>
            </p:nvSpPr>
            <p:spPr bwMode="auto">
              <a:xfrm>
                <a:off x="4691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Oval 203"/>
              <p:cNvSpPr>
                <a:spLocks noChangeAspect="1" noChangeArrowheads="1"/>
              </p:cNvSpPr>
              <p:nvPr/>
            </p:nvSpPr>
            <p:spPr bwMode="auto">
              <a:xfrm>
                <a:off x="4901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Text Box 204"/>
              <p:cNvSpPr txBox="1">
                <a:spLocks noChangeArrowheads="1"/>
              </p:cNvSpPr>
              <p:nvPr/>
            </p:nvSpPr>
            <p:spPr bwMode="auto">
              <a:xfrm>
                <a:off x="4442" y="233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244" name="Oval 205"/>
              <p:cNvSpPr>
                <a:spLocks noChangeAspect="1" noChangeArrowheads="1"/>
              </p:cNvSpPr>
              <p:nvPr/>
            </p:nvSpPr>
            <p:spPr bwMode="auto">
              <a:xfrm>
                <a:off x="3019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5" name="Oval 206"/>
              <p:cNvSpPr>
                <a:spLocks noChangeAspect="1" noChangeArrowheads="1"/>
              </p:cNvSpPr>
              <p:nvPr/>
            </p:nvSpPr>
            <p:spPr bwMode="auto">
              <a:xfrm>
                <a:off x="3228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Oval 207"/>
              <p:cNvSpPr>
                <a:spLocks noChangeAspect="1" noChangeArrowheads="1"/>
              </p:cNvSpPr>
              <p:nvPr/>
            </p:nvSpPr>
            <p:spPr bwMode="auto">
              <a:xfrm>
                <a:off x="3437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Oval 208"/>
              <p:cNvSpPr>
                <a:spLocks noChangeAspect="1" noChangeArrowheads="1"/>
              </p:cNvSpPr>
              <p:nvPr/>
            </p:nvSpPr>
            <p:spPr bwMode="auto">
              <a:xfrm>
                <a:off x="3646" y="260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" name="Oval 209"/>
              <p:cNvSpPr>
                <a:spLocks noChangeAspect="1" noChangeArrowheads="1"/>
              </p:cNvSpPr>
              <p:nvPr/>
            </p:nvSpPr>
            <p:spPr bwMode="auto">
              <a:xfrm>
                <a:off x="3855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" name="Oval 210"/>
              <p:cNvSpPr>
                <a:spLocks noChangeAspect="1" noChangeArrowheads="1"/>
              </p:cNvSpPr>
              <p:nvPr/>
            </p:nvSpPr>
            <p:spPr bwMode="auto">
              <a:xfrm>
                <a:off x="4064" y="260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" name="Oval 211"/>
              <p:cNvSpPr>
                <a:spLocks noChangeAspect="1" noChangeArrowheads="1"/>
              </p:cNvSpPr>
              <p:nvPr/>
            </p:nvSpPr>
            <p:spPr bwMode="auto">
              <a:xfrm>
                <a:off x="4273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" name="Oval 212"/>
              <p:cNvSpPr>
                <a:spLocks noChangeAspect="1" noChangeArrowheads="1"/>
              </p:cNvSpPr>
              <p:nvPr/>
            </p:nvSpPr>
            <p:spPr bwMode="auto">
              <a:xfrm>
                <a:off x="4482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Oval 213"/>
              <p:cNvSpPr>
                <a:spLocks noChangeAspect="1" noChangeArrowheads="1"/>
              </p:cNvSpPr>
              <p:nvPr/>
            </p:nvSpPr>
            <p:spPr bwMode="auto">
              <a:xfrm>
                <a:off x="4901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" name="Text Box 214"/>
              <p:cNvSpPr txBox="1">
                <a:spLocks noChangeArrowheads="1"/>
              </p:cNvSpPr>
              <p:nvPr/>
            </p:nvSpPr>
            <p:spPr bwMode="auto">
              <a:xfrm>
                <a:off x="4659" y="253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508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Verdana" charset="0"/>
              </a:rPr>
              <a:t>SuperLU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speedup </a:t>
            </a:r>
            <a:r>
              <a:rPr lang="en-US" dirty="0">
                <a:latin typeface="Verdana" charset="0"/>
              </a:rPr>
              <a:t>o</a:t>
            </a:r>
            <a:r>
              <a:rPr lang="en-US" dirty="0" smtClean="0">
                <a:latin typeface="Verdana" charset="0"/>
              </a:rPr>
              <a:t>ver unblocked </a:t>
            </a:r>
            <a:r>
              <a:rPr lang="en-US" dirty="0">
                <a:latin typeface="Verdana" charset="0"/>
              </a:rPr>
              <a:t>c</a:t>
            </a:r>
            <a:r>
              <a:rPr lang="en-US" dirty="0" smtClean="0">
                <a:latin typeface="Verdana" charset="0"/>
              </a:rPr>
              <a:t>ode</a:t>
            </a:r>
            <a:endParaRPr lang="en-US" dirty="0">
              <a:latin typeface="Verdana" charset="0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pPr marL="0" indent="0">
              <a:buNone/>
            </a:pPr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endParaRPr lang="en-US" dirty="0">
              <a:solidFill>
                <a:srgbClr val="10181C"/>
              </a:solidFill>
              <a:latin typeface="Verdana" charset="0"/>
            </a:endParaRPr>
          </a:p>
          <a:p>
            <a:r>
              <a:rPr lang="en-US" dirty="0">
                <a:solidFill>
                  <a:srgbClr val="10181C"/>
                </a:solidFill>
                <a:latin typeface="Verdana" charset="0"/>
              </a:rPr>
              <a:t>Sorted in increasing </a:t>
            </a:r>
            <a:r>
              <a:rPr lang="ja-JP" altLang="en-US" dirty="0">
                <a:solidFill>
                  <a:srgbClr val="10181C"/>
                </a:solidFill>
                <a:latin typeface="Verdana" charset="0"/>
              </a:rPr>
              <a:t>“</a:t>
            </a:r>
            <a:r>
              <a:rPr lang="en-US" dirty="0">
                <a:solidFill>
                  <a:srgbClr val="10181C"/>
                </a:solidFill>
                <a:latin typeface="Verdana" charset="0"/>
              </a:rPr>
              <a:t>reuse ratio</a:t>
            </a:r>
            <a:r>
              <a:rPr lang="ja-JP" altLang="en-US" dirty="0">
                <a:solidFill>
                  <a:srgbClr val="10181C"/>
                </a:solidFill>
                <a:latin typeface="Verdana" charset="0"/>
              </a:rPr>
              <a:t>”</a:t>
            </a:r>
            <a:r>
              <a:rPr lang="en-US" dirty="0">
                <a:solidFill>
                  <a:srgbClr val="10181C"/>
                </a:solidFill>
                <a:latin typeface="Verdana" charset="0"/>
              </a:rPr>
              <a:t> =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#Flops/</a:t>
            </a:r>
            <a:r>
              <a:rPr lang="en-US" dirty="0" err="1" smtClean="0">
                <a:solidFill>
                  <a:srgbClr val="000000"/>
                </a:solidFill>
                <a:latin typeface="Verdana" charset="0"/>
              </a:rPr>
              <a:t>nonzeros</a:t>
            </a:r>
            <a:endParaRPr lang="en-US" dirty="0" smtClean="0">
              <a:solidFill>
                <a:srgbClr val="000000"/>
              </a:solidFill>
              <a:latin typeface="Verdana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Verdana" charset="0"/>
              </a:rPr>
              <a:t>~ Arithmetic Intensity</a:t>
            </a:r>
            <a:endParaRPr lang="en-US" dirty="0">
              <a:solidFill>
                <a:srgbClr val="0000FF"/>
              </a:solidFill>
              <a:latin typeface="Verdana" charset="0"/>
            </a:endParaRPr>
          </a:p>
          <a:p>
            <a:r>
              <a:rPr lang="en-US" dirty="0">
                <a:solidFill>
                  <a:srgbClr val="10181C"/>
                </a:solidFill>
                <a:latin typeface="Verdana" charset="0"/>
              </a:rPr>
              <a:t>Up to 40% of machine peak on large sparse matrices on IBM RS6000/590, MIPS </a:t>
            </a:r>
            <a:r>
              <a:rPr lang="en-US" dirty="0" smtClean="0">
                <a:solidFill>
                  <a:srgbClr val="10181C"/>
                </a:solidFill>
                <a:latin typeface="Verdana" charset="0"/>
              </a:rPr>
              <a:t>R8000</a:t>
            </a:r>
            <a:endParaRPr lang="en-US" dirty="0">
              <a:solidFill>
                <a:srgbClr val="10181C"/>
              </a:solidFill>
              <a:latin typeface="Verdana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0B6ECC-9C2E-5546-9FC3-A050F7A285B0}" type="slidenum">
              <a:rPr lang="en-US" sz="1400">
                <a:latin typeface="Verdana" charset="0"/>
              </a:rPr>
              <a:pPr/>
              <a:t>11</a:t>
            </a:fld>
            <a:endParaRPr lang="en-US" sz="1400">
              <a:latin typeface="Verdana" charset="0"/>
            </a:endParaRPr>
          </a:p>
        </p:txBody>
      </p:sp>
      <p:pic>
        <p:nvPicPr>
          <p:cNvPr id="26629" name="Picture 4" descr="r8k_lu_speed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57263"/>
            <a:ext cx="457200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14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Symmetric</a:t>
            </a:r>
            <a:r>
              <a:rPr lang="en-US" dirty="0">
                <a:latin typeface="Arial" charset="0"/>
              </a:rPr>
              <a:t>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factorization</a:t>
            </a:r>
            <a:br>
              <a:rPr lang="en-US" dirty="0" smtClean="0">
                <a:latin typeface="Arial" charset="0"/>
              </a:rPr>
            </a:br>
            <a:r>
              <a:rPr lang="en-US" sz="1800" b="0" dirty="0" smtClean="0">
                <a:latin typeface="Arial" charset="0"/>
              </a:rPr>
              <a:t>[John Gilbert’s lecture]</a:t>
            </a:r>
            <a:endParaRPr lang="en-US" sz="1800" b="0" dirty="0">
              <a:latin typeface="Arial" charset="0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71499" y="3352800"/>
            <a:ext cx="2705100" cy="1997075"/>
            <a:chOff x="229" y="2232"/>
            <a:chExt cx="1704" cy="1258"/>
          </a:xfrm>
        </p:grpSpPr>
        <p:sp>
          <p:nvSpPr>
            <p:cNvPr id="13444" name="Text Box 4"/>
            <p:cNvSpPr txBox="1">
              <a:spLocks noChangeArrowheads="1"/>
            </p:cNvSpPr>
            <p:nvPr/>
          </p:nvSpPr>
          <p:spPr bwMode="auto">
            <a:xfrm>
              <a:off x="229" y="2496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T(A) </a:t>
              </a:r>
            </a:p>
          </p:txBody>
        </p:sp>
        <p:grpSp>
          <p:nvGrpSpPr>
            <p:cNvPr id="13445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3446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3447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3448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3449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3450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3451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3452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3453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3454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3455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345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5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460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346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9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0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1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72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7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61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346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3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4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6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6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3316" name="Group 34"/>
          <p:cNvGrpSpPr>
            <a:grpSpLocks/>
          </p:cNvGrpSpPr>
          <p:nvPr/>
        </p:nvGrpSpPr>
        <p:grpSpPr bwMode="auto">
          <a:xfrm>
            <a:off x="4046538" y="1639888"/>
            <a:ext cx="3263900" cy="3897312"/>
            <a:chOff x="2549" y="1033"/>
            <a:chExt cx="2056" cy="2455"/>
          </a:xfrm>
        </p:grpSpPr>
        <p:sp>
          <p:nvSpPr>
            <p:cNvPr id="13343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1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2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5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6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8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9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4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5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6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8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9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0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1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5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6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7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8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9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0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1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2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7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8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9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1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2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3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4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426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427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428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429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430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431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432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433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434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435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436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437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438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439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440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441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442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443" name="Text Box 135"/>
            <p:cNvSpPr txBox="1">
              <a:spLocks noChangeArrowheads="1"/>
            </p:cNvSpPr>
            <p:nvPr/>
          </p:nvSpPr>
          <p:spPr bwMode="auto">
            <a:xfrm>
              <a:off x="3526" y="3197"/>
              <a:ext cx="25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/>
                <a:t>A </a:t>
              </a:r>
            </a:p>
          </p:txBody>
        </p:sp>
      </p:grpSp>
      <p:grpSp>
        <p:nvGrpSpPr>
          <p:cNvPr id="13317" name="Group 136"/>
          <p:cNvGrpSpPr>
            <a:grpSpLocks/>
          </p:cNvGrpSpPr>
          <p:nvPr/>
        </p:nvGrpSpPr>
        <p:grpSpPr bwMode="auto">
          <a:xfrm>
            <a:off x="233363" y="1066800"/>
            <a:ext cx="2743200" cy="1884363"/>
            <a:chOff x="147" y="672"/>
            <a:chExt cx="1728" cy="1187"/>
          </a:xfrm>
        </p:grpSpPr>
        <p:sp>
          <p:nvSpPr>
            <p:cNvPr id="13318" name="Text Box 13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3319" name="Text Box 138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320" name="Text Box 139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321" name="Text Box 140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3322" name="Text Box 141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3323" name="Text Box 142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324" name="Line 143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44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45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46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48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Oval 149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50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151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152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153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154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155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156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157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Text Box 158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3340" name="Text Box 159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3341" name="Text Box 160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3342" name="Text Box 161"/>
            <p:cNvSpPr txBox="1">
              <a:spLocks noChangeArrowheads="1"/>
            </p:cNvSpPr>
            <p:nvPr/>
          </p:nvSpPr>
          <p:spPr bwMode="auto">
            <a:xfrm>
              <a:off x="147" y="816"/>
              <a:ext cx="52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G(A)</a:t>
              </a:r>
              <a:r>
                <a:rPr lang="en-US" sz="3200" dirty="0">
                  <a:solidFill>
                    <a:srgbClr val="0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62427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Symmetric-pattern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factorization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42900" y="3429000"/>
            <a:ext cx="2649538" cy="1997075"/>
            <a:chOff x="264" y="2232"/>
            <a:chExt cx="1669" cy="1258"/>
          </a:xfrm>
        </p:grpSpPr>
        <p:sp>
          <p:nvSpPr>
            <p:cNvPr id="14367" name="Text Box 4"/>
            <p:cNvSpPr txBox="1">
              <a:spLocks noChangeArrowheads="1"/>
            </p:cNvSpPr>
            <p:nvPr/>
          </p:nvSpPr>
          <p:spPr bwMode="auto">
            <a:xfrm>
              <a:off x="264" y="2496"/>
              <a:ext cx="5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T(A)</a:t>
              </a:r>
              <a:r>
                <a:rPr lang="en-US" sz="3200" dirty="0">
                  <a:solidFill>
                    <a:srgbClr val="FF0000"/>
                  </a:solidFill>
                </a:rPr>
                <a:t> </a:t>
              </a:r>
            </a:p>
          </p:txBody>
        </p:sp>
        <p:grpSp>
          <p:nvGrpSpPr>
            <p:cNvPr id="14368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4369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370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371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372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4373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4374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4375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4376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4377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4378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4379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383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439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2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3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4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5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6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4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4385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86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7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8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9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0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434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3238500" y="1585912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4341" name="Group 35"/>
          <p:cNvGrpSpPr>
            <a:grpSpLocks/>
          </p:cNvGrpSpPr>
          <p:nvPr/>
        </p:nvGrpSpPr>
        <p:grpSpPr bwMode="auto">
          <a:xfrm>
            <a:off x="157163" y="1066800"/>
            <a:ext cx="2819400" cy="1884363"/>
            <a:chOff x="99" y="672"/>
            <a:chExt cx="1776" cy="1187"/>
          </a:xfrm>
        </p:grpSpPr>
        <p:sp>
          <p:nvSpPr>
            <p:cNvPr id="14342" name="Text Box 36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4343" name="Text Box 37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44" name="Text Box 38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45" name="Text Box 39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46" name="Text Box 40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4347" name="Text Box 41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4348" name="Line 42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43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44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45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46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7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Oval 48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49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50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51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52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53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54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55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56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Text Box 57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4364" name="Text Box 58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4365" name="Text Box 59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4366" name="Text Box 60"/>
            <p:cNvSpPr txBox="1">
              <a:spLocks noChangeArrowheads="1"/>
            </p:cNvSpPr>
            <p:nvPr/>
          </p:nvSpPr>
          <p:spPr bwMode="auto">
            <a:xfrm>
              <a:off x="99" y="816"/>
              <a:ext cx="52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 smtClean="0">
                  <a:solidFill>
                    <a:srgbClr val="000000"/>
                  </a:solidFill>
                </a:rPr>
                <a:t>G(A)</a:t>
              </a:r>
              <a:r>
                <a:rPr lang="en-US" sz="3200" dirty="0" smtClean="0">
                  <a:solidFill>
                    <a:srgbClr val="000000"/>
                  </a:solidFill>
                </a:rPr>
                <a:t> 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8326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Symmetric-pattern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factorization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42900" y="3886200"/>
            <a:ext cx="2649538" cy="1997075"/>
            <a:chOff x="216" y="2448"/>
            <a:chExt cx="1669" cy="1258"/>
          </a:xfrm>
        </p:grpSpPr>
        <p:sp>
          <p:nvSpPr>
            <p:cNvPr id="15424" name="Text Box 4"/>
            <p:cNvSpPr txBox="1">
              <a:spLocks noChangeArrowheads="1"/>
            </p:cNvSpPr>
            <p:nvPr/>
          </p:nvSpPr>
          <p:spPr bwMode="auto">
            <a:xfrm>
              <a:off x="216" y="2712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T(A) </a:t>
              </a:r>
            </a:p>
          </p:txBody>
        </p:sp>
        <p:sp>
          <p:nvSpPr>
            <p:cNvPr id="15425" name="Text Box 5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26" name="Text Box 6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27" name="Text Box 7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28" name="Text Box 8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29" name="Text Box 9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430" name="Text Box 10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431" name="Text Box 11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432" name="Text Box 12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5433" name="Text Box 13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4" name="Line 14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Oval 15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Oval 16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17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Line 18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Oval 19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Oval 20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21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Line 22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23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24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Oval 25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26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27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Line 28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29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30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5393" name="Group 31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5395" name="Group 32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5408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9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0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1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2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3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4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5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6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7" name="Rectangle 42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541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2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542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542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23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5396" name="Group 49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5399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0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2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3" name="Rectangle 54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0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540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540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5397" name="Text Box 59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5398" name="Text Box 60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5394" name="Rectangle 61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5366" name="Group 63"/>
          <p:cNvGrpSpPr>
            <a:grpSpLocks/>
          </p:cNvGrpSpPr>
          <p:nvPr/>
        </p:nvGrpSpPr>
        <p:grpSpPr bwMode="auto">
          <a:xfrm>
            <a:off x="157163" y="1066800"/>
            <a:ext cx="2819400" cy="1884363"/>
            <a:chOff x="99" y="672"/>
            <a:chExt cx="1776" cy="1187"/>
          </a:xfrm>
        </p:grpSpPr>
        <p:sp>
          <p:nvSpPr>
            <p:cNvPr id="15367" name="Text Box 64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5368" name="Line 65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66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370" name="Text Box 67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71" name="Text Box 68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72" name="Text Box 69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373" name="Text Box 70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374" name="Line 71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72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73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74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75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76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77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78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Oval 79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80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Oval 81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82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Oval 83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84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85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86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390" name="Text Box 87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91" name="Text Box 88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92" name="Text Box 89"/>
            <p:cNvSpPr txBox="1">
              <a:spLocks noChangeArrowheads="1"/>
            </p:cNvSpPr>
            <p:nvPr/>
          </p:nvSpPr>
          <p:spPr bwMode="auto">
            <a:xfrm>
              <a:off x="99" y="816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G(A)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77657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Symmetric-pattern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factorization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248400" y="4267200"/>
            <a:ext cx="2765425" cy="1884363"/>
            <a:chOff x="3936" y="2688"/>
            <a:chExt cx="1742" cy="1187"/>
          </a:xfrm>
        </p:grpSpPr>
        <p:grpSp>
          <p:nvGrpSpPr>
            <p:cNvPr id="16476" name="Group 4"/>
            <p:cNvGrpSpPr>
              <a:grpSpLocks/>
            </p:cNvGrpSpPr>
            <p:nvPr/>
          </p:nvGrpSpPr>
          <p:grpSpPr bwMode="auto">
            <a:xfrm>
              <a:off x="3936" y="2688"/>
              <a:ext cx="1679" cy="1143"/>
              <a:chOff x="3936" y="2688"/>
              <a:chExt cx="1679" cy="1143"/>
            </a:xfrm>
          </p:grpSpPr>
          <p:grpSp>
            <p:nvGrpSpPr>
              <p:cNvPr id="16478" name="Group 5"/>
              <p:cNvGrpSpPr>
                <a:grpSpLocks/>
              </p:cNvGrpSpPr>
              <p:nvPr/>
            </p:nvGrpSpPr>
            <p:grpSpPr bwMode="auto">
              <a:xfrm>
                <a:off x="3936" y="2688"/>
                <a:ext cx="767" cy="803"/>
                <a:chOff x="3936" y="2688"/>
                <a:chExt cx="767" cy="803"/>
              </a:xfrm>
            </p:grpSpPr>
            <p:sp>
              <p:nvSpPr>
                <p:cNvPr id="16491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293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3140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314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314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149" y="3341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4355" y="334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562" y="334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0" name="Rectangle 15"/>
                <p:cNvSpPr>
                  <a:spLocks noChangeArrowheads="1"/>
                </p:cNvSpPr>
                <p:nvPr/>
              </p:nvSpPr>
              <p:spPr bwMode="auto">
                <a:xfrm>
                  <a:off x="4101" y="2880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089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650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98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50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507" y="268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650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936" y="28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65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36" y="307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5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936" y="327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6479" name="Group 22"/>
              <p:cNvGrpSpPr>
                <a:grpSpLocks/>
              </p:cNvGrpSpPr>
              <p:nvPr/>
            </p:nvGrpSpPr>
            <p:grpSpPr bwMode="auto">
              <a:xfrm>
                <a:off x="5040" y="2736"/>
                <a:ext cx="575" cy="602"/>
                <a:chOff x="5040" y="2736"/>
                <a:chExt cx="575" cy="602"/>
              </a:xfrm>
            </p:grpSpPr>
            <p:sp>
              <p:nvSpPr>
                <p:cNvPr id="16482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2987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3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5459" y="2987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4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3188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5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5459" y="3188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6" name="Rectangle 27"/>
                <p:cNvSpPr>
                  <a:spLocks noChangeArrowheads="1"/>
                </p:cNvSpPr>
                <p:nvPr/>
              </p:nvSpPr>
              <p:spPr bwMode="auto">
                <a:xfrm>
                  <a:off x="5205" y="2928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93" y="2736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8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402" y="2736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648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40" y="291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9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040" y="311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sp>
            <p:nvSpPr>
              <p:cNvPr id="16480" name="Text Box 32"/>
              <p:cNvSpPr txBox="1">
                <a:spLocks noChangeArrowheads="1"/>
              </p:cNvSpPr>
              <p:nvPr/>
            </p:nvSpPr>
            <p:spPr bwMode="auto">
              <a:xfrm>
                <a:off x="3984" y="3504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2</a:t>
                </a:r>
                <a:r>
                  <a:rPr lang="en-US"/>
                  <a:t> = A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6481" name="Text Box 33"/>
              <p:cNvSpPr txBox="1">
                <a:spLocks noChangeArrowheads="1"/>
              </p:cNvSpPr>
              <p:nvPr/>
            </p:nvSpPr>
            <p:spPr bwMode="auto">
              <a:xfrm>
                <a:off x="4896" y="3504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2</a:t>
                </a:r>
              </a:p>
            </p:txBody>
          </p:sp>
        </p:grpSp>
        <p:sp>
          <p:nvSpPr>
            <p:cNvPr id="16477" name="Rectangle 34"/>
            <p:cNvSpPr>
              <a:spLocks noChangeArrowheads="1"/>
            </p:cNvSpPr>
            <p:nvPr/>
          </p:nvSpPr>
          <p:spPr bwMode="auto">
            <a:xfrm>
              <a:off x="3936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8" name="Group 35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6445" name="Group 36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6447" name="Group 37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6460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3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5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7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8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Rectangle 47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647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7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647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647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7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6448" name="Group 54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6451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2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3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4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Rectangle 59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5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64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645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6449" name="Text Box 64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6450" name="Text Box 65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6446" name="Rectangle 66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3124200" y="1066800"/>
            <a:ext cx="5753100" cy="3062288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For each node of T from leaves to root: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Sum own row/col of A with children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matrices into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Eliminate current variable from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Frontal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matrix, to get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</a:t>
            </a:r>
          </a:p>
          <a:p>
            <a:pPr lvl="1">
              <a:lnSpc>
                <a:spcPct val="140000"/>
              </a:lnSpc>
              <a:spcBef>
                <a:spcPct val="0"/>
              </a:spcBef>
              <a:buSzTx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Pass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Update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matrix to parent</a:t>
            </a:r>
          </a:p>
        </p:txBody>
      </p:sp>
      <p:grpSp>
        <p:nvGrpSpPr>
          <p:cNvPr id="16390" name="Group 68"/>
          <p:cNvGrpSpPr>
            <a:grpSpLocks/>
          </p:cNvGrpSpPr>
          <p:nvPr/>
        </p:nvGrpSpPr>
        <p:grpSpPr bwMode="auto">
          <a:xfrm>
            <a:off x="266700" y="3886200"/>
            <a:ext cx="2725738" cy="1997075"/>
            <a:chOff x="168" y="2448"/>
            <a:chExt cx="1717" cy="1258"/>
          </a:xfrm>
        </p:grpSpPr>
        <p:sp>
          <p:nvSpPr>
            <p:cNvPr id="16419" name="Text Box 69"/>
            <p:cNvSpPr txBox="1">
              <a:spLocks noChangeArrowheads="1"/>
            </p:cNvSpPr>
            <p:nvPr/>
          </p:nvSpPr>
          <p:spPr bwMode="auto">
            <a:xfrm>
              <a:off x="168" y="2733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T(A) </a:t>
              </a:r>
            </a:p>
          </p:txBody>
        </p:sp>
        <p:sp>
          <p:nvSpPr>
            <p:cNvPr id="16420" name="Text Box 70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421" name="Text Box 71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422" name="Text Box 72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423" name="Text Box 73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424" name="Text Box 74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25" name="Text Box 75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426" name="Text Box 76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427" name="Text Box 77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428" name="Text Box 78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29" name="Line 79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Oval 80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Oval 81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Oval 82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Line 83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Oval 84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Oval 85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Line 86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87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88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Oval 89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Oval 90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Oval 91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Line 92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93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Oval 94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1" name="Group 95"/>
          <p:cNvGrpSpPr>
            <a:grpSpLocks/>
          </p:cNvGrpSpPr>
          <p:nvPr/>
        </p:nvGrpSpPr>
        <p:grpSpPr bwMode="auto">
          <a:xfrm>
            <a:off x="157163" y="1066800"/>
            <a:ext cx="2819400" cy="1884363"/>
            <a:chOff x="99" y="672"/>
            <a:chExt cx="1776" cy="1187"/>
          </a:xfrm>
        </p:grpSpPr>
        <p:sp>
          <p:nvSpPr>
            <p:cNvPr id="16392" name="Line 96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Text Box 9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394" name="Line 98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Text Box 99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396" name="Text Box 100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397" name="Text Box 101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398" name="Text Box 102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399" name="Text Box 103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00" name="Line 104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05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6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7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08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09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Oval 110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111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112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113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114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115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116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117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Oval 118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119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416" name="Text Box 120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417" name="Text Box 121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18" name="Text Box 122"/>
            <p:cNvSpPr txBox="1">
              <a:spLocks noChangeArrowheads="1"/>
            </p:cNvSpPr>
            <p:nvPr/>
          </p:nvSpPr>
          <p:spPr bwMode="auto">
            <a:xfrm>
              <a:off x="99" y="909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G(A)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16384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Symmetric-pattern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factorization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66881" y="4305300"/>
            <a:ext cx="7999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T(A) 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6248400" y="4267200"/>
            <a:ext cx="2765425" cy="1884363"/>
            <a:chOff x="3936" y="2688"/>
            <a:chExt cx="1742" cy="1187"/>
          </a:xfrm>
        </p:grpSpPr>
        <p:grpSp>
          <p:nvGrpSpPr>
            <p:cNvPr id="17552" name="Group 5"/>
            <p:cNvGrpSpPr>
              <a:grpSpLocks/>
            </p:cNvGrpSpPr>
            <p:nvPr/>
          </p:nvGrpSpPr>
          <p:grpSpPr bwMode="auto">
            <a:xfrm>
              <a:off x="3936" y="2688"/>
              <a:ext cx="1679" cy="1143"/>
              <a:chOff x="2640" y="1728"/>
              <a:chExt cx="1679" cy="1143"/>
            </a:xfrm>
          </p:grpSpPr>
          <p:grpSp>
            <p:nvGrpSpPr>
              <p:cNvPr id="17554" name="Group 6"/>
              <p:cNvGrpSpPr>
                <a:grpSpLocks/>
              </p:cNvGrpSpPr>
              <p:nvPr/>
            </p:nvGrpSpPr>
            <p:grpSpPr bwMode="auto">
              <a:xfrm>
                <a:off x="2640" y="1728"/>
                <a:ext cx="767" cy="803"/>
                <a:chOff x="2640" y="1728"/>
                <a:chExt cx="767" cy="803"/>
              </a:xfrm>
            </p:grpSpPr>
            <p:sp>
              <p:nvSpPr>
                <p:cNvPr id="1756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1979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180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218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2180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381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4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3059" y="238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266" y="2381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6" name="Rectangle 16"/>
                <p:cNvSpPr>
                  <a:spLocks noChangeArrowheads="1"/>
                </p:cNvSpPr>
                <p:nvPr/>
              </p:nvSpPr>
              <p:spPr bwMode="auto">
                <a:xfrm>
                  <a:off x="2805" y="1920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793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75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02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11" y="172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40" y="190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75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40" y="211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8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40" y="231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7555" name="Group 23"/>
              <p:cNvGrpSpPr>
                <a:grpSpLocks/>
              </p:cNvGrpSpPr>
              <p:nvPr/>
            </p:nvGrpSpPr>
            <p:grpSpPr bwMode="auto">
              <a:xfrm>
                <a:off x="3744" y="1776"/>
                <a:ext cx="575" cy="602"/>
                <a:chOff x="3792" y="2832"/>
                <a:chExt cx="575" cy="602"/>
              </a:xfrm>
            </p:grpSpPr>
            <p:sp>
              <p:nvSpPr>
                <p:cNvPr id="1755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1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2" name="Rectangle 28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6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6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sp>
            <p:nvSpPr>
              <p:cNvPr id="17556" name="Text Box 33"/>
              <p:cNvSpPr txBox="1">
                <a:spLocks noChangeArrowheads="1"/>
              </p:cNvSpPr>
              <p:nvPr/>
            </p:nvSpPr>
            <p:spPr bwMode="auto">
              <a:xfrm>
                <a:off x="2688" y="2544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2</a:t>
                </a:r>
                <a:r>
                  <a:rPr lang="en-US"/>
                  <a:t> = A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7557" name="Text Box 34"/>
              <p:cNvSpPr txBox="1">
                <a:spLocks noChangeArrowheads="1"/>
              </p:cNvSpPr>
              <p:nvPr/>
            </p:nvSpPr>
            <p:spPr bwMode="auto">
              <a:xfrm>
                <a:off x="3600" y="2544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2</a:t>
                </a:r>
              </a:p>
            </p:txBody>
          </p:sp>
        </p:grpSp>
        <p:sp>
          <p:nvSpPr>
            <p:cNvPr id="17553" name="Rectangle 35"/>
            <p:cNvSpPr>
              <a:spLocks noChangeArrowheads="1"/>
            </p:cNvSpPr>
            <p:nvPr/>
          </p:nvSpPr>
          <p:spPr bwMode="auto">
            <a:xfrm>
              <a:off x="3936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3273425" y="4267200"/>
            <a:ext cx="2765425" cy="1884363"/>
            <a:chOff x="2062" y="2688"/>
            <a:chExt cx="1742" cy="1187"/>
          </a:xfrm>
        </p:grpSpPr>
        <p:grpSp>
          <p:nvGrpSpPr>
            <p:cNvPr id="17521" name="Group 37"/>
            <p:cNvGrpSpPr>
              <a:grpSpLocks/>
            </p:cNvGrpSpPr>
            <p:nvPr/>
          </p:nvGrpSpPr>
          <p:grpSpPr bwMode="auto">
            <a:xfrm>
              <a:off x="2064" y="2688"/>
              <a:ext cx="1679" cy="1143"/>
              <a:chOff x="2160" y="672"/>
              <a:chExt cx="1679" cy="1143"/>
            </a:xfrm>
          </p:grpSpPr>
          <p:grpSp>
            <p:nvGrpSpPr>
              <p:cNvPr id="17523" name="Group 38"/>
              <p:cNvGrpSpPr>
                <a:grpSpLocks/>
              </p:cNvGrpSpPr>
              <p:nvPr/>
            </p:nvGrpSpPr>
            <p:grpSpPr bwMode="auto">
              <a:xfrm>
                <a:off x="2160" y="672"/>
                <a:ext cx="767" cy="803"/>
                <a:chOff x="2160" y="672"/>
                <a:chExt cx="767" cy="803"/>
              </a:xfrm>
            </p:grpSpPr>
            <p:sp>
              <p:nvSpPr>
                <p:cNvPr id="17536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7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8" name="Oval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92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9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124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0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1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12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2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1325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3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579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4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6" y="132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5" name="Rectangle 48"/>
                <p:cNvSpPr>
                  <a:spLocks noChangeArrowheads="1"/>
                </p:cNvSpPr>
                <p:nvPr/>
              </p:nvSpPr>
              <p:spPr bwMode="auto">
                <a:xfrm>
                  <a:off x="2325" y="864"/>
                  <a:ext cx="602" cy="60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313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754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522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4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31" y="67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4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0" y="84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7550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60" y="105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51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160" y="126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grpSp>
            <p:nvGrpSpPr>
              <p:cNvPr id="17524" name="Group 55"/>
              <p:cNvGrpSpPr>
                <a:grpSpLocks/>
              </p:cNvGrpSpPr>
              <p:nvPr/>
            </p:nvGrpSpPr>
            <p:grpSpPr bwMode="auto">
              <a:xfrm>
                <a:off x="3264" y="720"/>
                <a:ext cx="575" cy="602"/>
                <a:chOff x="3792" y="2832"/>
                <a:chExt cx="575" cy="602"/>
              </a:xfrm>
            </p:grpSpPr>
            <p:sp>
              <p:nvSpPr>
                <p:cNvPr id="17527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8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08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9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0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4211" y="328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1" name="Rectangle 60"/>
                <p:cNvSpPr>
                  <a:spLocks noChangeArrowheads="1"/>
                </p:cNvSpPr>
                <p:nvPr/>
              </p:nvSpPr>
              <p:spPr bwMode="auto">
                <a:xfrm>
                  <a:off x="3957" y="3024"/>
                  <a:ext cx="410" cy="41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945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33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54" y="283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3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792" y="30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3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792" y="321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</p:grpSp>
          <p:sp>
            <p:nvSpPr>
              <p:cNvPr id="17525" name="Text Box 65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7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F</a:t>
                </a:r>
                <a:r>
                  <a:rPr lang="en-US" b="1" baseline="-25000"/>
                  <a:t>1</a:t>
                </a:r>
                <a:r>
                  <a:rPr lang="en-US"/>
                  <a:t> = A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7526" name="Text Box 66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 </a:t>
                </a:r>
                <a:r>
                  <a:rPr lang="en-US"/>
                  <a:t>=&gt; U</a:t>
                </a:r>
                <a:r>
                  <a:rPr lang="en-US" b="1" baseline="-25000"/>
                  <a:t>1</a:t>
                </a:r>
              </a:p>
            </p:txBody>
          </p:sp>
        </p:grpSp>
        <p:sp>
          <p:nvSpPr>
            <p:cNvPr id="17522" name="Rectangle 67"/>
            <p:cNvSpPr>
              <a:spLocks noChangeArrowheads="1"/>
            </p:cNvSpPr>
            <p:nvPr/>
          </p:nvSpPr>
          <p:spPr bwMode="auto">
            <a:xfrm>
              <a:off x="2062" y="2688"/>
              <a:ext cx="1742" cy="1187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4" name="Group 68"/>
          <p:cNvGrpSpPr>
            <a:grpSpLocks/>
          </p:cNvGrpSpPr>
          <p:nvPr/>
        </p:nvGrpSpPr>
        <p:grpSpPr bwMode="auto">
          <a:xfrm>
            <a:off x="4222750" y="1584325"/>
            <a:ext cx="3867150" cy="2144713"/>
            <a:chOff x="2966" y="960"/>
            <a:chExt cx="2436" cy="1351"/>
          </a:xfrm>
        </p:grpSpPr>
        <p:grpSp>
          <p:nvGrpSpPr>
            <p:cNvPr id="17473" name="Group 69"/>
            <p:cNvGrpSpPr>
              <a:grpSpLocks/>
            </p:cNvGrpSpPr>
            <p:nvPr/>
          </p:nvGrpSpPr>
          <p:grpSpPr bwMode="auto">
            <a:xfrm>
              <a:off x="3024" y="960"/>
              <a:ext cx="2290" cy="1330"/>
              <a:chOff x="2327" y="2862"/>
              <a:chExt cx="2290" cy="1330"/>
            </a:xfrm>
          </p:grpSpPr>
          <p:grpSp>
            <p:nvGrpSpPr>
              <p:cNvPr id="17475" name="Group 70"/>
              <p:cNvGrpSpPr>
                <a:grpSpLocks/>
              </p:cNvGrpSpPr>
              <p:nvPr/>
            </p:nvGrpSpPr>
            <p:grpSpPr bwMode="auto">
              <a:xfrm>
                <a:off x="2578" y="2862"/>
                <a:ext cx="979" cy="1011"/>
                <a:chOff x="2578" y="2862"/>
                <a:chExt cx="979" cy="1011"/>
              </a:xfrm>
            </p:grpSpPr>
            <p:sp>
              <p:nvSpPr>
                <p:cNvPr id="17496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113"/>
                  <a:ext cx="86" cy="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7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11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8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113"/>
                  <a:ext cx="86" cy="8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9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113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0" name="Oval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31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1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314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2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31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3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314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4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515"/>
                  <a:ext cx="86" cy="8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5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6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7" name="Oval 82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515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8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791" y="3716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09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997" y="3716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0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204" y="3716"/>
                  <a:ext cx="86" cy="8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1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410" y="3716"/>
                  <a:ext cx="86" cy="8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2" name="Rectangle 87"/>
                <p:cNvSpPr>
                  <a:spLocks noChangeArrowheads="1"/>
                </p:cNvSpPr>
                <p:nvPr/>
              </p:nvSpPr>
              <p:spPr bwMode="auto">
                <a:xfrm>
                  <a:off x="2743" y="3054"/>
                  <a:ext cx="814" cy="814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1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731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14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2940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15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49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7516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3358" y="2862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7517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578" y="303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7518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578" y="3245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7519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578" y="345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1752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578" y="3661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b="1">
                      <a:solidFill>
                        <a:schemeClr val="hlink"/>
                      </a:solidFill>
                      <a:latin typeface="Arial" charset="0"/>
                    </a:rPr>
                    <a:t>9</a:t>
                  </a:r>
                </a:p>
              </p:txBody>
            </p:sp>
          </p:grpSp>
          <p:grpSp>
            <p:nvGrpSpPr>
              <p:cNvPr id="17476" name="Group 96"/>
              <p:cNvGrpSpPr>
                <a:grpSpLocks/>
              </p:cNvGrpSpPr>
              <p:nvPr/>
            </p:nvGrpSpPr>
            <p:grpSpPr bwMode="auto">
              <a:xfrm>
                <a:off x="2327" y="2958"/>
                <a:ext cx="2290" cy="1234"/>
                <a:chOff x="2327" y="2958"/>
                <a:chExt cx="2290" cy="1234"/>
              </a:xfrm>
            </p:grpSpPr>
            <p:grpSp>
              <p:nvGrpSpPr>
                <p:cNvPr id="17477" name="Group 97"/>
                <p:cNvGrpSpPr>
                  <a:grpSpLocks/>
                </p:cNvGrpSpPr>
                <p:nvPr/>
              </p:nvGrpSpPr>
              <p:grpSpPr bwMode="auto">
                <a:xfrm>
                  <a:off x="3778" y="2958"/>
                  <a:ext cx="767" cy="803"/>
                  <a:chOff x="4032" y="3168"/>
                  <a:chExt cx="767" cy="803"/>
                </a:xfrm>
              </p:grpSpPr>
              <p:sp>
                <p:nvSpPr>
                  <p:cNvPr id="17480" name="Oval 9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1" name="Oval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2" name="Oval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419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3" name="Oval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4" name="Oval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5" name="Oval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620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6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45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7" name="Oval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51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8" name="Oval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8" y="3821"/>
                    <a:ext cx="86" cy="86"/>
                  </a:xfrm>
                  <a:prstGeom prst="ellipse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197" y="3360"/>
                    <a:ext cx="602" cy="602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9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85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749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4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749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3" y="3168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9</a:t>
                    </a:r>
                  </a:p>
                </p:txBody>
              </p:sp>
              <p:sp>
                <p:nvSpPr>
                  <p:cNvPr id="1749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343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7494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551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7495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3759"/>
                    <a:ext cx="18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1pPr>
                    <a:lvl2pPr marL="742950" indent="-28575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600" b="1">
                        <a:solidFill>
                          <a:schemeClr val="hlink"/>
                        </a:solidFill>
                        <a:latin typeface="Arial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7478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327" y="3851"/>
                  <a:ext cx="152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/>
                    <a:t>F</a:t>
                  </a:r>
                  <a:r>
                    <a:rPr lang="en-US" b="1" baseline="-25000"/>
                    <a:t>3</a:t>
                  </a:r>
                  <a:r>
                    <a:rPr lang="en-US"/>
                    <a:t> = A</a:t>
                  </a:r>
                  <a:r>
                    <a:rPr lang="en-US" b="1" baseline="-25000"/>
                    <a:t>3</a:t>
                  </a:r>
                  <a:r>
                    <a:rPr lang="en-US"/>
                    <a:t>+U</a:t>
                  </a:r>
                  <a:r>
                    <a:rPr lang="en-US" b="1" baseline="-25000"/>
                    <a:t>1</a:t>
                  </a:r>
                  <a:r>
                    <a:rPr lang="en-US"/>
                    <a:t>+U</a:t>
                  </a:r>
                  <a:r>
                    <a:rPr lang="en-US" b="1" baseline="-25000"/>
                    <a:t>2</a:t>
                  </a:r>
                </a:p>
              </p:txBody>
            </p:sp>
            <p:sp>
              <p:nvSpPr>
                <p:cNvPr id="17479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3899" y="3865"/>
                  <a:ext cx="7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rgbClr val="FF0000"/>
                      </a:solidFill>
                    </a:rPr>
                    <a:t> </a:t>
                  </a:r>
                  <a:r>
                    <a:rPr lang="en-US"/>
                    <a:t>=&gt; U</a:t>
                  </a:r>
                  <a:r>
                    <a:rPr lang="en-US" b="1" baseline="-25000"/>
                    <a:t>3</a:t>
                  </a:r>
                </a:p>
              </p:txBody>
            </p:sp>
          </p:grpSp>
        </p:grpSp>
        <p:sp>
          <p:nvSpPr>
            <p:cNvPr id="17474" name="Rectangle 116"/>
            <p:cNvSpPr>
              <a:spLocks noChangeArrowheads="1"/>
            </p:cNvSpPr>
            <p:nvPr/>
          </p:nvSpPr>
          <p:spPr bwMode="auto">
            <a:xfrm>
              <a:off x="2966" y="970"/>
              <a:ext cx="2436" cy="1341"/>
            </a:xfrm>
            <a:prstGeom prst="rect">
              <a:avLst/>
            </a:prstGeom>
            <a:noFill/>
            <a:ln w="12700">
              <a:solidFill>
                <a:srgbClr val="021FA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5" name="Line 117"/>
          <p:cNvSpPr>
            <a:spLocks noChangeShapeType="1"/>
          </p:cNvSpPr>
          <p:nvPr/>
        </p:nvSpPr>
        <p:spPr bwMode="auto">
          <a:xfrm flipV="1">
            <a:off x="4833938" y="3740150"/>
            <a:ext cx="581025" cy="523875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18"/>
          <p:cNvSpPr>
            <a:spLocks noChangeShapeType="1"/>
          </p:cNvSpPr>
          <p:nvPr/>
        </p:nvSpPr>
        <p:spPr bwMode="auto">
          <a:xfrm flipH="1" flipV="1">
            <a:off x="6969125" y="3725863"/>
            <a:ext cx="581025" cy="523875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9"/>
          <p:cNvSpPr>
            <a:spLocks noChangeShapeType="1"/>
          </p:cNvSpPr>
          <p:nvPr/>
        </p:nvSpPr>
        <p:spPr bwMode="auto">
          <a:xfrm flipV="1">
            <a:off x="6143625" y="995363"/>
            <a:ext cx="654050" cy="595312"/>
          </a:xfrm>
          <a:prstGeom prst="line">
            <a:avLst/>
          </a:prstGeom>
          <a:noFill/>
          <a:ln w="76200">
            <a:solidFill>
              <a:srgbClr val="021F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8" name="Group 120"/>
          <p:cNvGrpSpPr>
            <a:grpSpLocks/>
          </p:cNvGrpSpPr>
          <p:nvPr/>
        </p:nvGrpSpPr>
        <p:grpSpPr bwMode="auto">
          <a:xfrm>
            <a:off x="558800" y="3886200"/>
            <a:ext cx="2433638" cy="1997075"/>
            <a:chOff x="352" y="2448"/>
            <a:chExt cx="1533" cy="1258"/>
          </a:xfrm>
        </p:grpSpPr>
        <p:sp>
          <p:nvSpPr>
            <p:cNvPr id="17448" name="Text Box 121"/>
            <p:cNvSpPr txBox="1">
              <a:spLocks noChangeArrowheads="1"/>
            </p:cNvSpPr>
            <p:nvPr/>
          </p:nvSpPr>
          <p:spPr bwMode="auto">
            <a:xfrm>
              <a:off x="352" y="34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49" name="Text Box 122"/>
            <p:cNvSpPr txBox="1">
              <a:spLocks noChangeArrowheads="1"/>
            </p:cNvSpPr>
            <p:nvPr/>
          </p:nvSpPr>
          <p:spPr bwMode="auto">
            <a:xfrm>
              <a:off x="758" y="349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50" name="Text Box 123"/>
            <p:cNvSpPr txBox="1">
              <a:spLocks noChangeArrowheads="1"/>
            </p:cNvSpPr>
            <p:nvPr/>
          </p:nvSpPr>
          <p:spPr bwMode="auto">
            <a:xfrm>
              <a:off x="546" y="325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51" name="Text Box 124"/>
            <p:cNvSpPr txBox="1">
              <a:spLocks noChangeArrowheads="1"/>
            </p:cNvSpPr>
            <p:nvPr/>
          </p:nvSpPr>
          <p:spPr bwMode="auto">
            <a:xfrm>
              <a:off x="1182" y="34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52" name="Text Box 125"/>
            <p:cNvSpPr txBox="1">
              <a:spLocks noChangeArrowheads="1"/>
            </p:cNvSpPr>
            <p:nvPr/>
          </p:nvSpPr>
          <p:spPr bwMode="auto">
            <a:xfrm>
              <a:off x="1624" y="323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53" name="Text Box 126"/>
            <p:cNvSpPr txBox="1">
              <a:spLocks noChangeArrowheads="1"/>
            </p:cNvSpPr>
            <p:nvPr/>
          </p:nvSpPr>
          <p:spPr bwMode="auto">
            <a:xfrm>
              <a:off x="990" y="299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454" name="Text Box 127"/>
            <p:cNvSpPr txBox="1">
              <a:spLocks noChangeArrowheads="1"/>
            </p:cNvSpPr>
            <p:nvPr/>
          </p:nvSpPr>
          <p:spPr bwMode="auto">
            <a:xfrm>
              <a:off x="990" y="274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7455" name="Text Box 128"/>
            <p:cNvSpPr txBox="1">
              <a:spLocks noChangeArrowheads="1"/>
            </p:cNvSpPr>
            <p:nvPr/>
          </p:nvSpPr>
          <p:spPr bwMode="auto">
            <a:xfrm>
              <a:off x="998" y="24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7456" name="Text Box 129"/>
            <p:cNvSpPr txBox="1">
              <a:spLocks noChangeArrowheads="1"/>
            </p:cNvSpPr>
            <p:nvPr/>
          </p:nvSpPr>
          <p:spPr bwMode="auto">
            <a:xfrm>
              <a:off x="1614" y="34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57" name="Line 130"/>
            <p:cNvSpPr>
              <a:spLocks noChangeAspect="1" noChangeShapeType="1"/>
            </p:cNvSpPr>
            <p:nvPr/>
          </p:nvSpPr>
          <p:spPr bwMode="auto">
            <a:xfrm>
              <a:off x="1188" y="2548"/>
              <a:ext cx="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Oval 131"/>
            <p:cNvSpPr>
              <a:spLocks noChangeAspect="1" noChangeArrowheads="1"/>
            </p:cNvSpPr>
            <p:nvPr/>
          </p:nvSpPr>
          <p:spPr bwMode="auto">
            <a:xfrm>
              <a:off x="1128" y="30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132"/>
            <p:cNvSpPr>
              <a:spLocks noChangeAspect="1" noChangeArrowheads="1"/>
            </p:cNvSpPr>
            <p:nvPr/>
          </p:nvSpPr>
          <p:spPr bwMode="auto">
            <a:xfrm>
              <a:off x="1128" y="2794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Oval 133"/>
            <p:cNvSpPr>
              <a:spLocks noChangeAspect="1" noChangeArrowheads="1"/>
            </p:cNvSpPr>
            <p:nvPr/>
          </p:nvSpPr>
          <p:spPr bwMode="auto">
            <a:xfrm>
              <a:off x="1128" y="249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34"/>
            <p:cNvSpPr>
              <a:spLocks noChangeShapeType="1"/>
            </p:cNvSpPr>
            <p:nvPr/>
          </p:nvSpPr>
          <p:spPr bwMode="auto">
            <a:xfrm flipV="1">
              <a:off x="546" y="3356"/>
              <a:ext cx="215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Oval 135"/>
            <p:cNvSpPr>
              <a:spLocks noChangeAspect="1" noChangeArrowheads="1"/>
            </p:cNvSpPr>
            <p:nvPr/>
          </p:nvSpPr>
          <p:spPr bwMode="auto">
            <a:xfrm>
              <a:off x="488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Oval 136"/>
            <p:cNvSpPr>
              <a:spLocks noChangeAspect="1" noChangeArrowheads="1"/>
            </p:cNvSpPr>
            <p:nvPr/>
          </p:nvSpPr>
          <p:spPr bwMode="auto">
            <a:xfrm>
              <a:off x="920" y="354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137"/>
            <p:cNvSpPr>
              <a:spLocks noChangeShapeType="1"/>
            </p:cNvSpPr>
            <p:nvPr/>
          </p:nvSpPr>
          <p:spPr bwMode="auto">
            <a:xfrm flipH="1" flipV="1">
              <a:off x="760" y="3356"/>
              <a:ext cx="215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138"/>
            <p:cNvSpPr>
              <a:spLocks noChangeShapeType="1"/>
            </p:cNvSpPr>
            <p:nvPr/>
          </p:nvSpPr>
          <p:spPr bwMode="auto">
            <a:xfrm flipV="1">
              <a:off x="776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139"/>
            <p:cNvSpPr>
              <a:spLocks noChangeShapeType="1"/>
            </p:cNvSpPr>
            <p:nvPr/>
          </p:nvSpPr>
          <p:spPr bwMode="auto">
            <a:xfrm flipH="1" flipV="1">
              <a:off x="1612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140"/>
            <p:cNvSpPr>
              <a:spLocks noChangeAspect="1" noChangeArrowheads="1"/>
            </p:cNvSpPr>
            <p:nvPr/>
          </p:nvSpPr>
          <p:spPr bwMode="auto">
            <a:xfrm flipH="1">
              <a:off x="1765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Oval 141"/>
            <p:cNvSpPr>
              <a:spLocks noChangeAspect="1" noChangeArrowheads="1"/>
            </p:cNvSpPr>
            <p:nvPr/>
          </p:nvSpPr>
          <p:spPr bwMode="auto">
            <a:xfrm flipH="1">
              <a:off x="1333" y="354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Oval 142"/>
            <p:cNvSpPr>
              <a:spLocks noChangeAspect="1" noChangeArrowheads="1"/>
            </p:cNvSpPr>
            <p:nvPr/>
          </p:nvSpPr>
          <p:spPr bwMode="auto">
            <a:xfrm flipH="1">
              <a:off x="1549" y="3300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Line 143"/>
            <p:cNvSpPr>
              <a:spLocks noChangeShapeType="1"/>
            </p:cNvSpPr>
            <p:nvPr/>
          </p:nvSpPr>
          <p:spPr bwMode="auto">
            <a:xfrm flipV="1">
              <a:off x="1398" y="3356"/>
              <a:ext cx="21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144"/>
            <p:cNvSpPr>
              <a:spLocks noChangeShapeType="1"/>
            </p:cNvSpPr>
            <p:nvPr/>
          </p:nvSpPr>
          <p:spPr bwMode="auto">
            <a:xfrm flipH="1" flipV="1">
              <a:off x="1192" y="3156"/>
              <a:ext cx="40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Oval 145"/>
            <p:cNvSpPr>
              <a:spLocks noChangeAspect="1" noChangeArrowheads="1"/>
            </p:cNvSpPr>
            <p:nvPr/>
          </p:nvSpPr>
          <p:spPr bwMode="auto">
            <a:xfrm>
              <a:off x="704" y="3300"/>
              <a:ext cx="120" cy="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9" name="Group 146"/>
          <p:cNvGrpSpPr>
            <a:grpSpLocks/>
          </p:cNvGrpSpPr>
          <p:nvPr/>
        </p:nvGrpSpPr>
        <p:grpSpPr bwMode="auto">
          <a:xfrm>
            <a:off x="233363" y="1066800"/>
            <a:ext cx="2743200" cy="1884363"/>
            <a:chOff x="147" y="672"/>
            <a:chExt cx="1728" cy="1187"/>
          </a:xfrm>
        </p:grpSpPr>
        <p:sp>
          <p:nvSpPr>
            <p:cNvPr id="17420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48"/>
            <p:cNvSpPr>
              <a:spLocks/>
            </p:cNvSpPr>
            <p:nvPr/>
          </p:nvSpPr>
          <p:spPr bwMode="auto">
            <a:xfrm>
              <a:off x="1104" y="786"/>
              <a:ext cx="111" cy="846"/>
            </a:xfrm>
            <a:custGeom>
              <a:avLst/>
              <a:gdLst>
                <a:gd name="T0" fmla="*/ 192 w 192"/>
                <a:gd name="T1" fmla="*/ 0 h 864"/>
                <a:gd name="T2" fmla="*/ 0 w 192"/>
                <a:gd name="T3" fmla="*/ 480 h 864"/>
                <a:gd name="T4" fmla="*/ 192 w 192"/>
                <a:gd name="T5" fmla="*/ 864 h 864"/>
                <a:gd name="T6" fmla="*/ 0 60000 65536"/>
                <a:gd name="T7" fmla="*/ 0 60000 65536"/>
                <a:gd name="T8" fmla="*/ 0 60000 65536"/>
                <a:gd name="T9" fmla="*/ 0 w 192"/>
                <a:gd name="T10" fmla="*/ 0 h 864"/>
                <a:gd name="T11" fmla="*/ 192 w 19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864">
                  <a:moveTo>
                    <a:pt x="192" y="0"/>
                  </a:moveTo>
                  <a:cubicBezTo>
                    <a:pt x="96" y="168"/>
                    <a:pt x="0" y="336"/>
                    <a:pt x="0" y="480"/>
                  </a:cubicBezTo>
                  <a:cubicBezTo>
                    <a:pt x="0" y="624"/>
                    <a:pt x="96" y="744"/>
                    <a:pt x="192" y="864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9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150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7424" name="Line 151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52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426" name="Text Box 153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427" name="Text Box 154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428" name="Text Box 155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29" name="Text Box 156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30" name="Line 157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58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59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60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61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162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163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164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165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166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167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168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169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170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Text Box 171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7445" name="Text Box 172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7446" name="Text Box 173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47" name="Text Box 174"/>
            <p:cNvSpPr txBox="1">
              <a:spLocks noChangeArrowheads="1"/>
            </p:cNvSpPr>
            <p:nvPr/>
          </p:nvSpPr>
          <p:spPr bwMode="auto">
            <a:xfrm>
              <a:off x="147" y="909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G(A)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2193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Symmetric-pattern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factorization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533400" y="3886200"/>
            <a:ext cx="2725738" cy="1997075"/>
            <a:chOff x="216" y="2232"/>
            <a:chExt cx="1717" cy="1258"/>
          </a:xfrm>
        </p:grpSpPr>
        <p:sp>
          <p:nvSpPr>
            <p:cNvPr id="18569" name="Text Box 4"/>
            <p:cNvSpPr txBox="1">
              <a:spLocks noChangeArrowheads="1"/>
            </p:cNvSpPr>
            <p:nvPr/>
          </p:nvSpPr>
          <p:spPr bwMode="auto">
            <a:xfrm>
              <a:off x="216" y="2496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T(A) </a:t>
              </a:r>
            </a:p>
          </p:txBody>
        </p:sp>
        <p:grpSp>
          <p:nvGrpSpPr>
            <p:cNvPr id="18570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8571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572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8573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8574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8575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8576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8577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8578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8579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8580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8581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8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585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8593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4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5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6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7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8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86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8587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88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89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0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91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2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8436" name="Group 34"/>
          <p:cNvGrpSpPr>
            <a:grpSpLocks/>
          </p:cNvGrpSpPr>
          <p:nvPr/>
        </p:nvGrpSpPr>
        <p:grpSpPr bwMode="auto">
          <a:xfrm>
            <a:off x="4191000" y="1639888"/>
            <a:ext cx="3263900" cy="4019549"/>
            <a:chOff x="2549" y="1033"/>
            <a:chExt cx="2056" cy="2532"/>
          </a:xfrm>
        </p:grpSpPr>
        <p:sp>
          <p:nvSpPr>
            <p:cNvPr id="18468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9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551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552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553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554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555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556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557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558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559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560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561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562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563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564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565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566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567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568" name="Text Box 135"/>
            <p:cNvSpPr txBox="1">
              <a:spLocks noChangeArrowheads="1"/>
            </p:cNvSpPr>
            <p:nvPr/>
          </p:nvSpPr>
          <p:spPr bwMode="auto">
            <a:xfrm>
              <a:off x="3526" y="3197"/>
              <a:ext cx="4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L+U</a:t>
              </a:r>
              <a:r>
                <a:rPr lang="en-US" sz="3200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18437" name="Group 136"/>
          <p:cNvGrpSpPr>
            <a:grpSpLocks/>
          </p:cNvGrpSpPr>
          <p:nvPr/>
        </p:nvGrpSpPr>
        <p:grpSpPr bwMode="auto">
          <a:xfrm>
            <a:off x="339725" y="1392237"/>
            <a:ext cx="2860675" cy="1884363"/>
            <a:chOff x="73" y="672"/>
            <a:chExt cx="1802" cy="1187"/>
          </a:xfrm>
        </p:grpSpPr>
        <p:sp>
          <p:nvSpPr>
            <p:cNvPr id="18438" name="Line 137"/>
            <p:cNvSpPr>
              <a:spLocks noChangeShapeType="1"/>
            </p:cNvSpPr>
            <p:nvPr/>
          </p:nvSpPr>
          <p:spPr bwMode="auto">
            <a:xfrm flipH="1">
              <a:off x="1263" y="1251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138"/>
            <p:cNvSpPr>
              <a:spLocks noChangeShapeType="1"/>
            </p:cNvSpPr>
            <p:nvPr/>
          </p:nvSpPr>
          <p:spPr bwMode="auto">
            <a:xfrm flipH="1" flipV="1">
              <a:off x="1266" y="819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139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40"/>
            <p:cNvSpPr>
              <a:spLocks/>
            </p:cNvSpPr>
            <p:nvPr/>
          </p:nvSpPr>
          <p:spPr bwMode="auto">
            <a:xfrm>
              <a:off x="1104" y="786"/>
              <a:ext cx="111" cy="846"/>
            </a:xfrm>
            <a:custGeom>
              <a:avLst/>
              <a:gdLst>
                <a:gd name="T0" fmla="*/ 192 w 192"/>
                <a:gd name="T1" fmla="*/ 0 h 864"/>
                <a:gd name="T2" fmla="*/ 0 w 192"/>
                <a:gd name="T3" fmla="*/ 480 h 864"/>
                <a:gd name="T4" fmla="*/ 192 w 192"/>
                <a:gd name="T5" fmla="*/ 864 h 864"/>
                <a:gd name="T6" fmla="*/ 0 60000 65536"/>
                <a:gd name="T7" fmla="*/ 0 60000 65536"/>
                <a:gd name="T8" fmla="*/ 0 60000 65536"/>
                <a:gd name="T9" fmla="*/ 0 w 192"/>
                <a:gd name="T10" fmla="*/ 0 h 864"/>
                <a:gd name="T11" fmla="*/ 192 w 19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864">
                  <a:moveTo>
                    <a:pt x="192" y="0"/>
                  </a:moveTo>
                  <a:cubicBezTo>
                    <a:pt x="96" y="168"/>
                    <a:pt x="0" y="336"/>
                    <a:pt x="0" y="480"/>
                  </a:cubicBezTo>
                  <a:cubicBezTo>
                    <a:pt x="0" y="624"/>
                    <a:pt x="96" y="744"/>
                    <a:pt x="192" y="864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41"/>
            <p:cNvSpPr>
              <a:spLocks noChangeShapeType="1"/>
            </p:cNvSpPr>
            <p:nvPr/>
          </p:nvSpPr>
          <p:spPr bwMode="auto">
            <a:xfrm>
              <a:off x="813" y="1248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Text Box 142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8444" name="Line 143"/>
            <p:cNvSpPr>
              <a:spLocks noChangeShapeType="1"/>
            </p:cNvSpPr>
            <p:nvPr/>
          </p:nvSpPr>
          <p:spPr bwMode="auto">
            <a:xfrm flipV="1">
              <a:off x="816" y="81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144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446" name="Text Box 145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447" name="Text Box 146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448" name="Text Box 147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449" name="Text Box 148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450" name="Line 149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50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51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52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53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154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155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Oval 156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157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158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Oval 159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160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161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162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163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465" name="Text Box 164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8466" name="Text Box 165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67" name="Text Box 166"/>
            <p:cNvSpPr txBox="1">
              <a:spLocks noChangeArrowheads="1"/>
            </p:cNvSpPr>
            <p:nvPr/>
          </p:nvSpPr>
          <p:spPr bwMode="auto">
            <a:xfrm>
              <a:off x="73" y="909"/>
              <a:ext cx="5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</a:t>
              </a:r>
              <a:r>
                <a:rPr lang="en-US" sz="2400" b="1" baseline="30000" dirty="0">
                  <a:solidFill>
                    <a:srgbClr val="000000"/>
                  </a:solidFill>
                </a:rPr>
                <a:t>+</a:t>
              </a:r>
              <a:r>
                <a:rPr lang="en-US" sz="2400" dirty="0">
                  <a:solidFill>
                    <a:srgbClr val="000000"/>
                  </a:solidFill>
                </a:rPr>
                <a:t>(A)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5199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Symmetric-pattern </a:t>
            </a:r>
            <a:r>
              <a:rPr lang="en-US" dirty="0" err="1">
                <a:latin typeface="Arial" charset="0"/>
              </a:rPr>
              <a:t>multifrontal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factorization</a:t>
            </a:r>
            <a:endParaRPr lang="en-US" dirty="0">
              <a:latin typeface="Arial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74637" y="3886200"/>
            <a:ext cx="2717800" cy="1997075"/>
            <a:chOff x="221" y="2232"/>
            <a:chExt cx="1712" cy="1258"/>
          </a:xfrm>
        </p:grpSpPr>
        <p:sp>
          <p:nvSpPr>
            <p:cNvPr id="19494" name="Text Box 4"/>
            <p:cNvSpPr txBox="1">
              <a:spLocks noChangeArrowheads="1"/>
            </p:cNvSpPr>
            <p:nvPr/>
          </p:nvSpPr>
          <p:spPr bwMode="auto">
            <a:xfrm>
              <a:off x="221" y="2496"/>
              <a:ext cx="5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T(A)</a:t>
              </a:r>
              <a:r>
                <a:rPr lang="en-US" sz="3200" dirty="0">
                  <a:solidFill>
                    <a:srgbClr val="FF0000"/>
                  </a:solidFill>
                </a:rPr>
                <a:t> </a:t>
              </a:r>
            </a:p>
          </p:txBody>
        </p:sp>
        <p:grpSp>
          <p:nvGrpSpPr>
            <p:cNvPr id="19495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19496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9497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9498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9499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9500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19501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9502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9503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9504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19505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1950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510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951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9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0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1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22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2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511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1951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3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4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516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1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9460" name="Group 34"/>
          <p:cNvGrpSpPr>
            <a:grpSpLocks/>
          </p:cNvGrpSpPr>
          <p:nvPr/>
        </p:nvGrpSpPr>
        <p:grpSpPr bwMode="auto">
          <a:xfrm>
            <a:off x="233363" y="1412875"/>
            <a:ext cx="2743200" cy="1863725"/>
            <a:chOff x="147" y="768"/>
            <a:chExt cx="1728" cy="1174"/>
          </a:xfrm>
        </p:grpSpPr>
        <p:grpSp>
          <p:nvGrpSpPr>
            <p:cNvPr id="19462" name="Group 35"/>
            <p:cNvGrpSpPr>
              <a:grpSpLocks/>
            </p:cNvGrpSpPr>
            <p:nvPr/>
          </p:nvGrpSpPr>
          <p:grpSpPr bwMode="auto">
            <a:xfrm>
              <a:off x="576" y="768"/>
              <a:ext cx="1299" cy="1174"/>
              <a:chOff x="310" y="2528"/>
              <a:chExt cx="1299" cy="1174"/>
            </a:xfrm>
          </p:grpSpPr>
          <p:sp>
            <p:nvSpPr>
              <p:cNvPr id="19464" name="Text Box 36"/>
              <p:cNvSpPr txBox="1">
                <a:spLocks noChangeArrowheads="1"/>
              </p:cNvSpPr>
              <p:nvPr/>
            </p:nvSpPr>
            <p:spPr bwMode="auto">
              <a:xfrm>
                <a:off x="328" y="254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9465" name="Text Box 37"/>
              <p:cNvSpPr txBox="1">
                <a:spLocks noChangeArrowheads="1"/>
              </p:cNvSpPr>
              <p:nvPr/>
            </p:nvSpPr>
            <p:spPr bwMode="auto">
              <a:xfrm>
                <a:off x="324" y="338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9466" name="Text Box 38"/>
              <p:cNvSpPr txBox="1">
                <a:spLocks noChangeArrowheads="1"/>
              </p:cNvSpPr>
              <p:nvPr/>
            </p:nvSpPr>
            <p:spPr bwMode="auto">
              <a:xfrm>
                <a:off x="310" y="297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9467" name="Text Box 39"/>
              <p:cNvSpPr txBox="1">
                <a:spLocks noChangeArrowheads="1"/>
              </p:cNvSpPr>
              <p:nvPr/>
            </p:nvSpPr>
            <p:spPr bwMode="auto">
              <a:xfrm>
                <a:off x="1422" y="25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9468" name="Text Box 40"/>
              <p:cNvSpPr txBox="1">
                <a:spLocks noChangeArrowheads="1"/>
              </p:cNvSpPr>
              <p:nvPr/>
            </p:nvSpPr>
            <p:spPr bwMode="auto">
              <a:xfrm>
                <a:off x="1414" y="297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grpSp>
            <p:nvGrpSpPr>
              <p:cNvPr id="19469" name="Group 41"/>
              <p:cNvGrpSpPr>
                <a:grpSpLocks/>
              </p:cNvGrpSpPr>
              <p:nvPr/>
            </p:nvGrpSpPr>
            <p:grpSpPr bwMode="auto">
              <a:xfrm>
                <a:off x="474" y="2584"/>
                <a:ext cx="976" cy="988"/>
                <a:chOff x="474" y="2584"/>
                <a:chExt cx="976" cy="988"/>
              </a:xfrm>
            </p:grpSpPr>
            <p:grpSp>
              <p:nvGrpSpPr>
                <p:cNvPr id="19474" name="Group 42"/>
                <p:cNvGrpSpPr>
                  <a:grpSpLocks/>
                </p:cNvGrpSpPr>
                <p:nvPr/>
              </p:nvGrpSpPr>
              <p:grpSpPr bwMode="auto">
                <a:xfrm>
                  <a:off x="528" y="2640"/>
                  <a:ext cx="865" cy="879"/>
                  <a:chOff x="528" y="2640"/>
                  <a:chExt cx="865" cy="879"/>
                </a:xfrm>
              </p:grpSpPr>
              <p:sp>
                <p:nvSpPr>
                  <p:cNvPr id="19491" name="Line 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2" name="Line 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0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3" name="Line 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92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5" name="Group 46"/>
                <p:cNvGrpSpPr>
                  <a:grpSpLocks/>
                </p:cNvGrpSpPr>
                <p:nvPr/>
              </p:nvGrpSpPr>
              <p:grpSpPr bwMode="auto">
                <a:xfrm rot="-5400000">
                  <a:off x="566" y="2678"/>
                  <a:ext cx="797" cy="879"/>
                  <a:chOff x="528" y="2640"/>
                  <a:chExt cx="797" cy="879"/>
                </a:xfrm>
              </p:grpSpPr>
              <p:sp>
                <p:nvSpPr>
                  <p:cNvPr id="19488" name="Line 4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9" name="Line 4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0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0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24" y="2640"/>
                    <a:ext cx="1" cy="879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6" name="Group 50"/>
                <p:cNvGrpSpPr>
                  <a:grpSpLocks/>
                </p:cNvGrpSpPr>
                <p:nvPr/>
              </p:nvGrpSpPr>
              <p:grpSpPr bwMode="auto">
                <a:xfrm>
                  <a:off x="474" y="3452"/>
                  <a:ext cx="976" cy="120"/>
                  <a:chOff x="476" y="3452"/>
                  <a:chExt cx="976" cy="120"/>
                </a:xfrm>
              </p:grpSpPr>
              <p:sp>
                <p:nvSpPr>
                  <p:cNvPr id="19485" name="Oval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6" name="Oval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7" name="Oval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7" name="Group 54"/>
                <p:cNvGrpSpPr>
                  <a:grpSpLocks/>
                </p:cNvGrpSpPr>
                <p:nvPr/>
              </p:nvGrpSpPr>
              <p:grpSpPr bwMode="auto">
                <a:xfrm>
                  <a:off x="474" y="3018"/>
                  <a:ext cx="976" cy="120"/>
                  <a:chOff x="476" y="3452"/>
                  <a:chExt cx="976" cy="120"/>
                </a:xfrm>
              </p:grpSpPr>
              <p:sp>
                <p:nvSpPr>
                  <p:cNvPr id="1948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3" name="Oval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4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478" name="Group 58"/>
                <p:cNvGrpSpPr>
                  <a:grpSpLocks/>
                </p:cNvGrpSpPr>
                <p:nvPr/>
              </p:nvGrpSpPr>
              <p:grpSpPr bwMode="auto">
                <a:xfrm>
                  <a:off x="474" y="2584"/>
                  <a:ext cx="976" cy="120"/>
                  <a:chOff x="476" y="3452"/>
                  <a:chExt cx="976" cy="120"/>
                </a:xfrm>
              </p:grpSpPr>
              <p:sp>
                <p:nvSpPr>
                  <p:cNvPr id="19479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2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0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04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81" name="Oval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3452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470" name="Text Box 62"/>
              <p:cNvSpPr txBox="1">
                <a:spLocks noChangeArrowheads="1"/>
              </p:cNvSpPr>
              <p:nvPr/>
            </p:nvSpPr>
            <p:spPr bwMode="auto">
              <a:xfrm>
                <a:off x="780" y="263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9471" name="Text Box 63"/>
              <p:cNvSpPr txBox="1">
                <a:spLocks noChangeArrowheads="1"/>
              </p:cNvSpPr>
              <p:nvPr/>
            </p:nvSpPr>
            <p:spPr bwMode="auto">
              <a:xfrm>
                <a:off x="796" y="306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9472" name="Text Box 64"/>
              <p:cNvSpPr txBox="1">
                <a:spLocks noChangeArrowheads="1"/>
              </p:cNvSpPr>
              <p:nvPr/>
            </p:nvSpPr>
            <p:spPr bwMode="auto">
              <a:xfrm>
                <a:off x="794" y="349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19473" name="Text Box 65"/>
              <p:cNvSpPr txBox="1">
                <a:spLocks noChangeArrowheads="1"/>
              </p:cNvSpPr>
              <p:nvPr/>
            </p:nvSpPr>
            <p:spPr bwMode="auto">
              <a:xfrm>
                <a:off x="1414" y="33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19463" name="Text Box 66"/>
            <p:cNvSpPr txBox="1">
              <a:spLocks noChangeArrowheads="1"/>
            </p:cNvSpPr>
            <p:nvPr/>
          </p:nvSpPr>
          <p:spPr bwMode="auto">
            <a:xfrm>
              <a:off x="147" y="979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G(A) </a:t>
              </a:r>
            </a:p>
          </p:txBody>
        </p:sp>
      </p:grpSp>
      <p:sp>
        <p:nvSpPr>
          <p:cNvPr id="19461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3457575" y="990600"/>
            <a:ext cx="5486400" cy="5181600"/>
          </a:xfrm>
          <a:noFill/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 dirty="0" smtClean="0">
                <a:latin typeface="Arial" charset="0"/>
              </a:rPr>
              <a:t>variant </a:t>
            </a:r>
            <a:r>
              <a:rPr lang="en-US" dirty="0">
                <a:latin typeface="Arial" charset="0"/>
              </a:rPr>
              <a:t>of right-</a:t>
            </a:r>
            <a:r>
              <a:rPr lang="en-US" dirty="0" smtClean="0">
                <a:latin typeface="Arial" charset="0"/>
              </a:rPr>
              <a:t>looking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Really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uses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supernodes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not nodes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All arithmetic happens on </a:t>
            </a:r>
            <a:br>
              <a:rPr lang="en-US" dirty="0">
                <a:solidFill>
                  <a:schemeClr val="tx1"/>
                </a:solidFill>
                <a:latin typeface="Arial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</a:rPr>
              <a:t>dense square matrices.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Needs extra memory for a stack of pending update matrices</a:t>
            </a:r>
          </a:p>
          <a:p>
            <a:pPr lvl="4">
              <a:lnSpc>
                <a:spcPct val="140000"/>
              </a:lnSpc>
              <a:spcBef>
                <a:spcPct val="0"/>
              </a:spcBef>
              <a:buSzTx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381000" indent="-381000">
              <a:lnSpc>
                <a:spcPct val="140000"/>
              </a:lnSpc>
              <a:spcBef>
                <a:spcPct val="0"/>
              </a:spcBef>
              <a:buSzTx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Potential parallelism:</a:t>
            </a:r>
          </a:p>
          <a:p>
            <a:pPr marL="762000" lvl="1" indent="-304800">
              <a:lnSpc>
                <a:spcPct val="14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between independent tree branches</a:t>
            </a:r>
          </a:p>
          <a:p>
            <a:pPr marL="762000" lvl="1" indent="-304800">
              <a:lnSpc>
                <a:spcPct val="14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parallel dense ops on frontal matrix</a:t>
            </a:r>
          </a:p>
        </p:txBody>
      </p:sp>
    </p:spTree>
    <p:extLst>
      <p:ext uri="{BB962C8B-B14F-4D97-AF65-F5344CB8AC3E}">
        <p14:creationId xmlns:p14="http://schemas.microsoft.com/office/powerpoint/2010/main" val="17073618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triangular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substitution for x = L \ b  (back substitution for x = U \ b)</a:t>
            </a:r>
          </a:p>
          <a:p>
            <a:r>
              <a:rPr lang="en-US" dirty="0" smtClean="0"/>
              <a:t>Row-oriented = dot-product = left-looking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for 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= </a:t>
            </a:r>
            <a:r>
              <a:rPr lang="en-US" dirty="0" smtClean="0">
                <a:latin typeface="Arial" charset="0"/>
              </a:rPr>
              <a:t>1 to n do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x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 = b(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</a:t>
            </a:r>
            <a:r>
              <a:rPr lang="en-US" dirty="0" smtClean="0">
                <a:latin typeface="Arial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// dot-product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dirty="0">
                <a:latin typeface="Arial" charset="0"/>
              </a:rPr>
              <a:t>      </a:t>
            </a:r>
            <a:r>
              <a:rPr lang="en-US" dirty="0" smtClean="0">
                <a:latin typeface="Arial" charset="0"/>
              </a:rPr>
              <a:t>  for </a:t>
            </a:r>
            <a:r>
              <a:rPr lang="en-US" dirty="0">
                <a:latin typeface="Arial" charset="0"/>
              </a:rPr>
              <a:t>j = </a:t>
            </a:r>
            <a:r>
              <a:rPr lang="en-US" dirty="0" smtClean="0">
                <a:latin typeface="Arial" charset="0"/>
              </a:rPr>
              <a:t>1 to i-1 do</a:t>
            </a:r>
            <a:endParaRPr lang="en-US" dirty="0">
              <a:latin typeface="Arial" charset="0"/>
            </a:endParaRPr>
          </a:p>
          <a:p>
            <a:pPr>
              <a:buNone/>
            </a:pPr>
            <a:r>
              <a:rPr lang="en-US" dirty="0">
                <a:latin typeface="Arial" charset="0"/>
              </a:rPr>
              <a:t>         </a:t>
            </a:r>
            <a:r>
              <a:rPr lang="en-US" dirty="0" smtClean="0">
                <a:latin typeface="Arial" charset="0"/>
              </a:rPr>
              <a:t>    x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 = x(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 – L(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, j) * x(j);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 end for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 x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 = x(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 / L(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)</a:t>
            </a:r>
            <a:r>
              <a:rPr lang="en-US" dirty="0" smtClean="0">
                <a:latin typeface="Arial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end for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 descr="left-looking-sol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367" y="2095500"/>
            <a:ext cx="456843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7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Dataflow organization: left-looking, right-looking</a:t>
            </a:r>
          </a:p>
          <a:p>
            <a:r>
              <a:rPr lang="en-US" dirty="0" smtClean="0"/>
              <a:t>Blocking for high performance</a:t>
            </a:r>
          </a:p>
          <a:p>
            <a:pPr lvl="1"/>
            <a:r>
              <a:rPr lang="en-US" dirty="0" err="1" smtClean="0"/>
              <a:t>Supernode</a:t>
            </a:r>
            <a:r>
              <a:rPr lang="en-US" dirty="0" smtClean="0"/>
              <a:t>, </a:t>
            </a:r>
            <a:r>
              <a:rPr lang="en-US" dirty="0" err="1" smtClean="0"/>
              <a:t>multifrontal</a:t>
            </a:r>
            <a:endParaRPr lang="en-US" dirty="0" smtClean="0"/>
          </a:p>
          <a:p>
            <a:r>
              <a:rPr lang="en-US" dirty="0" smtClean="0"/>
              <a:t>Triangular solution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triangular solution: x = L \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column-oriented = </a:t>
            </a:r>
            <a:r>
              <a:rPr lang="en-US" dirty="0" err="1" smtClean="0"/>
              <a:t>saxpy</a:t>
            </a:r>
            <a:r>
              <a:rPr lang="en-US" dirty="0" smtClean="0"/>
              <a:t> = right-looking</a:t>
            </a:r>
          </a:p>
          <a:p>
            <a:r>
              <a:rPr lang="en-US" dirty="0" smtClean="0"/>
              <a:t>Either way works in O(</a:t>
            </a:r>
            <a:r>
              <a:rPr lang="en-US" dirty="0" err="1" smtClean="0"/>
              <a:t>nnz</a:t>
            </a:r>
            <a:r>
              <a:rPr lang="en-US" dirty="0" smtClean="0"/>
              <a:t>(L)) time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1600" dirty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(1:n) = b(1:n)</a:t>
            </a:r>
            <a:r>
              <a:rPr lang="en-US" dirty="0" smtClean="0">
                <a:latin typeface="Arial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for </a:t>
            </a:r>
            <a:r>
              <a:rPr lang="en-US" dirty="0">
                <a:latin typeface="Arial" charset="0"/>
              </a:rPr>
              <a:t>j = </a:t>
            </a:r>
            <a:r>
              <a:rPr lang="en-US" dirty="0" smtClean="0">
                <a:latin typeface="Arial" charset="0"/>
              </a:rPr>
              <a:t>1 to n do 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x(j) = x(j) / L(j, j);</a:t>
            </a:r>
          </a:p>
          <a:p>
            <a:pPr>
              <a:buNone/>
            </a:pPr>
            <a:r>
              <a:rPr lang="en-US" dirty="0">
                <a:latin typeface="Arial" charset="0"/>
              </a:rPr>
              <a:t>       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//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saxpy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    x</a:t>
            </a:r>
            <a:r>
              <a:rPr lang="en-US" dirty="0">
                <a:latin typeface="Arial" charset="0"/>
              </a:rPr>
              <a:t>(j+1:n) = x(j+1:n) –  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L(j+1:n, j) * x(j)</a:t>
            </a:r>
            <a:r>
              <a:rPr lang="en-US" dirty="0" smtClean="0">
                <a:latin typeface="Arial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end for</a:t>
            </a:r>
            <a:endParaRPr lang="en-US" dirty="0">
              <a:latin typeface="Arial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 descr="right-looking-sol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1981200"/>
            <a:ext cx="4660900" cy="369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4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right-hand side: x = L \ b, b sparse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0"/>
            <a:ext cx="7848600" cy="1752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" charset="0"/>
              </a:rPr>
              <a:t>If A is triangular, G(A) has no cycles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charset="0"/>
              </a:rPr>
              <a:t>Lower triangular =&gt; edges </a:t>
            </a:r>
            <a:r>
              <a:rPr lang="en-US" dirty="0" smtClean="0">
                <a:latin typeface="Arial" charset="0"/>
              </a:rPr>
              <a:t>directed from </a:t>
            </a:r>
            <a:r>
              <a:rPr lang="en-US" dirty="0">
                <a:latin typeface="Arial" charset="0"/>
              </a:rPr>
              <a:t>higher to lower </a:t>
            </a:r>
            <a:r>
              <a:rPr lang="en-US" dirty="0" smtClean="0">
                <a:latin typeface="Arial" charset="0"/>
              </a:rPr>
              <a:t>#s</a:t>
            </a:r>
            <a:endParaRPr lang="en-US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rial" charset="0"/>
              </a:rPr>
              <a:t>Upper triangular =&gt; edges </a:t>
            </a:r>
            <a:r>
              <a:rPr lang="en-US" dirty="0" smtClean="0">
                <a:latin typeface="Arial" charset="0"/>
              </a:rPr>
              <a:t>directed from </a:t>
            </a:r>
            <a:r>
              <a:rPr lang="en-US" dirty="0">
                <a:latin typeface="Arial" charset="0"/>
              </a:rPr>
              <a:t>lower to higher #s</a:t>
            </a:r>
            <a:endParaRPr lang="en-US" b="1" baseline="30000" dirty="0">
              <a:latin typeface="Arial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447800" y="1652588"/>
            <a:ext cx="2230438" cy="2233612"/>
            <a:chOff x="1050" y="755"/>
            <a:chExt cx="1405" cy="1407"/>
          </a:xfrm>
        </p:grpSpPr>
        <p:sp>
          <p:nvSpPr>
            <p:cNvPr id="10284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4876800" y="1562100"/>
            <a:ext cx="3130550" cy="2324100"/>
            <a:chOff x="3072" y="672"/>
            <a:chExt cx="1972" cy="1464"/>
          </a:xfrm>
        </p:grpSpPr>
        <p:sp>
          <p:nvSpPr>
            <p:cNvPr id="10248" name="Text Box 56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49" name="Text Box 57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50" name="Text Box 58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251" name="Text Box 59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2" name="Text Box 60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0253" name="Group 61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10274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0282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3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75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0280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1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76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0278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9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77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4" name="Group 72"/>
            <p:cNvGrpSpPr>
              <a:grpSpLocks/>
            </p:cNvGrpSpPr>
            <p:nvPr/>
          </p:nvGrpSpPr>
          <p:grpSpPr bwMode="auto">
            <a:xfrm>
              <a:off x="4073" y="1276"/>
              <a:ext cx="777" cy="133"/>
              <a:chOff x="2928" y="1028"/>
              <a:chExt cx="777" cy="133"/>
            </a:xfrm>
          </p:grpSpPr>
          <p:sp>
            <p:nvSpPr>
              <p:cNvPr id="10272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5" name="Group 75"/>
            <p:cNvGrpSpPr>
              <a:grpSpLocks/>
            </p:cNvGrpSpPr>
            <p:nvPr/>
          </p:nvGrpSpPr>
          <p:grpSpPr bwMode="auto">
            <a:xfrm flipH="1" flipV="1">
              <a:off x="3277" y="1940"/>
              <a:ext cx="777" cy="133"/>
              <a:chOff x="2928" y="1028"/>
              <a:chExt cx="777" cy="133"/>
            </a:xfrm>
          </p:grpSpPr>
          <p:sp>
            <p:nvSpPr>
              <p:cNvPr id="10270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6" name="Group 78"/>
            <p:cNvGrpSpPr>
              <a:grpSpLocks/>
            </p:cNvGrpSpPr>
            <p:nvPr/>
          </p:nvGrpSpPr>
          <p:grpSpPr bwMode="auto">
            <a:xfrm flipH="1" flipV="1">
              <a:off x="3293" y="1404"/>
              <a:ext cx="777" cy="133"/>
              <a:chOff x="2928" y="1028"/>
              <a:chExt cx="777" cy="133"/>
            </a:xfrm>
          </p:grpSpPr>
          <p:sp>
            <p:nvSpPr>
              <p:cNvPr id="10268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81"/>
            <p:cNvGrpSpPr>
              <a:grpSpLocks/>
            </p:cNvGrpSpPr>
            <p:nvPr/>
          </p:nvGrpSpPr>
          <p:grpSpPr bwMode="auto">
            <a:xfrm>
              <a:off x="3129" y="879"/>
              <a:ext cx="152" cy="513"/>
              <a:chOff x="2776" y="1167"/>
              <a:chExt cx="152" cy="513"/>
            </a:xfrm>
          </p:grpSpPr>
          <p:sp>
            <p:nvSpPr>
              <p:cNvPr id="10266" name="Line 8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8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8" name="Group 84"/>
            <p:cNvGrpSpPr>
              <a:grpSpLocks/>
            </p:cNvGrpSpPr>
            <p:nvPr/>
          </p:nvGrpSpPr>
          <p:grpSpPr bwMode="auto">
            <a:xfrm flipV="1">
              <a:off x="3125" y="1423"/>
              <a:ext cx="152" cy="513"/>
              <a:chOff x="2776" y="1167"/>
              <a:chExt cx="152" cy="513"/>
            </a:xfrm>
          </p:grpSpPr>
          <p:sp>
            <p:nvSpPr>
              <p:cNvPr id="10264" name="Line 8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8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9" name="Group 87"/>
            <p:cNvGrpSpPr>
              <a:grpSpLocks/>
            </p:cNvGrpSpPr>
            <p:nvPr/>
          </p:nvGrpSpPr>
          <p:grpSpPr bwMode="auto">
            <a:xfrm>
              <a:off x="3287" y="1403"/>
              <a:ext cx="777" cy="523"/>
              <a:chOff x="2934" y="1691"/>
              <a:chExt cx="777" cy="523"/>
            </a:xfrm>
          </p:grpSpPr>
          <p:sp>
            <p:nvSpPr>
              <p:cNvPr id="10262" name="Line 88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89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Text Box 90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61" name="Text Box 91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0246" name="Text Box 92"/>
          <p:cNvSpPr txBox="1">
            <a:spLocks noChangeArrowheads="1"/>
          </p:cNvSpPr>
          <p:nvPr/>
        </p:nvSpPr>
        <p:spPr bwMode="auto">
          <a:xfrm>
            <a:off x="2438400" y="3881735"/>
            <a:ext cx="4069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47" name="Text Box 93"/>
          <p:cNvSpPr txBox="1">
            <a:spLocks noChangeArrowheads="1"/>
          </p:cNvSpPr>
          <p:nvPr/>
        </p:nvSpPr>
        <p:spPr bwMode="auto">
          <a:xfrm>
            <a:off x="5807075" y="3763962"/>
            <a:ext cx="83418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G(A)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914400"/>
            <a:ext cx="4104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Use </a:t>
            </a:r>
            <a:r>
              <a:rPr lang="en-US" dirty="0" smtClean="0"/>
              <a:t>Directed Acyclic Graph </a:t>
            </a:r>
            <a:r>
              <a:rPr lang="en-US" dirty="0"/>
              <a:t>(DAG)</a:t>
            </a:r>
          </a:p>
        </p:txBody>
      </p:sp>
    </p:spTree>
    <p:extLst>
      <p:ext uri="{BB962C8B-B14F-4D97-AF65-F5344CB8AC3E}">
        <p14:creationId xmlns:p14="http://schemas.microsoft.com/office/powerpoint/2010/main" val="381483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609600"/>
          </a:xfrm>
        </p:spPr>
        <p:txBody>
          <a:bodyPr/>
          <a:lstStyle/>
          <a:p>
            <a:pPr>
              <a:defRPr/>
            </a:pPr>
            <a:r>
              <a:rPr lang="en-US" dirty="0"/>
              <a:t>Sparse right-hand side: x = L \ b, b sparse</a:t>
            </a:r>
            <a:endParaRPr lang="en-US" dirty="0" smtClean="0">
              <a:solidFill>
                <a:srgbClr val="021FAE"/>
              </a:solidFill>
              <a:ea typeface="+mj-ea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19200" y="1600200"/>
            <a:ext cx="3028950" cy="1905000"/>
            <a:chOff x="768" y="720"/>
            <a:chExt cx="1908" cy="1200"/>
          </a:xfrm>
        </p:grpSpPr>
        <p:grpSp>
          <p:nvGrpSpPr>
            <p:cNvPr id="14368" name="Group 4"/>
            <p:cNvGrpSpPr>
              <a:grpSpLocks/>
            </p:cNvGrpSpPr>
            <p:nvPr/>
          </p:nvGrpSpPr>
          <p:grpSpPr bwMode="auto">
            <a:xfrm>
              <a:off x="768" y="720"/>
              <a:ext cx="1024" cy="1200"/>
              <a:chOff x="480" y="720"/>
              <a:chExt cx="1024" cy="1200"/>
            </a:xfrm>
          </p:grpSpPr>
          <p:sp>
            <p:nvSpPr>
              <p:cNvPr id="14384" name="Oval 5"/>
              <p:cNvSpPr>
                <a:spLocks noChangeAspect="1" noChangeArrowheads="1"/>
              </p:cNvSpPr>
              <p:nvPr/>
            </p:nvSpPr>
            <p:spPr bwMode="auto">
              <a:xfrm>
                <a:off x="540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Oval 6"/>
              <p:cNvSpPr>
                <a:spLocks noChangeAspect="1" noChangeArrowheads="1"/>
              </p:cNvSpPr>
              <p:nvPr/>
            </p:nvSpPr>
            <p:spPr bwMode="auto">
              <a:xfrm>
                <a:off x="746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Oval 7"/>
              <p:cNvSpPr>
                <a:spLocks noChangeAspect="1" noChangeArrowheads="1"/>
              </p:cNvSpPr>
              <p:nvPr/>
            </p:nvSpPr>
            <p:spPr bwMode="auto">
              <a:xfrm>
                <a:off x="953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Oval 8"/>
              <p:cNvSpPr>
                <a:spLocks noChangeAspect="1" noChangeArrowheads="1"/>
              </p:cNvSpPr>
              <p:nvPr/>
            </p:nvSpPr>
            <p:spPr bwMode="auto">
              <a:xfrm>
                <a:off x="1159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Oval 9"/>
              <p:cNvSpPr>
                <a:spLocks noChangeAspect="1" noChangeArrowheads="1"/>
              </p:cNvSpPr>
              <p:nvPr/>
            </p:nvSpPr>
            <p:spPr bwMode="auto">
              <a:xfrm>
                <a:off x="1366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Oval 10"/>
              <p:cNvSpPr>
                <a:spLocks noChangeAspect="1" noChangeArrowheads="1"/>
              </p:cNvSpPr>
              <p:nvPr/>
            </p:nvSpPr>
            <p:spPr bwMode="auto">
              <a:xfrm>
                <a:off x="540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Oval 11"/>
              <p:cNvSpPr>
                <a:spLocks noChangeAspect="1" noChangeArrowheads="1"/>
              </p:cNvSpPr>
              <p:nvPr/>
            </p:nvSpPr>
            <p:spPr bwMode="auto">
              <a:xfrm>
                <a:off x="746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Oval 12"/>
              <p:cNvSpPr>
                <a:spLocks noChangeAspect="1" noChangeArrowheads="1"/>
              </p:cNvSpPr>
              <p:nvPr/>
            </p:nvSpPr>
            <p:spPr bwMode="auto">
              <a:xfrm>
                <a:off x="953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Oval 13"/>
              <p:cNvSpPr>
                <a:spLocks noChangeAspect="1" noChangeArrowheads="1"/>
              </p:cNvSpPr>
              <p:nvPr/>
            </p:nvSpPr>
            <p:spPr bwMode="auto">
              <a:xfrm>
                <a:off x="1159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Oval 15"/>
              <p:cNvSpPr>
                <a:spLocks noChangeAspect="1" noChangeArrowheads="1"/>
              </p:cNvSpPr>
              <p:nvPr/>
            </p:nvSpPr>
            <p:spPr bwMode="auto">
              <a:xfrm>
                <a:off x="540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Oval 16"/>
              <p:cNvSpPr>
                <a:spLocks noChangeAspect="1" noChangeArrowheads="1"/>
              </p:cNvSpPr>
              <p:nvPr/>
            </p:nvSpPr>
            <p:spPr bwMode="auto">
              <a:xfrm>
                <a:off x="746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Oval 17"/>
              <p:cNvSpPr>
                <a:spLocks noChangeAspect="1" noChangeArrowheads="1"/>
              </p:cNvSpPr>
              <p:nvPr/>
            </p:nvSpPr>
            <p:spPr bwMode="auto">
              <a:xfrm>
                <a:off x="953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Oval 18"/>
              <p:cNvSpPr>
                <a:spLocks noChangeAspect="1" noChangeArrowheads="1"/>
              </p:cNvSpPr>
              <p:nvPr/>
            </p:nvSpPr>
            <p:spPr bwMode="auto">
              <a:xfrm>
                <a:off x="1159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Oval 19"/>
              <p:cNvSpPr>
                <a:spLocks noChangeAspect="1" noChangeArrowheads="1"/>
              </p:cNvSpPr>
              <p:nvPr/>
            </p:nvSpPr>
            <p:spPr bwMode="auto">
              <a:xfrm>
                <a:off x="1366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Oval 20"/>
              <p:cNvSpPr>
                <a:spLocks noChangeAspect="1" noChangeArrowheads="1"/>
              </p:cNvSpPr>
              <p:nvPr/>
            </p:nvSpPr>
            <p:spPr bwMode="auto">
              <a:xfrm>
                <a:off x="540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Oval 21"/>
              <p:cNvSpPr>
                <a:spLocks noChangeAspect="1" noChangeArrowheads="1"/>
              </p:cNvSpPr>
              <p:nvPr/>
            </p:nvSpPr>
            <p:spPr bwMode="auto">
              <a:xfrm>
                <a:off x="746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Oval 22"/>
              <p:cNvSpPr>
                <a:spLocks noChangeAspect="1" noChangeArrowheads="1"/>
              </p:cNvSpPr>
              <p:nvPr/>
            </p:nvSpPr>
            <p:spPr bwMode="auto">
              <a:xfrm>
                <a:off x="953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Oval 23"/>
              <p:cNvSpPr>
                <a:spLocks noChangeAspect="1" noChangeArrowheads="1"/>
              </p:cNvSpPr>
              <p:nvPr/>
            </p:nvSpPr>
            <p:spPr bwMode="auto">
              <a:xfrm>
                <a:off x="1159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Oval 24"/>
              <p:cNvSpPr>
                <a:spLocks noChangeAspect="1" noChangeArrowheads="1"/>
              </p:cNvSpPr>
              <p:nvPr/>
            </p:nvSpPr>
            <p:spPr bwMode="auto">
              <a:xfrm>
                <a:off x="1366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Oval 25"/>
              <p:cNvSpPr>
                <a:spLocks noChangeAspect="1" noChangeArrowheads="1"/>
              </p:cNvSpPr>
              <p:nvPr/>
            </p:nvSpPr>
            <p:spPr bwMode="auto">
              <a:xfrm>
                <a:off x="540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Oval 26"/>
              <p:cNvSpPr>
                <a:spLocks noChangeAspect="1" noChangeArrowheads="1"/>
              </p:cNvSpPr>
              <p:nvPr/>
            </p:nvSpPr>
            <p:spPr bwMode="auto">
              <a:xfrm>
                <a:off x="746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27"/>
              <p:cNvSpPr>
                <a:spLocks noChangeAspect="1" noChangeArrowheads="1"/>
              </p:cNvSpPr>
              <p:nvPr/>
            </p:nvSpPr>
            <p:spPr bwMode="auto">
              <a:xfrm>
                <a:off x="953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7" name="Oval 28"/>
              <p:cNvSpPr>
                <a:spLocks noChangeAspect="1" noChangeArrowheads="1"/>
              </p:cNvSpPr>
              <p:nvPr/>
            </p:nvSpPr>
            <p:spPr bwMode="auto">
              <a:xfrm>
                <a:off x="1159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8" name="Oval 29"/>
              <p:cNvSpPr>
                <a:spLocks noChangeAspect="1" noChangeArrowheads="1"/>
              </p:cNvSpPr>
              <p:nvPr/>
            </p:nvSpPr>
            <p:spPr bwMode="auto">
              <a:xfrm>
                <a:off x="1366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9" name="Rectangle 30"/>
              <p:cNvSpPr>
                <a:spLocks noChangeArrowheads="1"/>
              </p:cNvSpPr>
              <p:nvPr/>
            </p:nvSpPr>
            <p:spPr bwMode="auto">
              <a:xfrm>
                <a:off x="492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Text Box 31"/>
              <p:cNvSpPr txBox="1">
                <a:spLocks noChangeArrowheads="1"/>
              </p:cNvSpPr>
              <p:nvPr/>
            </p:nvSpPr>
            <p:spPr bwMode="auto">
              <a:xfrm>
                <a:off x="480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411" name="Text Box 32"/>
              <p:cNvSpPr txBox="1">
                <a:spLocks noChangeArrowheads="1"/>
              </p:cNvSpPr>
              <p:nvPr/>
            </p:nvSpPr>
            <p:spPr bwMode="auto">
              <a:xfrm>
                <a:off x="1317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4412" name="Text Box 33"/>
              <p:cNvSpPr txBox="1">
                <a:spLocks noChangeArrowheads="1"/>
              </p:cNvSpPr>
              <p:nvPr/>
            </p:nvSpPr>
            <p:spPr bwMode="auto">
              <a:xfrm>
                <a:off x="689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413" name="Text Box 34"/>
              <p:cNvSpPr txBox="1">
                <a:spLocks noChangeArrowheads="1"/>
              </p:cNvSpPr>
              <p:nvPr/>
            </p:nvSpPr>
            <p:spPr bwMode="auto">
              <a:xfrm>
                <a:off x="898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414" name="Text Box 35"/>
              <p:cNvSpPr txBox="1">
                <a:spLocks noChangeArrowheads="1"/>
              </p:cNvSpPr>
              <p:nvPr/>
            </p:nvSpPr>
            <p:spPr bwMode="auto">
              <a:xfrm>
                <a:off x="1107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4369" name="Group 36"/>
            <p:cNvGrpSpPr>
              <a:grpSpLocks/>
            </p:cNvGrpSpPr>
            <p:nvPr/>
          </p:nvGrpSpPr>
          <p:grpSpPr bwMode="auto">
            <a:xfrm>
              <a:off x="1872" y="912"/>
              <a:ext cx="180" cy="1008"/>
              <a:chOff x="2256" y="1200"/>
              <a:chExt cx="180" cy="1008"/>
            </a:xfrm>
          </p:grpSpPr>
          <p:sp>
            <p:nvSpPr>
              <p:cNvPr id="14378" name="Oval 37"/>
              <p:cNvSpPr>
                <a:spLocks noChangeAspect="1" noChangeArrowheads="1"/>
              </p:cNvSpPr>
              <p:nvPr/>
            </p:nvSpPr>
            <p:spPr bwMode="auto">
              <a:xfrm>
                <a:off x="2303" y="125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38"/>
              <p:cNvSpPr>
                <a:spLocks noChangeAspect="1" noChangeArrowheads="1"/>
              </p:cNvSpPr>
              <p:nvPr/>
            </p:nvSpPr>
            <p:spPr bwMode="auto">
              <a:xfrm>
                <a:off x="2303" y="1460"/>
                <a:ext cx="86" cy="8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Oval 39"/>
              <p:cNvSpPr>
                <a:spLocks noChangeAspect="1" noChangeArrowheads="1"/>
              </p:cNvSpPr>
              <p:nvPr/>
            </p:nvSpPr>
            <p:spPr bwMode="auto">
              <a:xfrm>
                <a:off x="2303" y="1661"/>
                <a:ext cx="86" cy="8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Oval 40"/>
              <p:cNvSpPr>
                <a:spLocks noChangeAspect="1" noChangeArrowheads="1"/>
              </p:cNvSpPr>
              <p:nvPr/>
            </p:nvSpPr>
            <p:spPr bwMode="auto">
              <a:xfrm>
                <a:off x="2303" y="1862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Oval 41"/>
              <p:cNvSpPr>
                <a:spLocks noChangeAspect="1" noChangeArrowheads="1"/>
              </p:cNvSpPr>
              <p:nvPr/>
            </p:nvSpPr>
            <p:spPr bwMode="auto">
              <a:xfrm>
                <a:off x="2303" y="206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Rectangle 42"/>
              <p:cNvSpPr>
                <a:spLocks noChangeArrowheads="1"/>
              </p:cNvSpPr>
              <p:nvPr/>
            </p:nvSpPr>
            <p:spPr bwMode="auto">
              <a:xfrm>
                <a:off x="2256" y="1200"/>
                <a:ext cx="180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70" name="Group 43"/>
            <p:cNvGrpSpPr>
              <a:grpSpLocks/>
            </p:cNvGrpSpPr>
            <p:nvPr/>
          </p:nvGrpSpPr>
          <p:grpSpPr bwMode="auto">
            <a:xfrm>
              <a:off x="2496" y="912"/>
              <a:ext cx="180" cy="1008"/>
              <a:chOff x="2880" y="1200"/>
              <a:chExt cx="180" cy="1008"/>
            </a:xfrm>
          </p:grpSpPr>
          <p:sp>
            <p:nvSpPr>
              <p:cNvPr id="14372" name="Oval 44"/>
              <p:cNvSpPr>
                <a:spLocks noChangeAspect="1" noChangeArrowheads="1"/>
              </p:cNvSpPr>
              <p:nvPr/>
            </p:nvSpPr>
            <p:spPr bwMode="auto">
              <a:xfrm>
                <a:off x="2927" y="125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Oval 45"/>
              <p:cNvSpPr>
                <a:spLocks noChangeAspect="1" noChangeArrowheads="1"/>
              </p:cNvSpPr>
              <p:nvPr/>
            </p:nvSpPr>
            <p:spPr bwMode="auto">
              <a:xfrm>
                <a:off x="2927" y="1460"/>
                <a:ext cx="86" cy="8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Oval 46"/>
              <p:cNvSpPr>
                <a:spLocks noChangeAspect="1" noChangeArrowheads="1"/>
              </p:cNvSpPr>
              <p:nvPr/>
            </p:nvSpPr>
            <p:spPr bwMode="auto">
              <a:xfrm>
                <a:off x="2927" y="1661"/>
                <a:ext cx="86" cy="8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Oval 47"/>
              <p:cNvSpPr>
                <a:spLocks noChangeAspect="1" noChangeArrowheads="1"/>
              </p:cNvSpPr>
              <p:nvPr/>
            </p:nvSpPr>
            <p:spPr bwMode="auto">
              <a:xfrm>
                <a:off x="2927" y="186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6" name="Oval 48"/>
              <p:cNvSpPr>
                <a:spLocks noChangeAspect="1" noChangeArrowheads="1"/>
              </p:cNvSpPr>
              <p:nvPr/>
            </p:nvSpPr>
            <p:spPr bwMode="auto">
              <a:xfrm>
                <a:off x="2927" y="206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7" name="Rectangle 49"/>
              <p:cNvSpPr>
                <a:spLocks noChangeArrowheads="1"/>
              </p:cNvSpPr>
              <p:nvPr/>
            </p:nvSpPr>
            <p:spPr bwMode="auto">
              <a:xfrm>
                <a:off x="2880" y="1200"/>
                <a:ext cx="180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71" name="Text Box 50"/>
            <p:cNvSpPr txBox="1">
              <a:spLocks noChangeArrowheads="1"/>
            </p:cNvSpPr>
            <p:nvPr/>
          </p:nvSpPr>
          <p:spPr bwMode="auto">
            <a:xfrm>
              <a:off x="2143" y="1233"/>
              <a:ext cx="26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 b="1">
                  <a:solidFill>
                    <a:schemeClr val="accent1"/>
                  </a:solidFill>
                </a:rPr>
                <a:t>=</a:t>
              </a:r>
            </a:p>
          </p:txBody>
        </p:sp>
      </p:grpSp>
      <p:sp>
        <p:nvSpPr>
          <p:cNvPr id="14340" name="Text Box 51"/>
          <p:cNvSpPr txBox="1">
            <a:spLocks noChangeArrowheads="1"/>
          </p:cNvSpPr>
          <p:nvPr/>
        </p:nvSpPr>
        <p:spPr bwMode="auto">
          <a:xfrm>
            <a:off x="5867400" y="3595687"/>
            <a:ext cx="9252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G(L</a:t>
            </a:r>
            <a:r>
              <a:rPr lang="en-US" sz="2400" b="1" baseline="44000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14341" name="Group 52"/>
          <p:cNvGrpSpPr>
            <a:grpSpLocks/>
          </p:cNvGrpSpPr>
          <p:nvPr/>
        </p:nvGrpSpPr>
        <p:grpSpPr bwMode="auto">
          <a:xfrm>
            <a:off x="5105400" y="1654175"/>
            <a:ext cx="2298700" cy="2003425"/>
            <a:chOff x="688" y="2108"/>
            <a:chExt cx="1448" cy="1262"/>
          </a:xfrm>
        </p:grpSpPr>
        <p:grpSp>
          <p:nvGrpSpPr>
            <p:cNvPr id="14347" name="Group 53"/>
            <p:cNvGrpSpPr>
              <a:grpSpLocks/>
            </p:cNvGrpSpPr>
            <p:nvPr/>
          </p:nvGrpSpPr>
          <p:grpSpPr bwMode="auto">
            <a:xfrm>
              <a:off x="768" y="2208"/>
              <a:ext cx="1278" cy="1058"/>
              <a:chOff x="768" y="2208"/>
              <a:chExt cx="1278" cy="1058"/>
            </a:xfrm>
          </p:grpSpPr>
          <p:sp>
            <p:nvSpPr>
              <p:cNvPr id="14354" name="Oval 54"/>
              <p:cNvSpPr>
                <a:spLocks noChangeAspect="1" noChangeArrowheads="1"/>
              </p:cNvSpPr>
              <p:nvPr/>
            </p:nvSpPr>
            <p:spPr bwMode="auto">
              <a:xfrm>
                <a:off x="1926" y="2663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Oval 55"/>
              <p:cNvSpPr>
                <a:spLocks noChangeAspect="1" noChangeArrowheads="1"/>
              </p:cNvSpPr>
              <p:nvPr/>
            </p:nvSpPr>
            <p:spPr bwMode="auto">
              <a:xfrm>
                <a:off x="1354" y="2208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Oval 56"/>
              <p:cNvSpPr>
                <a:spLocks noChangeAspect="1" noChangeArrowheads="1"/>
              </p:cNvSpPr>
              <p:nvPr/>
            </p:nvSpPr>
            <p:spPr bwMode="auto">
              <a:xfrm>
                <a:off x="1354" y="3146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Line 57"/>
              <p:cNvSpPr>
                <a:spLocks noChangeAspect="1" noChangeShapeType="1"/>
              </p:cNvSpPr>
              <p:nvPr/>
            </p:nvSpPr>
            <p:spPr bwMode="auto">
              <a:xfrm flipH="1">
                <a:off x="823" y="2263"/>
                <a:ext cx="593" cy="4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1096" y="2408"/>
                <a:ext cx="131" cy="9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59"/>
              <p:cNvSpPr>
                <a:spLocks noChangeAspect="1" noChangeShapeType="1"/>
              </p:cNvSpPr>
              <p:nvPr/>
            </p:nvSpPr>
            <p:spPr bwMode="auto">
              <a:xfrm>
                <a:off x="1020" y="2887"/>
                <a:ext cx="110" cy="9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60"/>
              <p:cNvSpPr>
                <a:spLocks noChangeAspect="1" noChangeShapeType="1"/>
              </p:cNvSpPr>
              <p:nvPr/>
            </p:nvSpPr>
            <p:spPr bwMode="auto">
              <a:xfrm>
                <a:off x="1413" y="2256"/>
                <a:ext cx="2" cy="9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1413" y="2435"/>
                <a:ext cx="1" cy="21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62"/>
              <p:cNvSpPr>
                <a:spLocks noChangeAspect="1" noChangeShapeType="1"/>
              </p:cNvSpPr>
              <p:nvPr/>
            </p:nvSpPr>
            <p:spPr bwMode="auto">
              <a:xfrm>
                <a:off x="1414" y="2942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25" y="2735"/>
                <a:ext cx="589" cy="4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64"/>
              <p:cNvSpPr>
                <a:spLocks noChangeAspect="1" noChangeShapeType="1"/>
              </p:cNvSpPr>
              <p:nvPr/>
            </p:nvSpPr>
            <p:spPr bwMode="auto">
              <a:xfrm>
                <a:off x="1686" y="2487"/>
                <a:ext cx="112" cy="9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Line 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10" y="2268"/>
                <a:ext cx="57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Oval 66"/>
              <p:cNvSpPr>
                <a:spLocks noChangeAspect="1" noChangeArrowheads="1"/>
              </p:cNvSpPr>
              <p:nvPr/>
            </p:nvSpPr>
            <p:spPr bwMode="auto">
              <a:xfrm>
                <a:off x="1354" y="2663"/>
                <a:ext cx="120" cy="12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7" name="Oval 67"/>
              <p:cNvSpPr>
                <a:spLocks noChangeAspect="1" noChangeArrowheads="1"/>
              </p:cNvSpPr>
              <p:nvPr/>
            </p:nvSpPr>
            <p:spPr bwMode="auto">
              <a:xfrm>
                <a:off x="768" y="2663"/>
                <a:ext cx="120" cy="12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8" name="Freeform 68"/>
            <p:cNvSpPr>
              <a:spLocks/>
            </p:cNvSpPr>
            <p:nvPr/>
          </p:nvSpPr>
          <p:spPr bwMode="auto">
            <a:xfrm>
              <a:off x="688" y="2508"/>
              <a:ext cx="910" cy="862"/>
            </a:xfrm>
            <a:custGeom>
              <a:avLst/>
              <a:gdLst>
                <a:gd name="T0" fmla="*/ 904 w 910"/>
                <a:gd name="T1" fmla="*/ 196 h 862"/>
                <a:gd name="T2" fmla="*/ 904 w 910"/>
                <a:gd name="T3" fmla="*/ 240 h 862"/>
                <a:gd name="T4" fmla="*/ 902 w 910"/>
                <a:gd name="T5" fmla="*/ 254 h 862"/>
                <a:gd name="T6" fmla="*/ 896 w 910"/>
                <a:gd name="T7" fmla="*/ 372 h 862"/>
                <a:gd name="T8" fmla="*/ 896 w 910"/>
                <a:gd name="T9" fmla="*/ 548 h 862"/>
                <a:gd name="T10" fmla="*/ 848 w 910"/>
                <a:gd name="T11" fmla="*/ 786 h 862"/>
                <a:gd name="T12" fmla="*/ 700 w 910"/>
                <a:gd name="T13" fmla="*/ 862 h 862"/>
                <a:gd name="T14" fmla="*/ 624 w 910"/>
                <a:gd name="T15" fmla="*/ 852 h 862"/>
                <a:gd name="T16" fmla="*/ 574 w 910"/>
                <a:gd name="T17" fmla="*/ 834 h 862"/>
                <a:gd name="T18" fmla="*/ 534 w 910"/>
                <a:gd name="T19" fmla="*/ 812 h 862"/>
                <a:gd name="T20" fmla="*/ 396 w 910"/>
                <a:gd name="T21" fmla="*/ 738 h 862"/>
                <a:gd name="T22" fmla="*/ 292 w 910"/>
                <a:gd name="T23" fmla="*/ 680 h 862"/>
                <a:gd name="T24" fmla="*/ 210 w 910"/>
                <a:gd name="T25" fmla="*/ 618 h 862"/>
                <a:gd name="T26" fmla="*/ 160 w 910"/>
                <a:gd name="T27" fmla="*/ 574 h 862"/>
                <a:gd name="T28" fmla="*/ 102 w 910"/>
                <a:gd name="T29" fmla="*/ 504 h 862"/>
                <a:gd name="T30" fmla="*/ 82 w 910"/>
                <a:gd name="T31" fmla="*/ 456 h 862"/>
                <a:gd name="T32" fmla="*/ 66 w 910"/>
                <a:gd name="T33" fmla="*/ 434 h 862"/>
                <a:gd name="T34" fmla="*/ 2 w 910"/>
                <a:gd name="T35" fmla="*/ 290 h 862"/>
                <a:gd name="T36" fmla="*/ 10 w 910"/>
                <a:gd name="T37" fmla="*/ 244 h 862"/>
                <a:gd name="T38" fmla="*/ 52 w 910"/>
                <a:gd name="T39" fmla="*/ 174 h 862"/>
                <a:gd name="T40" fmla="*/ 98 w 910"/>
                <a:gd name="T41" fmla="*/ 146 h 862"/>
                <a:gd name="T42" fmla="*/ 148 w 910"/>
                <a:gd name="T43" fmla="*/ 122 h 862"/>
                <a:gd name="T44" fmla="*/ 244 w 910"/>
                <a:gd name="T45" fmla="*/ 84 h 862"/>
                <a:gd name="T46" fmla="*/ 522 w 910"/>
                <a:gd name="T47" fmla="*/ 22 h 862"/>
                <a:gd name="T48" fmla="*/ 606 w 910"/>
                <a:gd name="T49" fmla="*/ 12 h 862"/>
                <a:gd name="T50" fmla="*/ 686 w 910"/>
                <a:gd name="T51" fmla="*/ 0 h 862"/>
                <a:gd name="T52" fmla="*/ 804 w 910"/>
                <a:gd name="T53" fmla="*/ 10 h 862"/>
                <a:gd name="T54" fmla="*/ 836 w 910"/>
                <a:gd name="T55" fmla="*/ 26 h 862"/>
                <a:gd name="T56" fmla="*/ 876 w 910"/>
                <a:gd name="T57" fmla="*/ 58 h 862"/>
                <a:gd name="T58" fmla="*/ 900 w 910"/>
                <a:gd name="T59" fmla="*/ 100 h 862"/>
                <a:gd name="T60" fmla="*/ 910 w 910"/>
                <a:gd name="T61" fmla="*/ 144 h 862"/>
                <a:gd name="T62" fmla="*/ 904 w 910"/>
                <a:gd name="T63" fmla="*/ 196 h 8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10"/>
                <a:gd name="T97" fmla="*/ 0 h 862"/>
                <a:gd name="T98" fmla="*/ 910 w 910"/>
                <a:gd name="T99" fmla="*/ 862 h 8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10" h="862">
                  <a:moveTo>
                    <a:pt x="904" y="196"/>
                  </a:moveTo>
                  <a:cubicBezTo>
                    <a:pt x="904" y="254"/>
                    <a:pt x="903" y="233"/>
                    <a:pt x="904" y="240"/>
                  </a:cubicBezTo>
                  <a:cubicBezTo>
                    <a:pt x="905" y="245"/>
                    <a:pt x="902" y="254"/>
                    <a:pt x="902" y="254"/>
                  </a:cubicBezTo>
                  <a:cubicBezTo>
                    <a:pt x="900" y="293"/>
                    <a:pt x="898" y="333"/>
                    <a:pt x="896" y="372"/>
                  </a:cubicBezTo>
                  <a:cubicBezTo>
                    <a:pt x="900" y="456"/>
                    <a:pt x="899" y="414"/>
                    <a:pt x="896" y="548"/>
                  </a:cubicBezTo>
                  <a:cubicBezTo>
                    <a:pt x="895" y="611"/>
                    <a:pt x="888" y="731"/>
                    <a:pt x="848" y="786"/>
                  </a:cubicBezTo>
                  <a:cubicBezTo>
                    <a:pt x="813" y="835"/>
                    <a:pt x="757" y="854"/>
                    <a:pt x="700" y="862"/>
                  </a:cubicBezTo>
                  <a:cubicBezTo>
                    <a:pt x="670" y="861"/>
                    <a:pt x="651" y="857"/>
                    <a:pt x="624" y="852"/>
                  </a:cubicBezTo>
                  <a:cubicBezTo>
                    <a:pt x="604" y="842"/>
                    <a:pt x="597" y="842"/>
                    <a:pt x="574" y="834"/>
                  </a:cubicBezTo>
                  <a:cubicBezTo>
                    <a:pt x="560" y="829"/>
                    <a:pt x="549" y="817"/>
                    <a:pt x="534" y="812"/>
                  </a:cubicBezTo>
                  <a:cubicBezTo>
                    <a:pt x="493" y="780"/>
                    <a:pt x="446" y="752"/>
                    <a:pt x="396" y="738"/>
                  </a:cubicBezTo>
                  <a:cubicBezTo>
                    <a:pt x="364" y="714"/>
                    <a:pt x="326" y="701"/>
                    <a:pt x="292" y="680"/>
                  </a:cubicBezTo>
                  <a:cubicBezTo>
                    <a:pt x="266" y="665"/>
                    <a:pt x="236" y="627"/>
                    <a:pt x="210" y="618"/>
                  </a:cubicBezTo>
                  <a:cubicBezTo>
                    <a:pt x="192" y="605"/>
                    <a:pt x="179" y="586"/>
                    <a:pt x="160" y="574"/>
                  </a:cubicBezTo>
                  <a:cubicBezTo>
                    <a:pt x="144" y="550"/>
                    <a:pt x="122" y="524"/>
                    <a:pt x="102" y="504"/>
                  </a:cubicBezTo>
                  <a:cubicBezTo>
                    <a:pt x="95" y="482"/>
                    <a:pt x="95" y="472"/>
                    <a:pt x="82" y="456"/>
                  </a:cubicBezTo>
                  <a:cubicBezTo>
                    <a:pt x="79" y="452"/>
                    <a:pt x="68" y="439"/>
                    <a:pt x="66" y="434"/>
                  </a:cubicBezTo>
                  <a:cubicBezTo>
                    <a:pt x="49" y="385"/>
                    <a:pt x="15" y="341"/>
                    <a:pt x="2" y="290"/>
                  </a:cubicBezTo>
                  <a:cubicBezTo>
                    <a:pt x="3" y="272"/>
                    <a:pt x="0" y="258"/>
                    <a:pt x="10" y="244"/>
                  </a:cubicBezTo>
                  <a:cubicBezTo>
                    <a:pt x="16" y="220"/>
                    <a:pt x="31" y="188"/>
                    <a:pt x="52" y="174"/>
                  </a:cubicBezTo>
                  <a:cubicBezTo>
                    <a:pt x="61" y="160"/>
                    <a:pt x="82" y="150"/>
                    <a:pt x="98" y="146"/>
                  </a:cubicBezTo>
                  <a:cubicBezTo>
                    <a:pt x="113" y="136"/>
                    <a:pt x="132" y="131"/>
                    <a:pt x="148" y="122"/>
                  </a:cubicBezTo>
                  <a:cubicBezTo>
                    <a:pt x="180" y="105"/>
                    <a:pt x="208" y="89"/>
                    <a:pt x="244" y="84"/>
                  </a:cubicBezTo>
                  <a:cubicBezTo>
                    <a:pt x="335" y="54"/>
                    <a:pt x="426" y="32"/>
                    <a:pt x="522" y="22"/>
                  </a:cubicBezTo>
                  <a:cubicBezTo>
                    <a:pt x="549" y="15"/>
                    <a:pt x="578" y="13"/>
                    <a:pt x="606" y="12"/>
                  </a:cubicBezTo>
                  <a:cubicBezTo>
                    <a:pt x="631" y="4"/>
                    <a:pt x="660" y="4"/>
                    <a:pt x="686" y="0"/>
                  </a:cubicBezTo>
                  <a:cubicBezTo>
                    <a:pt x="729" y="1"/>
                    <a:pt x="764" y="2"/>
                    <a:pt x="804" y="10"/>
                  </a:cubicBezTo>
                  <a:cubicBezTo>
                    <a:pt x="814" y="15"/>
                    <a:pt x="825" y="22"/>
                    <a:pt x="836" y="26"/>
                  </a:cubicBezTo>
                  <a:cubicBezTo>
                    <a:pt x="848" y="38"/>
                    <a:pt x="865" y="44"/>
                    <a:pt x="876" y="58"/>
                  </a:cubicBezTo>
                  <a:cubicBezTo>
                    <a:pt x="886" y="71"/>
                    <a:pt x="891" y="86"/>
                    <a:pt x="900" y="100"/>
                  </a:cubicBezTo>
                  <a:cubicBezTo>
                    <a:pt x="902" y="115"/>
                    <a:pt x="907" y="129"/>
                    <a:pt x="910" y="144"/>
                  </a:cubicBezTo>
                  <a:cubicBezTo>
                    <a:pt x="909" y="178"/>
                    <a:pt x="908" y="154"/>
                    <a:pt x="904" y="19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Text Box 69"/>
            <p:cNvSpPr txBox="1">
              <a:spLocks noChangeArrowheads="1"/>
            </p:cNvSpPr>
            <p:nvPr/>
          </p:nvSpPr>
          <p:spPr bwMode="auto">
            <a:xfrm>
              <a:off x="1208" y="21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50" name="Text Box 70"/>
            <p:cNvSpPr txBox="1">
              <a:spLocks noChangeArrowheads="1"/>
            </p:cNvSpPr>
            <p:nvPr/>
          </p:nvSpPr>
          <p:spPr bwMode="auto">
            <a:xfrm>
              <a:off x="740" y="275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51" name="Text Box 71"/>
            <p:cNvSpPr txBox="1">
              <a:spLocks noChangeArrowheads="1"/>
            </p:cNvSpPr>
            <p:nvPr/>
          </p:nvSpPr>
          <p:spPr bwMode="auto">
            <a:xfrm>
              <a:off x="1193" y="269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52" name="Text Box 72"/>
            <p:cNvSpPr txBox="1">
              <a:spLocks noChangeArrowheads="1"/>
            </p:cNvSpPr>
            <p:nvPr/>
          </p:nvSpPr>
          <p:spPr bwMode="auto">
            <a:xfrm>
              <a:off x="1205" y="314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4353" name="Text Box 73"/>
            <p:cNvSpPr txBox="1">
              <a:spLocks noChangeArrowheads="1"/>
            </p:cNvSpPr>
            <p:nvPr/>
          </p:nvSpPr>
          <p:spPr bwMode="auto">
            <a:xfrm>
              <a:off x="1949" y="272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4342" name="Text Box 74"/>
          <p:cNvSpPr txBox="1">
            <a:spLocks noChangeArrowheads="1"/>
          </p:cNvSpPr>
          <p:nvPr/>
        </p:nvSpPr>
        <p:spPr bwMode="auto">
          <a:xfrm>
            <a:off x="1841500" y="3443287"/>
            <a:ext cx="377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4343" name="Text Box 75"/>
          <p:cNvSpPr txBox="1">
            <a:spLocks noChangeArrowheads="1"/>
          </p:cNvSpPr>
          <p:nvPr/>
        </p:nvSpPr>
        <p:spPr bwMode="auto">
          <a:xfrm>
            <a:off x="2971800" y="3367087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4344" name="Text Box 76"/>
          <p:cNvSpPr txBox="1">
            <a:spLocks noChangeArrowheads="1"/>
          </p:cNvSpPr>
          <p:nvPr/>
        </p:nvSpPr>
        <p:spPr bwMode="auto">
          <a:xfrm>
            <a:off x="3962400" y="34290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345" name="Rectangle 77"/>
          <p:cNvSpPr>
            <a:spLocks noChangeArrowheads="1"/>
          </p:cNvSpPr>
          <p:nvPr/>
        </p:nvSpPr>
        <p:spPr bwMode="auto">
          <a:xfrm>
            <a:off x="457200" y="4038600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Symbolic: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–"/>
            </a:pPr>
            <a:r>
              <a:rPr lang="en-US" sz="2000" dirty="0">
                <a:latin typeface="Arial" charset="0"/>
              </a:rPr>
              <a:t>Predict structure of x by depth-first search from </a:t>
            </a:r>
            <a:r>
              <a:rPr lang="en-US" sz="2000" dirty="0" err="1">
                <a:latin typeface="Arial" charset="0"/>
              </a:rPr>
              <a:t>nonzeros</a:t>
            </a:r>
            <a:r>
              <a:rPr lang="en-US" sz="2000" dirty="0">
                <a:latin typeface="Arial" charset="0"/>
              </a:rPr>
              <a:t> of 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Numeric: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–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Compute values of x in topological order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 dirty="0">
                <a:solidFill>
                  <a:srgbClr val="021FAE"/>
                </a:solidFill>
              </a:rPr>
              <a:t>			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 dirty="0">
                <a:solidFill>
                  <a:srgbClr val="021FAE"/>
                </a:solidFill>
              </a:rPr>
              <a:t>			</a:t>
            </a:r>
            <a:endParaRPr lang="en-US" sz="1800" dirty="0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201806" name="Text Box 78"/>
          <p:cNvSpPr txBox="1">
            <a:spLocks noChangeArrowheads="1"/>
          </p:cNvSpPr>
          <p:nvPr/>
        </p:nvSpPr>
        <p:spPr bwMode="auto">
          <a:xfrm>
            <a:off x="2743200" y="5791200"/>
            <a:ext cx="2285999" cy="461665"/>
          </a:xfrm>
          <a:prstGeom prst="rect">
            <a:avLst/>
          </a:prstGeom>
          <a:noFill/>
          <a:ln w="12700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 dirty="0">
                <a:solidFill>
                  <a:srgbClr val="021FAE"/>
                </a:solidFill>
              </a:rPr>
              <a:t>Time = O(flops)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5586" y="1143000"/>
            <a:ext cx="581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is sparse, x is also sparse, but may have fill-ins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0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left-looking sparse 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153400" cy="563562"/>
          </a:xfrm>
        </p:spPr>
        <p:txBody>
          <a:bodyPr>
            <a:normAutofit/>
          </a:bodyPr>
          <a:lstStyle/>
          <a:p>
            <a:pPr marL="381000" lvl="0" indent="-381000">
              <a:lnSpc>
                <a:spcPct val="140000"/>
              </a:lnSpc>
              <a:spcBef>
                <a:spcPct val="0"/>
              </a:spcBef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Used in symbolic factorization to find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</a:rPr>
              <a:t>nonzeros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 in column j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6323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U(1:</a:t>
            </a:r>
            <a:r>
              <a:rPr lang="en-US" dirty="0">
                <a:solidFill>
                  <a:srgbClr val="FF0000"/>
                </a:solidFill>
              </a:rPr>
              <a:t>j-1, j) = L(1:j-1, 1:j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rgbClr val="FF0000"/>
                </a:solidFill>
              </a:rPr>
              <a:t>) \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(1:j-1, j)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for j = 1 to n </a:t>
            </a:r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for k in </a:t>
            </a:r>
            <a:r>
              <a:rPr lang="en-US" dirty="0" err="1">
                <a:solidFill>
                  <a:srgbClr val="0000FF"/>
                </a:solidFill>
              </a:rPr>
              <a:t>struct</a:t>
            </a:r>
            <a:r>
              <a:rPr lang="en-US" dirty="0">
                <a:solidFill>
                  <a:srgbClr val="0000FF"/>
                </a:solidFill>
              </a:rPr>
              <a:t>(U(1:j-1, j)) </a:t>
            </a:r>
            <a:r>
              <a:rPr lang="en-US" dirty="0">
                <a:solidFill>
                  <a:prstClr val="black"/>
                </a:solidFill>
              </a:rPr>
              <a:t>do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     </a:t>
            </a:r>
            <a:r>
              <a:rPr lang="en-US" dirty="0" err="1">
                <a:solidFill>
                  <a:srgbClr val="0000FF"/>
                </a:solidFill>
              </a:rPr>
              <a:t>cmod</a:t>
            </a:r>
            <a:r>
              <a:rPr lang="en-US" dirty="0">
                <a:solidFill>
                  <a:srgbClr val="0000FF"/>
                </a:solidFill>
              </a:rPr>
              <a:t>(j, k)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end for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</a:t>
            </a:r>
            <a:r>
              <a:rPr lang="en-US" dirty="0">
                <a:solidFill>
                  <a:srgbClr val="0000FF"/>
                </a:solidFill>
              </a:rPr>
              <a:t>cdiv(j)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end for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800600" y="2514600"/>
            <a:ext cx="2362200" cy="2438400"/>
            <a:chOff x="1752600" y="3352800"/>
            <a:chExt cx="2362200" cy="2438400"/>
          </a:xfrm>
        </p:grpSpPr>
        <p:sp>
          <p:nvSpPr>
            <p:cNvPr id="17" name="Rectangle 16"/>
            <p:cNvSpPr/>
            <p:nvPr/>
          </p:nvSpPr>
          <p:spPr>
            <a:xfrm>
              <a:off x="2743200" y="3733800"/>
              <a:ext cx="152400" cy="20574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33"/>
            <p:cNvGrpSpPr>
              <a:grpSpLocks/>
            </p:cNvGrpSpPr>
            <p:nvPr/>
          </p:nvGrpSpPr>
          <p:grpSpPr bwMode="auto">
            <a:xfrm>
              <a:off x="1752600" y="3733800"/>
              <a:ext cx="2362200" cy="2057400"/>
              <a:chOff x="2736" y="1968"/>
              <a:chExt cx="1908" cy="1680"/>
            </a:xfrm>
          </p:grpSpPr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1824" cy="16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3552" y="1968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2870" y="3120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DONE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3974" y="2839"/>
                <a:ext cx="670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 dirty="0"/>
                  <a:t>NOT</a:t>
                </a:r>
              </a:p>
              <a:p>
                <a:r>
                  <a:rPr lang="en-US" sz="1400" dirty="0"/>
                  <a:t>TOUCHED</a:t>
                </a:r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>
                <a:off x="2798" y="2640"/>
                <a:ext cx="67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>
                <a:off x="2736" y="1968"/>
                <a:ext cx="1824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Text Box 29"/>
              <p:cNvSpPr txBox="1">
                <a:spLocks noChangeArrowheads="1"/>
              </p:cNvSpPr>
              <p:nvPr/>
            </p:nvSpPr>
            <p:spPr bwMode="auto">
              <a:xfrm>
                <a:off x="3105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 dirty="0"/>
                  <a:t>U</a:t>
                </a:r>
              </a:p>
            </p:txBody>
          </p:sp>
          <p:sp>
            <p:nvSpPr>
              <p:cNvPr id="27" name="Text Box 30"/>
              <p:cNvSpPr txBox="1">
                <a:spLocks noChangeArrowheads="1"/>
              </p:cNvSpPr>
              <p:nvPr/>
            </p:nvSpPr>
            <p:spPr bwMode="auto">
              <a:xfrm>
                <a:off x="2822" y="2688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L</a:t>
                </a:r>
              </a:p>
            </p:txBody>
          </p:sp>
          <p:sp>
            <p:nvSpPr>
              <p:cNvPr id="28" name="Text Box 31"/>
              <p:cNvSpPr txBox="1">
                <a:spLocks noChangeArrowheads="1"/>
              </p:cNvSpPr>
              <p:nvPr/>
            </p:nvSpPr>
            <p:spPr bwMode="auto">
              <a:xfrm>
                <a:off x="4113" y="230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A</a:t>
                </a:r>
              </a:p>
            </p:txBody>
          </p:sp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3416" y="3088"/>
                <a:ext cx="52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 dirty="0" smtClean="0"/>
                  <a:t>ACTIVE</a:t>
                </a:r>
                <a:endParaRPr lang="en-US" sz="14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743200" y="3352800"/>
              <a:ext cx="15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</a:t>
              </a:r>
              <a:endParaRPr lang="en-US" sz="1400" dirty="0"/>
            </a:p>
          </p:txBody>
        </p:sp>
      </p:grpSp>
      <p:sp>
        <p:nvSpPr>
          <p:cNvPr id="32" name="Rounded Rectangular Callout 31"/>
          <p:cNvSpPr/>
          <p:nvPr/>
        </p:nvSpPr>
        <p:spPr>
          <a:xfrm>
            <a:off x="5105400" y="1066800"/>
            <a:ext cx="2514600" cy="457200"/>
          </a:xfrm>
          <a:prstGeom prst="wedgeRoundRectCallout">
            <a:avLst>
              <a:gd name="adj1" fmla="val -62137"/>
              <a:gd name="adj2" fmla="val 92500"/>
              <a:gd name="adj3" fmla="val 16667"/>
            </a:avLst>
          </a:prstGeom>
          <a:solidFill>
            <a:srgbClr val="3366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sparse right-hand side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62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8A72EF-F0E9-B24C-A263-CB1AE29726BD}" type="slidenum">
              <a:rPr lang="en-US">
                <a:latin typeface="Verdana" charset="0"/>
              </a:rPr>
              <a:pPr/>
              <a:t>24</a:t>
            </a:fld>
            <a:endParaRPr lang="en-US">
              <a:latin typeface="Verdana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Verdana" charset="0"/>
              </a:rPr>
              <a:t>References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/>
              <a:t>M.T. Heath, E. Ng., B.W. Peyton, “Parallel Algorithms for Sparse Linear Systems”, SIAM Review, Vol. 33 (3), pp. 420-460, 1991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</a:t>
            </a:r>
            <a:r>
              <a:rPr lang="en-US" dirty="0" smtClean="0"/>
              <a:t>. Rothberg and A. Gupta, “Efficient </a:t>
            </a:r>
            <a:r>
              <a:rPr lang="en-US" dirty="0"/>
              <a:t>Sparse Matrix Factorization on High-</a:t>
            </a:r>
            <a:r>
              <a:rPr lang="en-US" dirty="0" smtClean="0"/>
              <a:t>Performance </a:t>
            </a:r>
            <a:r>
              <a:rPr lang="en-US" dirty="0"/>
              <a:t>Workstations--Exploiting the Memory </a:t>
            </a:r>
            <a:r>
              <a:rPr lang="en-US" dirty="0" smtClean="0"/>
              <a:t>Hierarchy”, ACM. Trans. Math, Software, Vol. 17 (3), pp. 313-334, 1991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E. Rothberg </a:t>
            </a:r>
            <a:r>
              <a:rPr lang="en-US" dirty="0"/>
              <a:t>and </a:t>
            </a:r>
            <a:r>
              <a:rPr lang="en-US" dirty="0" smtClean="0"/>
              <a:t>A. Gupta, “An </a:t>
            </a:r>
            <a:r>
              <a:rPr lang="en-US" dirty="0"/>
              <a:t>Efficient Block-Oriented Approach to Parallel </a:t>
            </a:r>
            <a:r>
              <a:rPr lang="en-US" dirty="0" smtClean="0"/>
              <a:t>Sparse </a:t>
            </a:r>
            <a:r>
              <a:rPr lang="en-US" dirty="0" err="1" smtClean="0"/>
              <a:t>Cholesky</a:t>
            </a:r>
            <a:r>
              <a:rPr lang="en-US" dirty="0" smtClean="0"/>
              <a:t> Factorization, SIAM J. Sci. </a:t>
            </a:r>
            <a:r>
              <a:rPr lang="en-US" dirty="0" err="1" smtClean="0"/>
              <a:t>Comput</a:t>
            </a:r>
            <a:r>
              <a:rPr lang="en-US" dirty="0" smtClean="0"/>
              <a:t>., Vol. 15 (6), pp. 1413-1439, 1994.</a:t>
            </a:r>
          </a:p>
          <a:p>
            <a:pPr>
              <a:buFont typeface="Arial"/>
              <a:buChar char="•"/>
            </a:pPr>
            <a:r>
              <a:rPr lang="en-US" dirty="0" smtClean="0"/>
              <a:t>J. </a:t>
            </a:r>
            <a:r>
              <a:rPr lang="en-US" dirty="0"/>
              <a:t>W. </a:t>
            </a:r>
            <a:r>
              <a:rPr lang="en-US" dirty="0" err="1"/>
              <a:t>Demmel</a:t>
            </a:r>
            <a:r>
              <a:rPr lang="en-US" dirty="0"/>
              <a:t>, </a:t>
            </a:r>
            <a:r>
              <a:rPr lang="en-US" dirty="0" smtClean="0"/>
              <a:t>S. </a:t>
            </a:r>
            <a:r>
              <a:rPr lang="en-US" dirty="0"/>
              <a:t>C. </a:t>
            </a:r>
            <a:r>
              <a:rPr lang="en-US" dirty="0" err="1"/>
              <a:t>Eisenstat</a:t>
            </a:r>
            <a:r>
              <a:rPr lang="en-US" dirty="0"/>
              <a:t>, </a:t>
            </a:r>
            <a:r>
              <a:rPr lang="en-US" dirty="0" smtClean="0"/>
              <a:t>J. </a:t>
            </a:r>
            <a:r>
              <a:rPr lang="en-US" dirty="0"/>
              <a:t>R. Gilbert, </a:t>
            </a:r>
            <a:r>
              <a:rPr lang="en-US" dirty="0" smtClean="0"/>
              <a:t>X. </a:t>
            </a:r>
            <a:r>
              <a:rPr lang="en-US" dirty="0"/>
              <a:t>S. Li,  and </a:t>
            </a:r>
            <a:r>
              <a:rPr lang="en-US" dirty="0" smtClean="0"/>
              <a:t>J. </a:t>
            </a:r>
            <a:r>
              <a:rPr lang="en-US" dirty="0"/>
              <a:t>W.H. Liu, “A </a:t>
            </a:r>
            <a:r>
              <a:rPr lang="en-US" dirty="0" err="1"/>
              <a:t>Supernodal</a:t>
            </a:r>
            <a:r>
              <a:rPr lang="en-US" dirty="0"/>
              <a:t> Approach to Sparse Partial Pivoting'’, SIAM J. Matrix Analysis and Applications, vol. 20 (3), pp. 720-755, 1999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/>
              <a:t>J. W. H. Liu, “The </a:t>
            </a:r>
            <a:r>
              <a:rPr lang="en-US" dirty="0" err="1"/>
              <a:t>Multifrontal</a:t>
            </a:r>
            <a:r>
              <a:rPr lang="en-US" dirty="0"/>
              <a:t> Method for Sparse Matrix Solution: theory and Practice”, SIAM Review, Vol. 34 (1), pp. 82-109, 1992.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5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Study and run the </a:t>
            </a:r>
            <a:r>
              <a:rPr lang="en-US" b="0" dirty="0" err="1" smtClean="0"/>
              <a:t>OpenMP</a:t>
            </a:r>
            <a:r>
              <a:rPr lang="en-US" b="0" smtClean="0"/>
              <a:t> </a:t>
            </a:r>
            <a:r>
              <a:rPr lang="en-US" smtClean="0"/>
              <a:t>code </a:t>
            </a:r>
            <a:r>
              <a:rPr lang="en-US" b="0" smtClean="0"/>
              <a:t>of </a:t>
            </a:r>
            <a:r>
              <a:rPr lang="en-US" b="0" dirty="0" smtClean="0"/>
              <a:t>dense LU </a:t>
            </a:r>
            <a:r>
              <a:rPr lang="en-US" b="0" dirty="0" smtClean="0"/>
              <a:t>factorization in Hands-On-Exercises/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2000" y="-762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5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</a:t>
            </a:r>
            <a:r>
              <a:rPr lang="en-US" dirty="0" err="1" smtClean="0"/>
              <a:t>Cholesky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0386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Left-looking </a:t>
            </a:r>
            <a:r>
              <a:rPr lang="en-US" dirty="0" err="1" smtClean="0"/>
              <a:t>Cholesky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k = 1,…,n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= k,…,n do</a:t>
            </a:r>
          </a:p>
          <a:p>
            <a:pPr marL="0" indent="0">
              <a:buNone/>
            </a:pPr>
            <a:r>
              <a:rPr lang="en-US" dirty="0" smtClean="0"/>
              <a:t>         for j = 1,…k-1 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end for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end for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for </a:t>
            </a:r>
            <a:r>
              <a:rPr lang="en-US" dirty="0" err="1" smtClean="0"/>
              <a:t>i</a:t>
            </a:r>
            <a:r>
              <a:rPr lang="en-US" dirty="0" smtClean="0"/>
              <a:t> = k+1,…,n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end for</a:t>
            </a:r>
          </a:p>
          <a:p>
            <a:pPr marL="0" indent="0">
              <a:buNone/>
            </a:pPr>
            <a:r>
              <a:rPr lang="en-US" dirty="0" smtClean="0"/>
              <a:t>end for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69030"/>
              </p:ext>
            </p:extLst>
          </p:nvPr>
        </p:nvGraphicFramePr>
        <p:xfrm>
          <a:off x="1447800" y="2291645"/>
          <a:ext cx="1828800" cy="45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" name="Equation" r:id="rId4" imgW="1028700" imgH="254000" progId="Equation.3">
                  <p:embed/>
                </p:oleObj>
              </mc:Choice>
              <mc:Fallback>
                <p:oleObj name="Equation" r:id="rId4" imgW="10287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2291645"/>
                        <a:ext cx="1828800" cy="45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102977"/>
              </p:ext>
            </p:extLst>
          </p:nvPr>
        </p:nvGraphicFramePr>
        <p:xfrm>
          <a:off x="914400" y="3124200"/>
          <a:ext cx="1219200" cy="470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" name="Equation" r:id="rId6" imgW="723900" imgH="279400" progId="Equation.3">
                  <p:embed/>
                </p:oleObj>
              </mc:Choice>
              <mc:Fallback>
                <p:oleObj name="Equation" r:id="rId6" imgW="7239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3124200"/>
                        <a:ext cx="1219200" cy="470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91440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8"/>
              </a:buBlip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9"/>
              </a:buBlip>
              <a:defRPr sz="1800" b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rgbClr val="00009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Right-looking </a:t>
            </a:r>
            <a:r>
              <a:rPr lang="en-US" dirty="0" err="1" smtClean="0"/>
              <a:t>Cholesky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for k = 1,…,n do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      for </a:t>
            </a:r>
            <a:r>
              <a:rPr lang="en-US" dirty="0" err="1" smtClean="0"/>
              <a:t>i</a:t>
            </a:r>
            <a:r>
              <a:rPr lang="en-US" dirty="0" smtClean="0"/>
              <a:t> = k+1,…,n do</a:t>
            </a:r>
          </a:p>
          <a:p>
            <a:pPr marL="0" indent="0">
              <a:buFontTx/>
              <a:buNone/>
            </a:pPr>
            <a:r>
              <a:rPr lang="en-US" dirty="0" smtClean="0"/>
              <a:t>             </a:t>
            </a:r>
          </a:p>
          <a:p>
            <a:pPr marL="0" indent="0">
              <a:buFontTx/>
              <a:buNone/>
            </a:pPr>
            <a:r>
              <a:rPr lang="en-US" dirty="0" smtClean="0"/>
              <a:t>              for j = k+1,…,</a:t>
            </a:r>
            <a:r>
              <a:rPr lang="en-US" dirty="0" err="1" smtClean="0"/>
              <a:t>i</a:t>
            </a:r>
            <a:r>
              <a:rPr lang="en-US" dirty="0" smtClean="0"/>
              <a:t> do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            </a:t>
            </a:r>
            <a:r>
              <a:rPr lang="en-US" dirty="0" smtClean="0"/>
              <a:t> end </a:t>
            </a:r>
            <a:r>
              <a:rPr lang="en-US" dirty="0" smtClean="0"/>
              <a:t>for</a:t>
            </a:r>
          </a:p>
          <a:p>
            <a:pPr marL="0" indent="0">
              <a:buFontTx/>
              <a:buNone/>
            </a:pPr>
            <a:r>
              <a:rPr lang="en-US" dirty="0" smtClean="0"/>
              <a:t>        end for</a:t>
            </a:r>
          </a:p>
          <a:p>
            <a:pPr marL="0" indent="0">
              <a:buFontTx/>
              <a:buNone/>
            </a:pPr>
            <a:r>
              <a:rPr lang="en-US" dirty="0" smtClean="0"/>
              <a:t>end for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753038"/>
              </p:ext>
            </p:extLst>
          </p:nvPr>
        </p:nvGraphicFramePr>
        <p:xfrm>
          <a:off x="5105400" y="1874253"/>
          <a:ext cx="1066800" cy="41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" name="Equation" r:id="rId10" imgW="723900" imgH="279400" progId="Equation.3">
                  <p:embed/>
                </p:oleObj>
              </mc:Choice>
              <mc:Fallback>
                <p:oleObj name="Equation" r:id="rId10" imgW="7239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400" y="1874253"/>
                        <a:ext cx="1066800" cy="411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966797"/>
              </p:ext>
            </p:extLst>
          </p:nvPr>
        </p:nvGraphicFramePr>
        <p:xfrm>
          <a:off x="1371600" y="3721100"/>
          <a:ext cx="132614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3" name="Equation" r:id="rId11" imgW="812800" imgH="241300" progId="Equation.3">
                  <p:embed/>
                </p:oleObj>
              </mc:Choice>
              <mc:Fallback>
                <p:oleObj name="Equation" r:id="rId11" imgW="8128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1600" y="3721100"/>
                        <a:ext cx="1326147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779888"/>
              </p:ext>
            </p:extLst>
          </p:nvPr>
        </p:nvGraphicFramePr>
        <p:xfrm>
          <a:off x="5921375" y="3206750"/>
          <a:ext cx="18748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4" name="Equation" r:id="rId13" imgW="1054100" imgH="254000" progId="Equation.3">
                  <p:embed/>
                </p:oleObj>
              </mc:Choice>
              <mc:Fallback>
                <p:oleObj name="Equation" r:id="rId13" imgW="10541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21375" y="3206750"/>
                        <a:ext cx="1874838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56118"/>
              </p:ext>
            </p:extLst>
          </p:nvPr>
        </p:nvGraphicFramePr>
        <p:xfrm>
          <a:off x="5562600" y="2564606"/>
          <a:ext cx="1371600" cy="40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5" name="Equation" r:id="rId15" imgW="812800" imgH="241300" progId="Equation.3">
                  <p:embed/>
                </p:oleObj>
              </mc:Choice>
              <mc:Fallback>
                <p:oleObj name="Equation" r:id="rId15" imgW="8128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62600" y="2564606"/>
                        <a:ext cx="1371600" cy="407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creen Capture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48200"/>
            <a:ext cx="3352800" cy="213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9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</a:t>
            </a:r>
            <a:r>
              <a:rPr lang="en-US" dirty="0" err="1" smtClean="0"/>
              <a:t>Cholesky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case: </a:t>
            </a:r>
            <a:r>
              <a:rPr lang="en-US" dirty="0"/>
              <a:t>regular 3 </a:t>
            </a:r>
            <a:r>
              <a:rPr lang="en-US" dirty="0" smtClean="0"/>
              <a:t>x </a:t>
            </a:r>
            <a:r>
              <a:rPr lang="en-US" dirty="0"/>
              <a:t>3 grid ordered by nested </a:t>
            </a:r>
            <a:r>
              <a:rPr lang="en-US" dirty="0" smtClean="0"/>
              <a:t>dissection. Nodes </a:t>
            </a:r>
            <a:r>
              <a:rPr lang="en-US" dirty="0"/>
              <a:t>in the separators are ordered </a:t>
            </a:r>
            <a:r>
              <a:rPr lang="en-US" dirty="0" smtClean="0"/>
              <a:t>last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Notation: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div(j) </a:t>
            </a:r>
            <a:r>
              <a:rPr lang="en-US" dirty="0" smtClean="0"/>
              <a:t>: divide column j by a scalar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c</a:t>
            </a:r>
            <a:r>
              <a:rPr lang="en-US" dirty="0" err="1" smtClean="0">
                <a:solidFill>
                  <a:srgbClr val="0000FF"/>
                </a:solidFill>
              </a:rPr>
              <a:t>mod</a:t>
            </a:r>
            <a:r>
              <a:rPr lang="en-US" dirty="0" smtClean="0">
                <a:solidFill>
                  <a:srgbClr val="0000FF"/>
                </a:solidFill>
              </a:rPr>
              <a:t>(j, k) </a:t>
            </a:r>
            <a:r>
              <a:rPr lang="en-US" dirty="0" smtClean="0"/>
              <a:t>: update column j with column k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s</a:t>
            </a:r>
            <a:r>
              <a:rPr lang="en-US" dirty="0" err="1" smtClean="0">
                <a:solidFill>
                  <a:srgbClr val="0000FF"/>
                </a:solidFill>
              </a:rPr>
              <a:t>truct</a:t>
            </a:r>
            <a:r>
              <a:rPr lang="en-US" dirty="0" smtClean="0">
                <a:solidFill>
                  <a:srgbClr val="0000FF"/>
                </a:solidFill>
              </a:rPr>
              <a:t>(L(1:k), j)) </a:t>
            </a:r>
            <a:r>
              <a:rPr lang="en-US" dirty="0" smtClean="0"/>
              <a:t>: the structure of L(1:k, j) </a:t>
            </a:r>
            <a:r>
              <a:rPr lang="en-US" dirty="0" err="1" smtClean="0"/>
              <a:t>submatrix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380322" y="2133600"/>
            <a:ext cx="2596241" cy="1676400"/>
            <a:chOff x="53" y="672"/>
            <a:chExt cx="1822" cy="1187"/>
          </a:xfrm>
        </p:grpSpPr>
        <p:sp>
          <p:nvSpPr>
            <p:cNvPr id="6" name="Text Box 137"/>
            <p:cNvSpPr txBox="1">
              <a:spLocks noChangeArrowheads="1"/>
            </p:cNvSpPr>
            <p:nvPr/>
          </p:nvSpPr>
          <p:spPr bwMode="auto">
            <a:xfrm>
              <a:off x="1197" y="164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7" name="Text Box 138"/>
            <p:cNvSpPr txBox="1">
              <a:spLocks noChangeArrowheads="1"/>
            </p:cNvSpPr>
            <p:nvPr/>
          </p:nvSpPr>
          <p:spPr bwMode="auto">
            <a:xfrm>
              <a:off x="594" y="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" name="Text Box 139"/>
            <p:cNvSpPr txBox="1">
              <a:spLocks noChangeArrowheads="1"/>
            </p:cNvSpPr>
            <p:nvPr/>
          </p:nvSpPr>
          <p:spPr bwMode="auto">
            <a:xfrm>
              <a:off x="590" y="153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" name="Text Box 140"/>
            <p:cNvSpPr txBox="1">
              <a:spLocks noChangeArrowheads="1"/>
            </p:cNvSpPr>
            <p:nvPr/>
          </p:nvSpPr>
          <p:spPr bwMode="auto">
            <a:xfrm>
              <a:off x="576" y="11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" name="Text Box 141"/>
            <p:cNvSpPr txBox="1">
              <a:spLocks noChangeArrowheads="1"/>
            </p:cNvSpPr>
            <p:nvPr/>
          </p:nvSpPr>
          <p:spPr bwMode="auto">
            <a:xfrm>
              <a:off x="1688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" name="Text Box 142"/>
            <p:cNvSpPr txBox="1">
              <a:spLocks noChangeArrowheads="1"/>
            </p:cNvSpPr>
            <p:nvPr/>
          </p:nvSpPr>
          <p:spPr bwMode="auto">
            <a:xfrm>
              <a:off x="1680" y="111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" name="Line 143"/>
            <p:cNvSpPr>
              <a:spLocks noChangeAspect="1" noChangeShapeType="1"/>
            </p:cNvSpPr>
            <p:nvPr/>
          </p:nvSpPr>
          <p:spPr bwMode="auto">
            <a:xfrm>
              <a:off x="794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4"/>
            <p:cNvSpPr>
              <a:spLocks noChangeAspect="1" noChangeShapeType="1"/>
            </p:cNvSpPr>
            <p:nvPr/>
          </p:nvSpPr>
          <p:spPr bwMode="auto">
            <a:xfrm>
              <a:off x="1226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5"/>
            <p:cNvSpPr>
              <a:spLocks noChangeAspect="1" noChangeShapeType="1"/>
            </p:cNvSpPr>
            <p:nvPr/>
          </p:nvSpPr>
          <p:spPr bwMode="auto">
            <a:xfrm>
              <a:off x="1658" y="784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6"/>
            <p:cNvSpPr>
              <a:spLocks noChangeAspect="1" noChangeShapeType="1"/>
            </p:cNvSpPr>
            <p:nvPr/>
          </p:nvSpPr>
          <p:spPr bwMode="auto">
            <a:xfrm rot="-5400000">
              <a:off x="1229" y="1219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7"/>
            <p:cNvSpPr>
              <a:spLocks noChangeAspect="1" noChangeShapeType="1"/>
            </p:cNvSpPr>
            <p:nvPr/>
          </p:nvSpPr>
          <p:spPr bwMode="auto">
            <a:xfrm rot="-5400000">
              <a:off x="1230" y="788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8"/>
            <p:cNvSpPr>
              <a:spLocks noChangeAspect="1" noChangeShapeType="1"/>
            </p:cNvSpPr>
            <p:nvPr/>
          </p:nvSpPr>
          <p:spPr bwMode="auto">
            <a:xfrm rot="-5400000">
              <a:off x="1229" y="355"/>
              <a:ext cx="1" cy="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49"/>
            <p:cNvSpPr>
              <a:spLocks noChangeAspect="1" noChangeArrowheads="1"/>
            </p:cNvSpPr>
            <p:nvPr/>
          </p:nvSpPr>
          <p:spPr bwMode="auto">
            <a:xfrm>
              <a:off x="1596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0"/>
            <p:cNvSpPr>
              <a:spLocks noChangeAspect="1" noChangeArrowheads="1"/>
            </p:cNvSpPr>
            <p:nvPr/>
          </p:nvSpPr>
          <p:spPr bwMode="auto">
            <a:xfrm>
              <a:off x="1168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51"/>
            <p:cNvSpPr>
              <a:spLocks noChangeAspect="1" noChangeArrowheads="1"/>
            </p:cNvSpPr>
            <p:nvPr/>
          </p:nvSpPr>
          <p:spPr bwMode="auto">
            <a:xfrm>
              <a:off x="740" y="1596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52"/>
            <p:cNvSpPr>
              <a:spLocks noChangeAspect="1" noChangeArrowheads="1"/>
            </p:cNvSpPr>
            <p:nvPr/>
          </p:nvSpPr>
          <p:spPr bwMode="auto">
            <a:xfrm>
              <a:off x="1596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53"/>
            <p:cNvSpPr>
              <a:spLocks noChangeAspect="1" noChangeArrowheads="1"/>
            </p:cNvSpPr>
            <p:nvPr/>
          </p:nvSpPr>
          <p:spPr bwMode="auto">
            <a:xfrm>
              <a:off x="1168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54"/>
            <p:cNvSpPr>
              <a:spLocks noChangeAspect="1" noChangeArrowheads="1"/>
            </p:cNvSpPr>
            <p:nvPr/>
          </p:nvSpPr>
          <p:spPr bwMode="auto">
            <a:xfrm>
              <a:off x="740" y="1162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55"/>
            <p:cNvSpPr>
              <a:spLocks noChangeAspect="1" noChangeArrowheads="1"/>
            </p:cNvSpPr>
            <p:nvPr/>
          </p:nvSpPr>
          <p:spPr bwMode="auto">
            <a:xfrm>
              <a:off x="1596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56"/>
            <p:cNvSpPr>
              <a:spLocks noChangeAspect="1" noChangeArrowheads="1"/>
            </p:cNvSpPr>
            <p:nvPr/>
          </p:nvSpPr>
          <p:spPr bwMode="auto">
            <a:xfrm>
              <a:off x="1168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57"/>
            <p:cNvSpPr>
              <a:spLocks noChangeAspect="1" noChangeArrowheads="1"/>
            </p:cNvSpPr>
            <p:nvPr/>
          </p:nvSpPr>
          <p:spPr bwMode="auto">
            <a:xfrm>
              <a:off x="740" y="728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58"/>
            <p:cNvSpPr txBox="1">
              <a:spLocks noChangeArrowheads="1"/>
            </p:cNvSpPr>
            <p:nvPr/>
          </p:nvSpPr>
          <p:spPr bwMode="auto">
            <a:xfrm>
              <a:off x="1200" y="81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8" name="Text Box 159"/>
            <p:cNvSpPr txBox="1">
              <a:spLocks noChangeArrowheads="1"/>
            </p:cNvSpPr>
            <p:nvPr/>
          </p:nvSpPr>
          <p:spPr bwMode="auto">
            <a:xfrm>
              <a:off x="1200" y="120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" name="Text Box 160"/>
            <p:cNvSpPr txBox="1">
              <a:spLocks noChangeArrowheads="1"/>
            </p:cNvSpPr>
            <p:nvPr/>
          </p:nvSpPr>
          <p:spPr bwMode="auto">
            <a:xfrm>
              <a:off x="1680" y="15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0" name="Text Box 161"/>
            <p:cNvSpPr txBox="1">
              <a:spLocks noChangeArrowheads="1"/>
            </p:cNvSpPr>
            <p:nvPr/>
          </p:nvSpPr>
          <p:spPr bwMode="auto">
            <a:xfrm>
              <a:off x="53" y="834"/>
              <a:ext cx="5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G(A) </a:t>
              </a:r>
            </a:p>
          </p:txBody>
        </p:sp>
      </p:grpSp>
      <p:grpSp>
        <p:nvGrpSpPr>
          <p:cNvPr id="31" name="Group 3"/>
          <p:cNvGrpSpPr>
            <a:grpSpLocks/>
          </p:cNvGrpSpPr>
          <p:nvPr/>
        </p:nvGrpSpPr>
        <p:grpSpPr bwMode="auto">
          <a:xfrm>
            <a:off x="3222052" y="2133600"/>
            <a:ext cx="2340548" cy="1828800"/>
            <a:chOff x="400" y="2232"/>
            <a:chExt cx="1533" cy="1258"/>
          </a:xfrm>
        </p:grpSpPr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416" y="2496"/>
              <a:ext cx="66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000000"/>
                  </a:solidFill>
                </a:rPr>
                <a:t>T(A</a:t>
              </a:r>
              <a:r>
                <a:rPr lang="en-US" sz="3200" dirty="0">
                  <a:solidFill>
                    <a:srgbClr val="000000"/>
                  </a:solidFill>
                </a:rPr>
                <a:t>) </a:t>
              </a:r>
            </a:p>
          </p:txBody>
        </p:sp>
        <p:grpSp>
          <p:nvGrpSpPr>
            <p:cNvPr id="33" name="Group 5"/>
            <p:cNvGrpSpPr>
              <a:grpSpLocks/>
            </p:cNvGrpSpPr>
            <p:nvPr/>
          </p:nvGrpSpPr>
          <p:grpSpPr bwMode="auto">
            <a:xfrm>
              <a:off x="400" y="2232"/>
              <a:ext cx="1533" cy="1258"/>
              <a:chOff x="1872" y="2412"/>
              <a:chExt cx="1533" cy="1258"/>
            </a:xfrm>
          </p:grpSpPr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1872" y="3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35" name="Text Box 7"/>
              <p:cNvSpPr txBox="1">
                <a:spLocks noChangeArrowheads="1"/>
              </p:cNvSpPr>
              <p:nvPr/>
            </p:nvSpPr>
            <p:spPr bwMode="auto">
              <a:xfrm>
                <a:off x="2278" y="345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2066" y="32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37" name="Text Box 9"/>
              <p:cNvSpPr txBox="1">
                <a:spLocks noChangeArrowheads="1"/>
              </p:cNvSpPr>
              <p:nvPr/>
            </p:nvSpPr>
            <p:spPr bwMode="auto">
              <a:xfrm>
                <a:off x="2702" y="34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38" name="Text Box 10"/>
              <p:cNvSpPr txBox="1">
                <a:spLocks noChangeArrowheads="1"/>
              </p:cNvSpPr>
              <p:nvPr/>
            </p:nvSpPr>
            <p:spPr bwMode="auto">
              <a:xfrm>
                <a:off x="3144" y="320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39" name="Text Box 11"/>
              <p:cNvSpPr txBox="1">
                <a:spLocks noChangeArrowheads="1"/>
              </p:cNvSpPr>
              <p:nvPr/>
            </p:nvSpPr>
            <p:spPr bwMode="auto">
              <a:xfrm>
                <a:off x="2510" y="29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40" name="Text Box 12"/>
              <p:cNvSpPr txBox="1">
                <a:spLocks noChangeArrowheads="1"/>
              </p:cNvSpPr>
              <p:nvPr/>
            </p:nvSpPr>
            <p:spPr bwMode="auto">
              <a:xfrm>
                <a:off x="2510" y="27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41" name="Text Box 13"/>
              <p:cNvSpPr txBox="1">
                <a:spLocks noChangeArrowheads="1"/>
              </p:cNvSpPr>
              <p:nvPr/>
            </p:nvSpPr>
            <p:spPr bwMode="auto">
              <a:xfrm>
                <a:off x="2518" y="24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42" name="Text Box 14"/>
              <p:cNvSpPr txBox="1">
                <a:spLocks noChangeArrowheads="1"/>
              </p:cNvSpPr>
              <p:nvPr/>
            </p:nvSpPr>
            <p:spPr bwMode="auto">
              <a:xfrm>
                <a:off x="3134" y="345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grpSp>
            <p:nvGrpSpPr>
              <p:cNvPr id="43" name="Group 15"/>
              <p:cNvGrpSpPr>
                <a:grpSpLocks/>
              </p:cNvGrpSpPr>
              <p:nvPr/>
            </p:nvGrpSpPr>
            <p:grpSpPr bwMode="auto">
              <a:xfrm>
                <a:off x="2008" y="2456"/>
                <a:ext cx="1397" cy="1168"/>
                <a:chOff x="2008" y="2456"/>
                <a:chExt cx="1397" cy="1168"/>
              </a:xfrm>
            </p:grpSpPr>
            <p:sp>
              <p:nvSpPr>
                <p:cNvPr id="44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708" y="2512"/>
                  <a:ext cx="1" cy="6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30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758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648" y="2456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" name="Group 20"/>
                <p:cNvGrpSpPr>
                  <a:grpSpLocks/>
                </p:cNvGrpSpPr>
                <p:nvPr/>
              </p:nvGrpSpPr>
              <p:grpSpPr bwMode="auto">
                <a:xfrm>
                  <a:off x="2008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56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" name="Group 27"/>
                <p:cNvGrpSpPr>
                  <a:grpSpLocks/>
                </p:cNvGrpSpPr>
                <p:nvPr/>
              </p:nvGrpSpPr>
              <p:grpSpPr bwMode="auto">
                <a:xfrm flipH="1">
                  <a:off x="2712" y="3120"/>
                  <a:ext cx="693" cy="504"/>
                  <a:chOff x="3072" y="2496"/>
                  <a:chExt cx="693" cy="504"/>
                </a:xfrm>
              </p:grpSpPr>
              <p:sp>
                <p:nvSpPr>
                  <p:cNvPr id="5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Oval 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72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04" y="288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88" y="2640"/>
                    <a:ext cx="120" cy="1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344" y="2696"/>
                    <a:ext cx="215" cy="24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0" y="2496"/>
                    <a:ext cx="405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2" name="Group 34"/>
          <p:cNvGrpSpPr>
            <a:grpSpLocks/>
          </p:cNvGrpSpPr>
          <p:nvPr/>
        </p:nvGrpSpPr>
        <p:grpSpPr bwMode="auto">
          <a:xfrm>
            <a:off x="6019800" y="1828800"/>
            <a:ext cx="2506662" cy="3164645"/>
            <a:chOff x="2549" y="1033"/>
            <a:chExt cx="2056" cy="2607"/>
          </a:xfrm>
        </p:grpSpPr>
        <p:sp>
          <p:nvSpPr>
            <p:cNvPr id="63" name="Oval 35"/>
            <p:cNvSpPr>
              <a:spLocks noChangeAspect="1" noChangeArrowheads="1"/>
            </p:cNvSpPr>
            <p:nvPr/>
          </p:nvSpPr>
          <p:spPr bwMode="auto">
            <a:xfrm>
              <a:off x="2794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6"/>
            <p:cNvSpPr>
              <a:spLocks noChangeAspect="1" noChangeArrowheads="1"/>
            </p:cNvSpPr>
            <p:nvPr/>
          </p:nvSpPr>
          <p:spPr bwMode="auto">
            <a:xfrm>
              <a:off x="3000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37"/>
            <p:cNvSpPr>
              <a:spLocks noChangeAspect="1" noChangeArrowheads="1"/>
            </p:cNvSpPr>
            <p:nvPr/>
          </p:nvSpPr>
          <p:spPr bwMode="auto">
            <a:xfrm>
              <a:off x="3207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341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9"/>
            <p:cNvSpPr>
              <a:spLocks noChangeAspect="1" noChangeArrowheads="1"/>
            </p:cNvSpPr>
            <p:nvPr/>
          </p:nvSpPr>
          <p:spPr bwMode="auto">
            <a:xfrm>
              <a:off x="3620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40"/>
            <p:cNvSpPr>
              <a:spLocks noChangeAspect="1" noChangeArrowheads="1"/>
            </p:cNvSpPr>
            <p:nvPr/>
          </p:nvSpPr>
          <p:spPr bwMode="auto">
            <a:xfrm>
              <a:off x="382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41"/>
            <p:cNvSpPr>
              <a:spLocks noChangeAspect="1" noChangeArrowheads="1"/>
            </p:cNvSpPr>
            <p:nvPr/>
          </p:nvSpPr>
          <p:spPr bwMode="auto">
            <a:xfrm>
              <a:off x="4033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42"/>
            <p:cNvSpPr>
              <a:spLocks noChangeAspect="1" noChangeArrowheads="1"/>
            </p:cNvSpPr>
            <p:nvPr/>
          </p:nvSpPr>
          <p:spPr bwMode="auto">
            <a:xfrm>
              <a:off x="4239" y="214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43"/>
            <p:cNvSpPr>
              <a:spLocks noChangeAspect="1" noChangeArrowheads="1"/>
            </p:cNvSpPr>
            <p:nvPr/>
          </p:nvSpPr>
          <p:spPr bwMode="auto">
            <a:xfrm>
              <a:off x="4446" y="214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4"/>
            <p:cNvSpPr>
              <a:spLocks noChangeAspect="1" noChangeArrowheads="1"/>
            </p:cNvSpPr>
            <p:nvPr/>
          </p:nvSpPr>
          <p:spPr bwMode="auto">
            <a:xfrm>
              <a:off x="2794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5"/>
            <p:cNvSpPr>
              <a:spLocks noChangeAspect="1" noChangeArrowheads="1"/>
            </p:cNvSpPr>
            <p:nvPr/>
          </p:nvSpPr>
          <p:spPr bwMode="auto">
            <a:xfrm>
              <a:off x="3000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6"/>
            <p:cNvSpPr>
              <a:spLocks noChangeAspect="1" noChangeArrowheads="1"/>
            </p:cNvSpPr>
            <p:nvPr/>
          </p:nvSpPr>
          <p:spPr bwMode="auto">
            <a:xfrm>
              <a:off x="3207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47"/>
            <p:cNvSpPr>
              <a:spLocks noChangeAspect="1" noChangeArrowheads="1"/>
            </p:cNvSpPr>
            <p:nvPr/>
          </p:nvSpPr>
          <p:spPr bwMode="auto">
            <a:xfrm>
              <a:off x="3413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48"/>
            <p:cNvSpPr>
              <a:spLocks noChangeAspect="1" noChangeArrowheads="1"/>
            </p:cNvSpPr>
            <p:nvPr/>
          </p:nvSpPr>
          <p:spPr bwMode="auto">
            <a:xfrm>
              <a:off x="3620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49"/>
            <p:cNvSpPr>
              <a:spLocks noChangeAspect="1" noChangeArrowheads="1"/>
            </p:cNvSpPr>
            <p:nvPr/>
          </p:nvSpPr>
          <p:spPr bwMode="auto">
            <a:xfrm>
              <a:off x="3826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50"/>
            <p:cNvSpPr>
              <a:spLocks noChangeAspect="1" noChangeArrowheads="1"/>
            </p:cNvSpPr>
            <p:nvPr/>
          </p:nvSpPr>
          <p:spPr bwMode="auto">
            <a:xfrm>
              <a:off x="4033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51"/>
            <p:cNvSpPr>
              <a:spLocks noChangeAspect="1" noChangeArrowheads="1"/>
            </p:cNvSpPr>
            <p:nvPr/>
          </p:nvSpPr>
          <p:spPr bwMode="auto">
            <a:xfrm>
              <a:off x="4239" y="23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52"/>
            <p:cNvSpPr>
              <a:spLocks noChangeAspect="1" noChangeArrowheads="1"/>
            </p:cNvSpPr>
            <p:nvPr/>
          </p:nvSpPr>
          <p:spPr bwMode="auto">
            <a:xfrm>
              <a:off x="4446" y="23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53"/>
            <p:cNvSpPr>
              <a:spLocks noChangeAspect="1" noChangeArrowheads="1"/>
            </p:cNvSpPr>
            <p:nvPr/>
          </p:nvSpPr>
          <p:spPr bwMode="auto">
            <a:xfrm>
              <a:off x="2794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54"/>
            <p:cNvSpPr>
              <a:spLocks noChangeAspect="1" noChangeArrowheads="1"/>
            </p:cNvSpPr>
            <p:nvPr/>
          </p:nvSpPr>
          <p:spPr bwMode="auto">
            <a:xfrm>
              <a:off x="300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55"/>
            <p:cNvSpPr>
              <a:spLocks noChangeAspect="1" noChangeArrowheads="1"/>
            </p:cNvSpPr>
            <p:nvPr/>
          </p:nvSpPr>
          <p:spPr bwMode="auto">
            <a:xfrm>
              <a:off x="3207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56"/>
            <p:cNvSpPr>
              <a:spLocks noChangeAspect="1" noChangeArrowheads="1"/>
            </p:cNvSpPr>
            <p:nvPr/>
          </p:nvSpPr>
          <p:spPr bwMode="auto">
            <a:xfrm>
              <a:off x="341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57"/>
            <p:cNvSpPr>
              <a:spLocks noChangeAspect="1" noChangeArrowheads="1"/>
            </p:cNvSpPr>
            <p:nvPr/>
          </p:nvSpPr>
          <p:spPr bwMode="auto">
            <a:xfrm>
              <a:off x="3620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58"/>
            <p:cNvSpPr>
              <a:spLocks noChangeAspect="1" noChangeArrowheads="1"/>
            </p:cNvSpPr>
            <p:nvPr/>
          </p:nvSpPr>
          <p:spPr bwMode="auto">
            <a:xfrm>
              <a:off x="382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59"/>
            <p:cNvSpPr>
              <a:spLocks noChangeAspect="1" noChangeArrowheads="1"/>
            </p:cNvSpPr>
            <p:nvPr/>
          </p:nvSpPr>
          <p:spPr bwMode="auto">
            <a:xfrm>
              <a:off x="4033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60"/>
            <p:cNvSpPr>
              <a:spLocks noChangeAspect="1" noChangeArrowheads="1"/>
            </p:cNvSpPr>
            <p:nvPr/>
          </p:nvSpPr>
          <p:spPr bwMode="auto">
            <a:xfrm>
              <a:off x="4239" y="255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61"/>
            <p:cNvSpPr>
              <a:spLocks noChangeAspect="1" noChangeArrowheads="1"/>
            </p:cNvSpPr>
            <p:nvPr/>
          </p:nvSpPr>
          <p:spPr bwMode="auto">
            <a:xfrm>
              <a:off x="4446" y="255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62"/>
            <p:cNvSpPr>
              <a:spLocks noChangeAspect="1" noChangeArrowheads="1"/>
            </p:cNvSpPr>
            <p:nvPr/>
          </p:nvSpPr>
          <p:spPr bwMode="auto">
            <a:xfrm>
              <a:off x="2794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63"/>
            <p:cNvSpPr>
              <a:spLocks noChangeAspect="1" noChangeArrowheads="1"/>
            </p:cNvSpPr>
            <p:nvPr/>
          </p:nvSpPr>
          <p:spPr bwMode="auto">
            <a:xfrm>
              <a:off x="300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64"/>
            <p:cNvSpPr>
              <a:spLocks noChangeAspect="1" noChangeArrowheads="1"/>
            </p:cNvSpPr>
            <p:nvPr/>
          </p:nvSpPr>
          <p:spPr bwMode="auto">
            <a:xfrm>
              <a:off x="3207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65"/>
            <p:cNvSpPr>
              <a:spLocks noChangeAspect="1" noChangeArrowheads="1"/>
            </p:cNvSpPr>
            <p:nvPr/>
          </p:nvSpPr>
          <p:spPr bwMode="auto">
            <a:xfrm>
              <a:off x="3413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66"/>
            <p:cNvSpPr>
              <a:spLocks noChangeAspect="1" noChangeArrowheads="1"/>
            </p:cNvSpPr>
            <p:nvPr/>
          </p:nvSpPr>
          <p:spPr bwMode="auto">
            <a:xfrm>
              <a:off x="3620" y="276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67"/>
            <p:cNvSpPr>
              <a:spLocks noChangeAspect="1" noChangeArrowheads="1"/>
            </p:cNvSpPr>
            <p:nvPr/>
          </p:nvSpPr>
          <p:spPr bwMode="auto">
            <a:xfrm>
              <a:off x="382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68"/>
            <p:cNvSpPr>
              <a:spLocks noChangeAspect="1" noChangeArrowheads="1"/>
            </p:cNvSpPr>
            <p:nvPr/>
          </p:nvSpPr>
          <p:spPr bwMode="auto">
            <a:xfrm>
              <a:off x="4033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69"/>
            <p:cNvSpPr>
              <a:spLocks noChangeAspect="1" noChangeArrowheads="1"/>
            </p:cNvSpPr>
            <p:nvPr/>
          </p:nvSpPr>
          <p:spPr bwMode="auto">
            <a:xfrm>
              <a:off x="4239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70"/>
            <p:cNvSpPr>
              <a:spLocks noChangeAspect="1" noChangeArrowheads="1"/>
            </p:cNvSpPr>
            <p:nvPr/>
          </p:nvSpPr>
          <p:spPr bwMode="auto">
            <a:xfrm>
              <a:off x="4446" y="276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71"/>
            <p:cNvSpPr>
              <a:spLocks noChangeAspect="1" noChangeArrowheads="1"/>
            </p:cNvSpPr>
            <p:nvPr/>
          </p:nvSpPr>
          <p:spPr bwMode="auto">
            <a:xfrm>
              <a:off x="2794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72"/>
            <p:cNvSpPr>
              <a:spLocks noChangeAspect="1" noChangeArrowheads="1"/>
            </p:cNvSpPr>
            <p:nvPr/>
          </p:nvSpPr>
          <p:spPr bwMode="auto">
            <a:xfrm>
              <a:off x="3000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73"/>
            <p:cNvSpPr>
              <a:spLocks noChangeAspect="1" noChangeArrowheads="1"/>
            </p:cNvSpPr>
            <p:nvPr/>
          </p:nvSpPr>
          <p:spPr bwMode="auto">
            <a:xfrm>
              <a:off x="3207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74"/>
            <p:cNvSpPr>
              <a:spLocks noChangeAspect="1" noChangeArrowheads="1"/>
            </p:cNvSpPr>
            <p:nvPr/>
          </p:nvSpPr>
          <p:spPr bwMode="auto">
            <a:xfrm>
              <a:off x="341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75"/>
            <p:cNvSpPr>
              <a:spLocks noChangeAspect="1" noChangeArrowheads="1"/>
            </p:cNvSpPr>
            <p:nvPr/>
          </p:nvSpPr>
          <p:spPr bwMode="auto">
            <a:xfrm>
              <a:off x="3620" y="2968"/>
              <a:ext cx="86" cy="8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" name="Oval 76"/>
            <p:cNvSpPr>
              <a:spLocks noChangeAspect="1" noChangeArrowheads="1"/>
            </p:cNvSpPr>
            <p:nvPr/>
          </p:nvSpPr>
          <p:spPr bwMode="auto">
            <a:xfrm>
              <a:off x="3826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77"/>
            <p:cNvSpPr>
              <a:spLocks noChangeAspect="1" noChangeArrowheads="1"/>
            </p:cNvSpPr>
            <p:nvPr/>
          </p:nvSpPr>
          <p:spPr bwMode="auto">
            <a:xfrm>
              <a:off x="4033" y="296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78"/>
            <p:cNvSpPr>
              <a:spLocks noChangeAspect="1" noChangeArrowheads="1"/>
            </p:cNvSpPr>
            <p:nvPr/>
          </p:nvSpPr>
          <p:spPr bwMode="auto">
            <a:xfrm>
              <a:off x="4239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79"/>
            <p:cNvSpPr>
              <a:spLocks noChangeAspect="1" noChangeArrowheads="1"/>
            </p:cNvSpPr>
            <p:nvPr/>
          </p:nvSpPr>
          <p:spPr bwMode="auto">
            <a:xfrm>
              <a:off x="4446" y="296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80"/>
            <p:cNvSpPr>
              <a:spLocks noChangeAspect="1" noChangeArrowheads="1"/>
            </p:cNvSpPr>
            <p:nvPr/>
          </p:nvSpPr>
          <p:spPr bwMode="auto">
            <a:xfrm>
              <a:off x="2794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81"/>
            <p:cNvSpPr>
              <a:spLocks noChangeAspect="1" noChangeArrowheads="1"/>
            </p:cNvSpPr>
            <p:nvPr/>
          </p:nvSpPr>
          <p:spPr bwMode="auto">
            <a:xfrm>
              <a:off x="300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82"/>
            <p:cNvSpPr>
              <a:spLocks noChangeAspect="1" noChangeArrowheads="1"/>
            </p:cNvSpPr>
            <p:nvPr/>
          </p:nvSpPr>
          <p:spPr bwMode="auto">
            <a:xfrm>
              <a:off x="3207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83"/>
            <p:cNvSpPr>
              <a:spLocks noChangeAspect="1" noChangeArrowheads="1"/>
            </p:cNvSpPr>
            <p:nvPr/>
          </p:nvSpPr>
          <p:spPr bwMode="auto">
            <a:xfrm>
              <a:off x="3413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84"/>
            <p:cNvSpPr>
              <a:spLocks noChangeAspect="1" noChangeArrowheads="1"/>
            </p:cNvSpPr>
            <p:nvPr/>
          </p:nvSpPr>
          <p:spPr bwMode="auto">
            <a:xfrm>
              <a:off x="3620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85"/>
            <p:cNvSpPr>
              <a:spLocks noChangeAspect="1" noChangeArrowheads="1"/>
            </p:cNvSpPr>
            <p:nvPr/>
          </p:nvSpPr>
          <p:spPr bwMode="auto">
            <a:xfrm>
              <a:off x="382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86"/>
            <p:cNvSpPr>
              <a:spLocks noChangeAspect="1" noChangeArrowheads="1"/>
            </p:cNvSpPr>
            <p:nvPr/>
          </p:nvSpPr>
          <p:spPr bwMode="auto">
            <a:xfrm>
              <a:off x="4033" y="131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87"/>
            <p:cNvSpPr>
              <a:spLocks noChangeAspect="1" noChangeArrowheads="1"/>
            </p:cNvSpPr>
            <p:nvPr/>
          </p:nvSpPr>
          <p:spPr bwMode="auto">
            <a:xfrm>
              <a:off x="4239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88"/>
            <p:cNvSpPr>
              <a:spLocks noChangeAspect="1" noChangeArrowheads="1"/>
            </p:cNvSpPr>
            <p:nvPr/>
          </p:nvSpPr>
          <p:spPr bwMode="auto">
            <a:xfrm>
              <a:off x="4446" y="131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89"/>
            <p:cNvSpPr>
              <a:spLocks noChangeAspect="1" noChangeArrowheads="1"/>
            </p:cNvSpPr>
            <p:nvPr/>
          </p:nvSpPr>
          <p:spPr bwMode="auto">
            <a:xfrm>
              <a:off x="2794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90"/>
            <p:cNvSpPr>
              <a:spLocks noChangeAspect="1" noChangeArrowheads="1"/>
            </p:cNvSpPr>
            <p:nvPr/>
          </p:nvSpPr>
          <p:spPr bwMode="auto">
            <a:xfrm>
              <a:off x="3000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91"/>
            <p:cNvSpPr>
              <a:spLocks noChangeAspect="1" noChangeArrowheads="1"/>
            </p:cNvSpPr>
            <p:nvPr/>
          </p:nvSpPr>
          <p:spPr bwMode="auto">
            <a:xfrm>
              <a:off x="3207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92"/>
            <p:cNvSpPr>
              <a:spLocks noChangeAspect="1" noChangeArrowheads="1"/>
            </p:cNvSpPr>
            <p:nvPr/>
          </p:nvSpPr>
          <p:spPr bwMode="auto">
            <a:xfrm>
              <a:off x="341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93"/>
            <p:cNvSpPr>
              <a:spLocks noChangeAspect="1" noChangeArrowheads="1"/>
            </p:cNvSpPr>
            <p:nvPr/>
          </p:nvSpPr>
          <p:spPr bwMode="auto">
            <a:xfrm>
              <a:off x="3620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94"/>
            <p:cNvSpPr>
              <a:spLocks noChangeAspect="1" noChangeArrowheads="1"/>
            </p:cNvSpPr>
            <p:nvPr/>
          </p:nvSpPr>
          <p:spPr bwMode="auto">
            <a:xfrm>
              <a:off x="3826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95"/>
            <p:cNvSpPr>
              <a:spLocks noChangeAspect="1" noChangeArrowheads="1"/>
            </p:cNvSpPr>
            <p:nvPr/>
          </p:nvSpPr>
          <p:spPr bwMode="auto">
            <a:xfrm>
              <a:off x="4033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96"/>
            <p:cNvSpPr>
              <a:spLocks noChangeAspect="1" noChangeArrowheads="1"/>
            </p:cNvSpPr>
            <p:nvPr/>
          </p:nvSpPr>
          <p:spPr bwMode="auto">
            <a:xfrm>
              <a:off x="4239" y="152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97"/>
            <p:cNvSpPr>
              <a:spLocks noChangeAspect="1" noChangeArrowheads="1"/>
            </p:cNvSpPr>
            <p:nvPr/>
          </p:nvSpPr>
          <p:spPr bwMode="auto">
            <a:xfrm>
              <a:off x="4446" y="152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98"/>
            <p:cNvSpPr>
              <a:spLocks noChangeAspect="1" noChangeArrowheads="1"/>
            </p:cNvSpPr>
            <p:nvPr/>
          </p:nvSpPr>
          <p:spPr bwMode="auto">
            <a:xfrm>
              <a:off x="2794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99"/>
            <p:cNvSpPr>
              <a:spLocks noChangeAspect="1" noChangeArrowheads="1"/>
            </p:cNvSpPr>
            <p:nvPr/>
          </p:nvSpPr>
          <p:spPr bwMode="auto">
            <a:xfrm>
              <a:off x="3000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100"/>
            <p:cNvSpPr>
              <a:spLocks noChangeAspect="1" noChangeArrowheads="1"/>
            </p:cNvSpPr>
            <p:nvPr/>
          </p:nvSpPr>
          <p:spPr bwMode="auto">
            <a:xfrm>
              <a:off x="3207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101"/>
            <p:cNvSpPr>
              <a:spLocks noChangeAspect="1" noChangeArrowheads="1"/>
            </p:cNvSpPr>
            <p:nvPr/>
          </p:nvSpPr>
          <p:spPr bwMode="auto">
            <a:xfrm>
              <a:off x="341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102"/>
            <p:cNvSpPr>
              <a:spLocks noChangeAspect="1" noChangeArrowheads="1"/>
            </p:cNvSpPr>
            <p:nvPr/>
          </p:nvSpPr>
          <p:spPr bwMode="auto">
            <a:xfrm>
              <a:off x="3620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103"/>
            <p:cNvSpPr>
              <a:spLocks noChangeAspect="1" noChangeArrowheads="1"/>
            </p:cNvSpPr>
            <p:nvPr/>
          </p:nvSpPr>
          <p:spPr bwMode="auto">
            <a:xfrm>
              <a:off x="382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104"/>
            <p:cNvSpPr>
              <a:spLocks noChangeAspect="1" noChangeArrowheads="1"/>
            </p:cNvSpPr>
            <p:nvPr/>
          </p:nvSpPr>
          <p:spPr bwMode="auto">
            <a:xfrm>
              <a:off x="4033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105"/>
            <p:cNvSpPr>
              <a:spLocks noChangeAspect="1" noChangeArrowheads="1"/>
            </p:cNvSpPr>
            <p:nvPr/>
          </p:nvSpPr>
          <p:spPr bwMode="auto">
            <a:xfrm>
              <a:off x="4239" y="172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106"/>
            <p:cNvSpPr>
              <a:spLocks noChangeAspect="1" noChangeArrowheads="1"/>
            </p:cNvSpPr>
            <p:nvPr/>
          </p:nvSpPr>
          <p:spPr bwMode="auto">
            <a:xfrm>
              <a:off x="4446" y="172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107"/>
            <p:cNvSpPr>
              <a:spLocks noChangeAspect="1" noChangeArrowheads="1"/>
            </p:cNvSpPr>
            <p:nvPr/>
          </p:nvSpPr>
          <p:spPr bwMode="auto">
            <a:xfrm>
              <a:off x="2794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08"/>
            <p:cNvSpPr>
              <a:spLocks noChangeAspect="1" noChangeArrowheads="1"/>
            </p:cNvSpPr>
            <p:nvPr/>
          </p:nvSpPr>
          <p:spPr bwMode="auto">
            <a:xfrm>
              <a:off x="300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Oval 109"/>
            <p:cNvSpPr>
              <a:spLocks noChangeAspect="1" noChangeArrowheads="1"/>
            </p:cNvSpPr>
            <p:nvPr/>
          </p:nvSpPr>
          <p:spPr bwMode="auto">
            <a:xfrm>
              <a:off x="3207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110"/>
            <p:cNvSpPr>
              <a:spLocks noChangeAspect="1" noChangeArrowheads="1"/>
            </p:cNvSpPr>
            <p:nvPr/>
          </p:nvSpPr>
          <p:spPr bwMode="auto">
            <a:xfrm>
              <a:off x="341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111"/>
            <p:cNvSpPr>
              <a:spLocks noChangeAspect="1" noChangeArrowheads="1"/>
            </p:cNvSpPr>
            <p:nvPr/>
          </p:nvSpPr>
          <p:spPr bwMode="auto">
            <a:xfrm>
              <a:off x="3620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Oval 112"/>
            <p:cNvSpPr>
              <a:spLocks noChangeAspect="1" noChangeArrowheads="1"/>
            </p:cNvSpPr>
            <p:nvPr/>
          </p:nvSpPr>
          <p:spPr bwMode="auto">
            <a:xfrm>
              <a:off x="3826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Oval 113"/>
            <p:cNvSpPr>
              <a:spLocks noChangeAspect="1" noChangeArrowheads="1"/>
            </p:cNvSpPr>
            <p:nvPr/>
          </p:nvSpPr>
          <p:spPr bwMode="auto">
            <a:xfrm>
              <a:off x="4033" y="193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114"/>
            <p:cNvSpPr>
              <a:spLocks noChangeAspect="1" noChangeArrowheads="1"/>
            </p:cNvSpPr>
            <p:nvPr/>
          </p:nvSpPr>
          <p:spPr bwMode="auto">
            <a:xfrm>
              <a:off x="4239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115"/>
            <p:cNvSpPr>
              <a:spLocks noChangeAspect="1" noChangeArrowheads="1"/>
            </p:cNvSpPr>
            <p:nvPr/>
          </p:nvSpPr>
          <p:spPr bwMode="auto">
            <a:xfrm>
              <a:off x="4446" y="193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16"/>
            <p:cNvSpPr>
              <a:spLocks noChangeArrowheads="1"/>
            </p:cNvSpPr>
            <p:nvPr/>
          </p:nvSpPr>
          <p:spPr bwMode="auto">
            <a:xfrm>
              <a:off x="2740" y="1262"/>
              <a:ext cx="1845" cy="184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Text Box 117"/>
            <p:cNvSpPr txBox="1">
              <a:spLocks noChangeArrowheads="1"/>
            </p:cNvSpPr>
            <p:nvPr/>
          </p:nvSpPr>
          <p:spPr bwMode="auto">
            <a:xfrm>
              <a:off x="3583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46" name="Text Box 118"/>
            <p:cNvSpPr txBox="1">
              <a:spLocks noChangeArrowheads="1"/>
            </p:cNvSpPr>
            <p:nvPr/>
          </p:nvSpPr>
          <p:spPr bwMode="auto">
            <a:xfrm>
              <a:off x="4418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47" name="Text Box 119"/>
            <p:cNvSpPr txBox="1">
              <a:spLocks noChangeArrowheads="1"/>
            </p:cNvSpPr>
            <p:nvPr/>
          </p:nvSpPr>
          <p:spPr bwMode="auto">
            <a:xfrm>
              <a:off x="3792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48" name="Text Box 120"/>
            <p:cNvSpPr txBox="1">
              <a:spLocks noChangeArrowheads="1"/>
            </p:cNvSpPr>
            <p:nvPr/>
          </p:nvSpPr>
          <p:spPr bwMode="auto">
            <a:xfrm>
              <a:off x="4000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49" name="Text Box 121"/>
            <p:cNvSpPr txBox="1">
              <a:spLocks noChangeArrowheads="1"/>
            </p:cNvSpPr>
            <p:nvPr/>
          </p:nvSpPr>
          <p:spPr bwMode="auto">
            <a:xfrm>
              <a:off x="420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0" name="Text Box 122"/>
            <p:cNvSpPr txBox="1">
              <a:spLocks noChangeArrowheads="1"/>
            </p:cNvSpPr>
            <p:nvPr/>
          </p:nvSpPr>
          <p:spPr bwMode="auto">
            <a:xfrm>
              <a:off x="2749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1" name="Text Box 123"/>
            <p:cNvSpPr txBox="1">
              <a:spLocks noChangeArrowheads="1"/>
            </p:cNvSpPr>
            <p:nvPr/>
          </p:nvSpPr>
          <p:spPr bwMode="auto">
            <a:xfrm>
              <a:off x="2957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2" name="Text Box 124"/>
            <p:cNvSpPr txBox="1">
              <a:spLocks noChangeArrowheads="1"/>
            </p:cNvSpPr>
            <p:nvPr/>
          </p:nvSpPr>
          <p:spPr bwMode="auto">
            <a:xfrm>
              <a:off x="3166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" name="Text Box 125"/>
            <p:cNvSpPr txBox="1">
              <a:spLocks noChangeArrowheads="1"/>
            </p:cNvSpPr>
            <p:nvPr/>
          </p:nvSpPr>
          <p:spPr bwMode="auto">
            <a:xfrm>
              <a:off x="3374" y="103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" name="Text Box 126"/>
            <p:cNvSpPr txBox="1">
              <a:spLocks noChangeArrowheads="1"/>
            </p:cNvSpPr>
            <p:nvPr/>
          </p:nvSpPr>
          <p:spPr bwMode="auto">
            <a:xfrm>
              <a:off x="2549" y="123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5" name="Text Box 127"/>
            <p:cNvSpPr txBox="1">
              <a:spLocks noChangeArrowheads="1"/>
            </p:cNvSpPr>
            <p:nvPr/>
          </p:nvSpPr>
          <p:spPr bwMode="auto">
            <a:xfrm>
              <a:off x="2549" y="206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6" name="Text Box 128"/>
            <p:cNvSpPr txBox="1">
              <a:spLocks noChangeArrowheads="1"/>
            </p:cNvSpPr>
            <p:nvPr/>
          </p:nvSpPr>
          <p:spPr bwMode="auto">
            <a:xfrm>
              <a:off x="2549" y="144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7" name="Text Box 129"/>
            <p:cNvSpPr txBox="1">
              <a:spLocks noChangeArrowheads="1"/>
            </p:cNvSpPr>
            <p:nvPr/>
          </p:nvSpPr>
          <p:spPr bwMode="auto">
            <a:xfrm>
              <a:off x="2549" y="165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8" name="Text Box 130"/>
            <p:cNvSpPr txBox="1">
              <a:spLocks noChangeArrowheads="1"/>
            </p:cNvSpPr>
            <p:nvPr/>
          </p:nvSpPr>
          <p:spPr bwMode="auto">
            <a:xfrm>
              <a:off x="2549" y="18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9" name="Text Box 131"/>
            <p:cNvSpPr txBox="1">
              <a:spLocks noChangeArrowheads="1"/>
            </p:cNvSpPr>
            <p:nvPr/>
          </p:nvSpPr>
          <p:spPr bwMode="auto">
            <a:xfrm>
              <a:off x="2549" y="29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0" name="Text Box 132"/>
            <p:cNvSpPr txBox="1">
              <a:spLocks noChangeArrowheads="1"/>
            </p:cNvSpPr>
            <p:nvPr/>
          </p:nvSpPr>
          <p:spPr bwMode="auto">
            <a:xfrm>
              <a:off x="2549" y="22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1" name="Text Box 133"/>
            <p:cNvSpPr txBox="1">
              <a:spLocks noChangeArrowheads="1"/>
            </p:cNvSpPr>
            <p:nvPr/>
          </p:nvSpPr>
          <p:spPr bwMode="auto">
            <a:xfrm>
              <a:off x="2549" y="24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2" name="Text Box 134"/>
            <p:cNvSpPr txBox="1">
              <a:spLocks noChangeArrowheads="1"/>
            </p:cNvSpPr>
            <p:nvPr/>
          </p:nvSpPr>
          <p:spPr bwMode="auto">
            <a:xfrm>
              <a:off x="2549" y="270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3" name="Text Box 135"/>
            <p:cNvSpPr txBox="1">
              <a:spLocks noChangeArrowheads="1"/>
            </p:cNvSpPr>
            <p:nvPr/>
          </p:nvSpPr>
          <p:spPr bwMode="auto">
            <a:xfrm>
              <a:off x="3526" y="3042"/>
              <a:ext cx="352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dirty="0"/>
                <a:t>A</a:t>
              </a:r>
              <a:r>
                <a:rPr lang="en-US" sz="3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717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left-looking </a:t>
            </a:r>
            <a:r>
              <a:rPr lang="en-US" dirty="0" err="1" smtClean="0"/>
              <a:t>Cholesky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for j = 1 </a:t>
            </a:r>
            <a:r>
              <a:rPr lang="en-US" sz="1800" dirty="0"/>
              <a:t>to n </a:t>
            </a:r>
            <a:r>
              <a:rPr lang="en-US" sz="1800" dirty="0" smtClean="0"/>
              <a:t>do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for </a:t>
            </a:r>
            <a:r>
              <a:rPr lang="en-US" sz="1800" dirty="0"/>
              <a:t>k in </a:t>
            </a:r>
            <a:r>
              <a:rPr lang="en-US" sz="1800" dirty="0" err="1"/>
              <a:t>struct</a:t>
            </a:r>
            <a:r>
              <a:rPr lang="en-US" sz="1800" dirty="0"/>
              <a:t>(L(j</a:t>
            </a:r>
            <a:r>
              <a:rPr lang="en-US" sz="1800" dirty="0" smtClean="0"/>
              <a:t>, </a:t>
            </a:r>
            <a:r>
              <a:rPr lang="en-US" sz="1800" dirty="0"/>
              <a:t>1</a:t>
            </a:r>
            <a:r>
              <a:rPr lang="en-US" sz="1800" dirty="0" smtClean="0"/>
              <a:t> : j</a:t>
            </a:r>
            <a:r>
              <a:rPr lang="en-US" sz="1800" dirty="0"/>
              <a:t>-1)) </a:t>
            </a:r>
            <a:r>
              <a:rPr lang="en-US" sz="1800" dirty="0" smtClean="0"/>
              <a:t>do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</a:t>
            </a:r>
            <a:r>
              <a:rPr lang="en-US" sz="1800" dirty="0" err="1" smtClean="0">
                <a:solidFill>
                  <a:srgbClr val="0000FF"/>
                </a:solidFill>
              </a:rPr>
              <a:t>cmod</a:t>
            </a:r>
            <a:r>
              <a:rPr lang="en-US" sz="1800" dirty="0">
                <a:solidFill>
                  <a:srgbClr val="0000FF"/>
                </a:solidFill>
              </a:rPr>
              <a:t>(j</a:t>
            </a:r>
            <a:r>
              <a:rPr lang="en-US" sz="1800" dirty="0" smtClean="0">
                <a:solidFill>
                  <a:srgbClr val="0000FF"/>
                </a:solidFill>
              </a:rPr>
              <a:t>, k)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end for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0000FF"/>
                </a:solidFill>
              </a:rPr>
              <a:t>cdiv</a:t>
            </a:r>
            <a:r>
              <a:rPr lang="en-US" sz="1800" dirty="0">
                <a:solidFill>
                  <a:srgbClr val="0000FF"/>
                </a:solidFill>
              </a:rPr>
              <a:t>(j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 smtClean="0"/>
              <a:t>end for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variable j is eliminated, </a:t>
            </a:r>
            <a:r>
              <a:rPr lang="en-US" dirty="0" smtClean="0"/>
              <a:t>column j </a:t>
            </a:r>
            <a:r>
              <a:rPr lang="en-US" dirty="0"/>
              <a:t>is updated with all the columns that have a nonzero on </a:t>
            </a:r>
            <a:r>
              <a:rPr lang="en-US" dirty="0" smtClean="0"/>
              <a:t>row </a:t>
            </a:r>
            <a:r>
              <a:rPr lang="en-US" dirty="0"/>
              <a:t>j. </a:t>
            </a:r>
            <a:r>
              <a:rPr lang="en-US" dirty="0" smtClean="0"/>
              <a:t>In the </a:t>
            </a:r>
            <a:r>
              <a:rPr lang="en-US" dirty="0"/>
              <a:t>example above, </a:t>
            </a:r>
            <a:r>
              <a:rPr lang="en-US" dirty="0" err="1"/>
              <a:t>struct</a:t>
            </a:r>
            <a:r>
              <a:rPr lang="en-US" dirty="0"/>
              <a:t>(L(</a:t>
            </a:r>
            <a:r>
              <a:rPr lang="en-US" dirty="0" smtClean="0"/>
              <a:t>7,1</a:t>
            </a:r>
            <a:r>
              <a:rPr lang="en-US" dirty="0"/>
              <a:t>:6)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smtClean="0"/>
              <a:t>{1</a:t>
            </a:r>
            <a:r>
              <a:rPr lang="en-US" dirty="0"/>
              <a:t>; </a:t>
            </a:r>
            <a:r>
              <a:rPr lang="en-US" b="1" dirty="0"/>
              <a:t>3</a:t>
            </a:r>
            <a:r>
              <a:rPr lang="en-US" dirty="0"/>
              <a:t>; </a:t>
            </a:r>
            <a:r>
              <a:rPr lang="en-US" b="1" dirty="0"/>
              <a:t>4</a:t>
            </a:r>
            <a:r>
              <a:rPr lang="en-US" dirty="0"/>
              <a:t>; </a:t>
            </a:r>
            <a:r>
              <a:rPr lang="en-US" b="1" dirty="0" smtClean="0"/>
              <a:t>6}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This corresponds </a:t>
            </a:r>
            <a:r>
              <a:rPr lang="en-US" dirty="0"/>
              <a:t>to receiving updates from nodes lower in </a:t>
            </a:r>
            <a:r>
              <a:rPr lang="en-US" dirty="0" smtClean="0"/>
              <a:t>the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/>
              <a:t>rooted at j</a:t>
            </a:r>
          </a:p>
          <a:p>
            <a:r>
              <a:rPr lang="en-US" dirty="0" smtClean="0"/>
              <a:t>The filled </a:t>
            </a:r>
            <a:r>
              <a:rPr lang="en-US" dirty="0"/>
              <a:t>graph is necessary to determine the structure of </a:t>
            </a:r>
            <a:r>
              <a:rPr lang="en-US" dirty="0" smtClean="0"/>
              <a:t>each 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left-loo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171" y="1309659"/>
            <a:ext cx="4357629" cy="196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3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right-looking </a:t>
            </a:r>
            <a:r>
              <a:rPr lang="en-US" dirty="0" err="1" smtClean="0"/>
              <a:t>Cholesky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for k = 1 </a:t>
            </a:r>
            <a:r>
              <a:rPr lang="en-US" sz="1800" dirty="0"/>
              <a:t>to n </a:t>
            </a:r>
            <a:r>
              <a:rPr lang="en-US" sz="1800" dirty="0" smtClean="0"/>
              <a:t>do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0000FF"/>
                </a:solidFill>
              </a:rPr>
              <a:t>cdiv</a:t>
            </a:r>
            <a:r>
              <a:rPr lang="en-US" sz="1800" dirty="0">
                <a:solidFill>
                  <a:srgbClr val="0000FF"/>
                </a:solidFill>
              </a:rPr>
              <a:t>(k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for </a:t>
            </a:r>
            <a:r>
              <a:rPr lang="en-US" sz="1800" dirty="0"/>
              <a:t>j in </a:t>
            </a:r>
            <a:r>
              <a:rPr lang="en-US" sz="1800" dirty="0" err="1"/>
              <a:t>struct</a:t>
            </a:r>
            <a:r>
              <a:rPr lang="en-US" sz="1800" dirty="0"/>
              <a:t>(L(k+</a:t>
            </a:r>
            <a:r>
              <a:rPr lang="en-US" sz="1800" dirty="0" smtClean="0"/>
              <a:t>1 : n, k</a:t>
            </a:r>
            <a:r>
              <a:rPr lang="en-US" sz="1800" dirty="0"/>
              <a:t>)) </a:t>
            </a:r>
            <a:r>
              <a:rPr lang="en-US" sz="1800" dirty="0" smtClean="0"/>
              <a:t>do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err="1" smtClean="0">
                <a:solidFill>
                  <a:srgbClr val="0000FF"/>
                </a:solidFill>
              </a:rPr>
              <a:t>cmod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j,k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end for</a:t>
            </a:r>
          </a:p>
          <a:p>
            <a:pPr marL="0" indent="0">
              <a:buNone/>
            </a:pPr>
            <a:r>
              <a:rPr lang="en-US" sz="1800" dirty="0" smtClean="0"/>
              <a:t>end for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After </a:t>
            </a:r>
            <a:r>
              <a:rPr lang="en-US" sz="1800" dirty="0"/>
              <a:t>variable k is eliminated, </a:t>
            </a:r>
            <a:r>
              <a:rPr lang="en-US" sz="1800" dirty="0" smtClean="0"/>
              <a:t>column k </a:t>
            </a:r>
            <a:r>
              <a:rPr lang="en-US" sz="1800" dirty="0"/>
              <a:t>is used to update all the columns corresponding to </a:t>
            </a:r>
            <a:r>
              <a:rPr lang="en-US" sz="1800" dirty="0" err="1"/>
              <a:t>nonzeros</a:t>
            </a:r>
            <a:r>
              <a:rPr lang="en-US" sz="1800" dirty="0"/>
              <a:t> </a:t>
            </a:r>
            <a:r>
              <a:rPr lang="en-US" sz="1800" dirty="0" smtClean="0"/>
              <a:t>in column </a:t>
            </a:r>
            <a:r>
              <a:rPr lang="en-US" sz="1800" dirty="0"/>
              <a:t>k. In the example above, </a:t>
            </a:r>
            <a:r>
              <a:rPr lang="en-US" sz="1800" dirty="0" err="1"/>
              <a:t>struct</a:t>
            </a:r>
            <a:r>
              <a:rPr lang="en-US" sz="1800" dirty="0"/>
              <a:t>(L(4:9,3)</a:t>
            </a:r>
            <a:r>
              <a:rPr lang="en-US" sz="1800" dirty="0" smtClean="0"/>
              <a:t>)=</a:t>
            </a:r>
            <a:r>
              <a:rPr lang="en-US" sz="1800" b="1" dirty="0" smtClean="0"/>
              <a:t>{7</a:t>
            </a:r>
            <a:r>
              <a:rPr lang="en-US" sz="1800" dirty="0"/>
              <a:t>; </a:t>
            </a:r>
            <a:r>
              <a:rPr lang="en-US" sz="1800" b="1" dirty="0"/>
              <a:t>8</a:t>
            </a:r>
            <a:r>
              <a:rPr lang="en-US" sz="1800" dirty="0"/>
              <a:t>; </a:t>
            </a:r>
            <a:r>
              <a:rPr lang="en-US" sz="1800" b="1" dirty="0" smtClean="0"/>
              <a:t>9}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This corresponds </a:t>
            </a:r>
            <a:r>
              <a:rPr lang="en-US" sz="1800" dirty="0"/>
              <a:t>to sending updates to nodes higher in </a:t>
            </a:r>
            <a:r>
              <a:rPr lang="en-US" sz="1800" dirty="0" smtClean="0"/>
              <a:t>the elimination </a:t>
            </a:r>
            <a:r>
              <a:rPr lang="en-US" sz="1800" dirty="0"/>
              <a:t>tree</a:t>
            </a:r>
          </a:p>
          <a:p>
            <a:r>
              <a:rPr lang="en-US" sz="1800" dirty="0" smtClean="0"/>
              <a:t>The filled </a:t>
            </a:r>
            <a:r>
              <a:rPr lang="en-US" sz="1800" dirty="0"/>
              <a:t>graph is necessary to determine the structure of </a:t>
            </a:r>
            <a:r>
              <a:rPr lang="en-US" sz="1800" dirty="0" smtClean="0"/>
              <a:t>each column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 descr="right-look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586" y="1524000"/>
            <a:ext cx="4218214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6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8038"/>
            <a:ext cx="4038600" cy="521176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Left-looking: </a:t>
            </a:r>
            <a:r>
              <a:rPr lang="en-US" dirty="0" smtClean="0"/>
              <a:t>many more reads than writes</a:t>
            </a:r>
            <a:endParaRPr lang="en-US" sz="18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U(1:j-1, j) = L(1:j-1, 1:j-1) \ A(1:j-1, j)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for j = 1 to n do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for k in </a:t>
            </a:r>
            <a:r>
              <a:rPr lang="en-US" sz="1600" dirty="0" err="1">
                <a:solidFill>
                  <a:srgbClr val="0000FF"/>
                </a:solidFill>
              </a:rPr>
              <a:t>struct</a:t>
            </a:r>
            <a:r>
              <a:rPr lang="en-US" sz="1600" dirty="0" smtClean="0">
                <a:solidFill>
                  <a:srgbClr val="0000FF"/>
                </a:solidFill>
              </a:rPr>
              <a:t>(U(1:j</a:t>
            </a:r>
            <a:r>
              <a:rPr lang="en-US" sz="1600" dirty="0">
                <a:solidFill>
                  <a:srgbClr val="0000FF"/>
                </a:solidFill>
              </a:rPr>
              <a:t>-</a:t>
            </a:r>
            <a:r>
              <a:rPr lang="en-US" sz="1600" dirty="0" smtClean="0">
                <a:solidFill>
                  <a:srgbClr val="0000FF"/>
                </a:solidFill>
              </a:rPr>
              <a:t>1, j)</a:t>
            </a:r>
            <a:r>
              <a:rPr lang="en-US" sz="1600" dirty="0">
                <a:solidFill>
                  <a:srgbClr val="0000FF"/>
                </a:solidFill>
              </a:rPr>
              <a:t>) </a:t>
            </a:r>
            <a:r>
              <a:rPr lang="en-US" sz="1600" dirty="0">
                <a:solidFill>
                  <a:prstClr val="black"/>
                </a:solidFill>
              </a:rPr>
              <a:t>do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srgbClr val="0000FF"/>
                </a:solidFill>
              </a:rPr>
              <a:t>cmod</a:t>
            </a:r>
            <a:r>
              <a:rPr lang="en-US" sz="1600" dirty="0">
                <a:solidFill>
                  <a:srgbClr val="0000FF"/>
                </a:solidFill>
              </a:rPr>
              <a:t>(j, k)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end for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cdiv(j)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end for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172200" y="4495800"/>
            <a:ext cx="1447800" cy="1295400"/>
          </a:xfrm>
          <a:prstGeom prst="rect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85800"/>
          </a:xfrm>
        </p:spPr>
        <p:txBody>
          <a:bodyPr/>
          <a:lstStyle/>
          <a:p>
            <a:r>
              <a:rPr lang="en-US" dirty="0" smtClean="0"/>
              <a:t>Sparse 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77392-047B-45E0-88FB-18A4A3F59E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752600" y="3352800"/>
            <a:ext cx="2362200" cy="2438400"/>
            <a:chOff x="1752600" y="3352800"/>
            <a:chExt cx="2362200" cy="2438400"/>
          </a:xfrm>
        </p:grpSpPr>
        <p:sp>
          <p:nvSpPr>
            <p:cNvPr id="41" name="Rectangle 40"/>
            <p:cNvSpPr/>
            <p:nvPr/>
          </p:nvSpPr>
          <p:spPr>
            <a:xfrm>
              <a:off x="2743200" y="3733800"/>
              <a:ext cx="152400" cy="20574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752600" y="3733800"/>
              <a:ext cx="2362200" cy="2057400"/>
              <a:chOff x="2736" y="1968"/>
              <a:chExt cx="1908" cy="1680"/>
            </a:xfrm>
          </p:grpSpPr>
          <p:sp>
            <p:nvSpPr>
              <p:cNvPr id="6" name="Rectangle 10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1824" cy="16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Line 11"/>
              <p:cNvSpPr>
                <a:spLocks noChangeShapeType="1"/>
              </p:cNvSpPr>
              <p:nvPr/>
            </p:nvSpPr>
            <p:spPr bwMode="auto">
              <a:xfrm>
                <a:off x="3552" y="1968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/>
            </p:nvSpPr>
            <p:spPr bwMode="auto">
              <a:xfrm>
                <a:off x="2870" y="3120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/>
                  <a:t>DONE</a:t>
                </a:r>
              </a:p>
            </p:txBody>
          </p:sp>
          <p:sp>
            <p:nvSpPr>
              <p:cNvPr id="18" name="Text Box 24"/>
              <p:cNvSpPr txBox="1">
                <a:spLocks noChangeArrowheads="1"/>
              </p:cNvSpPr>
              <p:nvPr/>
            </p:nvSpPr>
            <p:spPr bwMode="auto">
              <a:xfrm>
                <a:off x="3974" y="2839"/>
                <a:ext cx="670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 dirty="0"/>
                  <a:t>NOT</a:t>
                </a:r>
              </a:p>
              <a:p>
                <a:r>
                  <a:rPr lang="en-US" sz="1400" dirty="0"/>
                  <a:t>TOUCHED</a:t>
                </a:r>
              </a:p>
            </p:txBody>
          </p:sp>
          <p:sp>
            <p:nvSpPr>
              <p:cNvPr id="20" name="Line 27"/>
              <p:cNvSpPr>
                <a:spLocks noChangeShapeType="1"/>
              </p:cNvSpPr>
              <p:nvPr/>
            </p:nvSpPr>
            <p:spPr bwMode="auto">
              <a:xfrm>
                <a:off x="2798" y="2640"/>
                <a:ext cx="67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8"/>
              <p:cNvSpPr>
                <a:spLocks noChangeShapeType="1"/>
              </p:cNvSpPr>
              <p:nvPr/>
            </p:nvSpPr>
            <p:spPr bwMode="auto">
              <a:xfrm>
                <a:off x="2736" y="1968"/>
                <a:ext cx="1824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29"/>
              <p:cNvSpPr txBox="1">
                <a:spLocks noChangeArrowheads="1"/>
              </p:cNvSpPr>
              <p:nvPr/>
            </p:nvSpPr>
            <p:spPr bwMode="auto">
              <a:xfrm>
                <a:off x="3105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 dirty="0"/>
                  <a:t>U</a:t>
                </a:r>
              </a:p>
            </p:txBody>
          </p:sp>
          <p:sp>
            <p:nvSpPr>
              <p:cNvPr id="23" name="Text Box 30"/>
              <p:cNvSpPr txBox="1">
                <a:spLocks noChangeArrowheads="1"/>
              </p:cNvSpPr>
              <p:nvPr/>
            </p:nvSpPr>
            <p:spPr bwMode="auto">
              <a:xfrm>
                <a:off x="2822" y="2688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L</a:t>
                </a:r>
              </a:p>
            </p:txBody>
          </p:sp>
          <p:sp>
            <p:nvSpPr>
              <p:cNvPr id="24" name="Text Box 31"/>
              <p:cNvSpPr txBox="1">
                <a:spLocks noChangeArrowheads="1"/>
              </p:cNvSpPr>
              <p:nvPr/>
            </p:nvSpPr>
            <p:spPr bwMode="auto">
              <a:xfrm>
                <a:off x="4113" y="230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A</a:t>
                </a:r>
              </a:p>
            </p:txBody>
          </p:sp>
          <p:sp>
            <p:nvSpPr>
              <p:cNvPr id="19" name="Text Box 25"/>
              <p:cNvSpPr txBox="1">
                <a:spLocks noChangeArrowheads="1"/>
              </p:cNvSpPr>
              <p:nvPr/>
            </p:nvSpPr>
            <p:spPr bwMode="auto">
              <a:xfrm>
                <a:off x="3416" y="3088"/>
                <a:ext cx="52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 dirty="0" smtClean="0"/>
                  <a:t>ACTIVE</a:t>
                </a:r>
                <a:endParaRPr lang="en-US" sz="1400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743200" y="3352800"/>
              <a:ext cx="15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</a:t>
              </a:r>
              <a:endParaRPr lang="en-US" sz="1400" dirty="0"/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876800" y="762000"/>
            <a:ext cx="40386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1800" b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rgbClr val="00009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Right-looking: </a:t>
            </a:r>
            <a:r>
              <a:rPr lang="en-US" dirty="0" smtClean="0"/>
              <a:t>many more writes than reads</a:t>
            </a:r>
          </a:p>
          <a:p>
            <a:pPr marL="0" indent="0">
              <a:buFontTx/>
              <a:buNone/>
            </a:pPr>
            <a:endParaRPr lang="en-US" sz="1600" dirty="0" smtClean="0"/>
          </a:p>
          <a:p>
            <a:pPr marL="0" indent="0">
              <a:buFontTx/>
              <a:buNone/>
            </a:pPr>
            <a:r>
              <a:rPr lang="en-US" sz="1600" dirty="0">
                <a:solidFill>
                  <a:prstClr val="black"/>
                </a:solidFill>
              </a:rPr>
              <a:t>f</a:t>
            </a:r>
            <a:r>
              <a:rPr lang="en-US" sz="1600" dirty="0" smtClean="0">
                <a:solidFill>
                  <a:prstClr val="black"/>
                </a:solidFill>
              </a:rPr>
              <a:t>or k = 1 to n do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    cdiv(k)</a:t>
            </a: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    for j in </a:t>
            </a:r>
            <a:r>
              <a:rPr lang="en-US" sz="1600" dirty="0" err="1" smtClean="0">
                <a:solidFill>
                  <a:srgbClr val="0000FF"/>
                </a:solidFill>
              </a:rPr>
              <a:t>struct</a:t>
            </a:r>
            <a:r>
              <a:rPr lang="en-US" sz="1600" dirty="0" smtClean="0">
                <a:solidFill>
                  <a:srgbClr val="0000FF"/>
                </a:solidFill>
              </a:rPr>
              <a:t>(U(k, k+1:n)) </a:t>
            </a:r>
            <a:r>
              <a:rPr lang="en-US" sz="1600" dirty="0" smtClean="0">
                <a:solidFill>
                  <a:prstClr val="black"/>
                </a:solidFill>
              </a:rPr>
              <a:t>do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         </a:t>
            </a:r>
            <a:r>
              <a:rPr lang="en-US" sz="1600" dirty="0" err="1" smtClean="0">
                <a:solidFill>
                  <a:srgbClr val="0000FF"/>
                </a:solidFill>
              </a:rPr>
              <a:t>cmod</a:t>
            </a:r>
            <a:r>
              <a:rPr lang="en-US" sz="1600" dirty="0" smtClean="0">
                <a:solidFill>
                  <a:srgbClr val="0000FF"/>
                </a:solidFill>
              </a:rPr>
              <a:t>(j, k)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    end for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end for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334000" y="3733800"/>
            <a:ext cx="2286000" cy="2057400"/>
            <a:chOff x="4800600" y="3733800"/>
            <a:chExt cx="2286000" cy="2057400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4800600" y="3733800"/>
              <a:ext cx="2258204" cy="2057400"/>
              <a:chOff x="2736" y="1968"/>
              <a:chExt cx="1824" cy="1680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1824" cy="16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2798" y="2404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 dirty="0"/>
                  <a:t>DONE</a:t>
                </a:r>
              </a:p>
            </p:txBody>
          </p:sp>
          <p:sp>
            <p:nvSpPr>
              <p:cNvPr id="35" name="Text Box 25"/>
              <p:cNvSpPr txBox="1">
                <a:spLocks noChangeArrowheads="1"/>
              </p:cNvSpPr>
              <p:nvPr/>
            </p:nvSpPr>
            <p:spPr bwMode="auto">
              <a:xfrm>
                <a:off x="3721" y="3206"/>
                <a:ext cx="52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400" dirty="0" smtClean="0"/>
                  <a:t>ACTIVE</a:t>
                </a:r>
                <a:endParaRPr lang="en-US" sz="1400" dirty="0"/>
              </a:p>
            </p:txBody>
          </p:sp>
          <p:sp>
            <p:nvSpPr>
              <p:cNvPr id="36" name="Line 27"/>
              <p:cNvSpPr>
                <a:spLocks noChangeShapeType="1"/>
              </p:cNvSpPr>
              <p:nvPr/>
            </p:nvSpPr>
            <p:spPr bwMode="auto">
              <a:xfrm>
                <a:off x="3418" y="3088"/>
                <a:ext cx="67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8"/>
              <p:cNvSpPr>
                <a:spLocks noChangeShapeType="1"/>
              </p:cNvSpPr>
              <p:nvPr/>
            </p:nvSpPr>
            <p:spPr bwMode="auto">
              <a:xfrm>
                <a:off x="2736" y="1968"/>
                <a:ext cx="1824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29"/>
              <p:cNvSpPr txBox="1">
                <a:spLocks noChangeArrowheads="1"/>
              </p:cNvSpPr>
              <p:nvPr/>
            </p:nvSpPr>
            <p:spPr bwMode="auto">
              <a:xfrm>
                <a:off x="3527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 dirty="0"/>
                  <a:t>U</a:t>
                </a:r>
              </a:p>
            </p:txBody>
          </p:sp>
          <p:sp>
            <p:nvSpPr>
              <p:cNvPr id="39" name="Text Box 30"/>
              <p:cNvSpPr txBox="1">
                <a:spLocks noChangeArrowheads="1"/>
              </p:cNvSpPr>
              <p:nvPr/>
            </p:nvSpPr>
            <p:spPr bwMode="auto">
              <a:xfrm>
                <a:off x="2822" y="2688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/>
                  <a:t>L</a:t>
                </a:r>
              </a:p>
            </p:txBody>
          </p:sp>
          <p:sp>
            <p:nvSpPr>
              <p:cNvPr id="40" name="Text Box 31"/>
              <p:cNvSpPr txBox="1">
                <a:spLocks noChangeArrowheads="1"/>
              </p:cNvSpPr>
              <p:nvPr/>
            </p:nvSpPr>
            <p:spPr bwMode="auto">
              <a:xfrm>
                <a:off x="4266" y="273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 baseline="-25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2400" dirty="0"/>
                  <a:t>A</a:t>
                </a:r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 rot="16200000" flipH="1" flipV="1">
                <a:off x="3812" y="2805"/>
                <a:ext cx="67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5486400" y="4343400"/>
              <a:ext cx="152400" cy="14478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6286500" y="3695700"/>
              <a:ext cx="152400" cy="14478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620000" y="4233446"/>
            <a:ext cx="243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2048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latin typeface="Verdana" charset="0"/>
              </a:rPr>
              <a:t>High Performance Issues: Reduce Cost of Memory Access &amp; Communication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89050"/>
            <a:ext cx="8235950" cy="4767263"/>
          </a:xfrm>
        </p:spPr>
        <p:txBody>
          <a:bodyPr/>
          <a:lstStyle/>
          <a:p>
            <a:pPr lvl="0">
              <a:lnSpc>
                <a:spcPct val="80000"/>
              </a:lnSpc>
              <a:buBlip>
                <a:blip r:embed="rId3"/>
              </a:buBlip>
            </a:pPr>
            <a:r>
              <a:rPr lang="en-US" dirty="0" smtClean="0">
                <a:ea typeface="+mn-ea"/>
              </a:rPr>
              <a:t>Blocking </a:t>
            </a:r>
            <a:r>
              <a:rPr lang="en-US" dirty="0">
                <a:ea typeface="+mn-ea"/>
              </a:rPr>
              <a:t>to increase number of floating-point operations performed for each memory </a:t>
            </a:r>
            <a:r>
              <a:rPr lang="en-US" dirty="0" smtClean="0">
                <a:ea typeface="+mn-ea"/>
              </a:rPr>
              <a:t>access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dirty="0">
              <a:ea typeface="+mn-ea"/>
            </a:endParaRP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r>
              <a:rPr lang="en-US" dirty="0" smtClean="0">
                <a:ea typeface="+mn-ea"/>
              </a:rPr>
              <a:t>Aggregate </a:t>
            </a:r>
            <a:r>
              <a:rPr lang="en-US" dirty="0">
                <a:ea typeface="+mn-ea"/>
              </a:rPr>
              <a:t>small messages into one larger message</a:t>
            </a:r>
          </a:p>
          <a:p>
            <a:pPr marL="566738" lvl="1" indent="-225425">
              <a:lnSpc>
                <a:spcPct val="90000"/>
              </a:lnSpc>
              <a:defRPr/>
            </a:pPr>
            <a:r>
              <a:rPr lang="en-US" dirty="0"/>
              <a:t>Reduce cost due to </a:t>
            </a:r>
            <a:r>
              <a:rPr lang="en-US" dirty="0" smtClean="0"/>
              <a:t>latency</a:t>
            </a:r>
          </a:p>
          <a:p>
            <a:pPr marL="166688" indent="-225425">
              <a:lnSpc>
                <a:spcPct val="90000"/>
              </a:lnSpc>
              <a:defRPr/>
            </a:pPr>
            <a:endParaRPr lang="en-US" dirty="0">
              <a:ea typeface="+mn-ea"/>
            </a:endParaRPr>
          </a:p>
          <a:p>
            <a:pPr marL="166688" indent="-225425">
              <a:lnSpc>
                <a:spcPct val="90000"/>
              </a:lnSpc>
              <a:defRPr/>
            </a:pPr>
            <a:r>
              <a:rPr lang="en-US" dirty="0" smtClean="0"/>
              <a:t> </a:t>
            </a:r>
            <a:r>
              <a:rPr lang="en-US" dirty="0" smtClean="0">
                <a:ea typeface="+mn-ea"/>
              </a:rPr>
              <a:t>Well </a:t>
            </a:r>
            <a:r>
              <a:rPr lang="en-US" dirty="0">
                <a:ea typeface="+mn-ea"/>
              </a:rPr>
              <a:t>done in LAPACK, </a:t>
            </a:r>
            <a:r>
              <a:rPr lang="en-US" dirty="0" err="1">
                <a:ea typeface="+mn-ea"/>
              </a:rPr>
              <a:t>ScaLAPACK</a:t>
            </a:r>
            <a:endParaRPr lang="en-US" dirty="0">
              <a:ea typeface="+mn-ea"/>
            </a:endParaRPr>
          </a:p>
          <a:p>
            <a:pPr marL="566738" lvl="1" indent="-225425">
              <a:lnSpc>
                <a:spcPct val="90000"/>
              </a:lnSpc>
              <a:defRPr/>
            </a:pPr>
            <a:r>
              <a:rPr lang="en-US" dirty="0"/>
              <a:t>Dense and banded matrices</a:t>
            </a: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endParaRPr lang="en-US" dirty="0" smtClean="0">
              <a:solidFill>
                <a:prstClr val="black"/>
              </a:solidFill>
              <a:latin typeface="Verdana" charset="0"/>
            </a:endParaRPr>
          </a:p>
          <a:p>
            <a:pPr lvl="0">
              <a:lnSpc>
                <a:spcPct val="80000"/>
              </a:lnSpc>
              <a:buBlip>
                <a:blip r:embed="rId3"/>
              </a:buBlip>
            </a:pPr>
            <a:r>
              <a:rPr lang="en-US" dirty="0" smtClean="0">
                <a:ea typeface="+mn-ea"/>
              </a:rPr>
              <a:t>Adopted </a:t>
            </a:r>
            <a:r>
              <a:rPr lang="en-US" dirty="0">
                <a:ea typeface="+mn-ea"/>
              </a:rPr>
              <a:t>in the new generation sparse software</a:t>
            </a:r>
          </a:p>
          <a:p>
            <a:pPr marL="566738" lvl="1" indent="-225425">
              <a:lnSpc>
                <a:spcPct val="90000"/>
              </a:lnSpc>
              <a:defRPr/>
            </a:pPr>
            <a:r>
              <a:rPr lang="en-US" dirty="0"/>
              <a:t>Performance much more sensitive to latency in sparse case</a:t>
            </a:r>
            <a:endParaRPr lang="en-US" sz="1800" dirty="0"/>
          </a:p>
          <a:p>
            <a:pPr marL="227013" indent="-227013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1800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865480-D9E3-C84E-B3B7-47A57318599C}" type="slidenum">
              <a:rPr lang="en-US" sz="1400">
                <a:latin typeface="Verdana" charset="0"/>
              </a:rPr>
              <a:pPr/>
              <a:t>8</a:t>
            </a:fld>
            <a:endParaRPr lang="en-US" sz="14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6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charset="0"/>
              </a:rPr>
              <a:t>Blocking: </a:t>
            </a:r>
            <a:r>
              <a:rPr lang="en-US" dirty="0" err="1">
                <a:solidFill>
                  <a:srgbClr val="FF0000"/>
                </a:solidFill>
                <a:latin typeface="Verdana" charset="0"/>
              </a:rPr>
              <a:t>supernode</a:t>
            </a:r>
            <a:endParaRPr lang="en-US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5344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Verdana" charset="0"/>
              </a:rPr>
              <a:t>Use (blocked) CRS or CCS, and any ordering method</a:t>
            </a:r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chemeClr val="tx1"/>
                </a:solidFill>
                <a:latin typeface="Verdana" charset="0"/>
              </a:rPr>
              <a:t>Leave room for fill-ins !  (symbolic factorization</a:t>
            </a:r>
            <a:r>
              <a:rPr lang="en-US" b="0" dirty="0" smtClean="0">
                <a:solidFill>
                  <a:schemeClr val="tx1"/>
                </a:solidFill>
                <a:latin typeface="Verdana" charset="0"/>
              </a:rPr>
              <a:t>)</a:t>
            </a:r>
            <a:endParaRPr lang="en-US" b="0" dirty="0">
              <a:solidFill>
                <a:schemeClr val="tx1"/>
              </a:solidFill>
              <a:latin typeface="Verdana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Verdana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Verdana" charset="0"/>
              </a:rPr>
              <a:t>Exploit </a:t>
            </a:r>
            <a:r>
              <a:rPr lang="ja-JP" altLang="en-US" dirty="0">
                <a:latin typeface="Verdana" charset="0"/>
              </a:rPr>
              <a:t>“</a:t>
            </a:r>
            <a:r>
              <a:rPr lang="en-US" dirty="0" err="1">
                <a:latin typeface="Verdana" charset="0"/>
              </a:rPr>
              <a:t>supernodal</a:t>
            </a:r>
            <a:r>
              <a:rPr lang="ja-JP" altLang="en-US" dirty="0">
                <a:latin typeface="Verdana" charset="0"/>
              </a:rPr>
              <a:t>”</a:t>
            </a:r>
            <a:r>
              <a:rPr lang="en-US" dirty="0">
                <a:latin typeface="Verdana" charset="0"/>
              </a:rPr>
              <a:t> (dense) structures in the factors</a:t>
            </a:r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rgbClr val="000000"/>
                </a:solidFill>
                <a:latin typeface="Verdana" charset="0"/>
              </a:rPr>
              <a:t>Can use Level 3 BLAS</a:t>
            </a:r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rgbClr val="000000"/>
                </a:solidFill>
                <a:latin typeface="Verdana" charset="0"/>
              </a:rPr>
              <a:t>Reduce inefficient indirect addressing (scatter/gather)</a:t>
            </a:r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rgbClr val="000000"/>
                </a:solidFill>
                <a:latin typeface="Verdana" charset="0"/>
              </a:rPr>
              <a:t>Reduce graph traversal time using a coarser graph</a:t>
            </a:r>
          </a:p>
        </p:txBody>
      </p:sp>
      <p:pic>
        <p:nvPicPr>
          <p:cNvPr id="194564" name="Picture 4" descr="supde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3459163"/>
            <a:ext cx="5943600" cy="2865437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AF613B-FFB6-9947-A0F3-28D6CEA353FA}" type="slidenum">
              <a:rPr lang="en-US" sz="1400">
                <a:latin typeface="Verdana" charset="0"/>
              </a:rPr>
              <a:pPr/>
              <a:t>9</a:t>
            </a:fld>
            <a:endParaRPr lang="en-US" sz="14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26905</TotalTime>
  <Words>2027</Words>
  <Application>Microsoft Macintosh PowerPoint</Application>
  <PresentationFormat>On-screen Show (4:3)</PresentationFormat>
  <Paragraphs>595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Equation</vt:lpstr>
      <vt:lpstr>Microsoft Equation</vt:lpstr>
      <vt:lpstr>Lecture 4   Sparse Factorization: Data-flow Organization</vt:lpstr>
      <vt:lpstr>Lecture outline</vt:lpstr>
      <vt:lpstr>Dense Cholesky</vt:lpstr>
      <vt:lpstr>Sparse Cholesky</vt:lpstr>
      <vt:lpstr>Sparse left-looking Cholesky</vt:lpstr>
      <vt:lpstr>Sparse right-looking Cholesky</vt:lpstr>
      <vt:lpstr>Sparse LU</vt:lpstr>
      <vt:lpstr>High Performance Issues: Reduce Cost of Memory Access &amp; Communication</vt:lpstr>
      <vt:lpstr>Blocking: supernode</vt:lpstr>
      <vt:lpstr>Nonsymmetric supernodes</vt:lpstr>
      <vt:lpstr>SuperLU speedup over unblocked code</vt:lpstr>
      <vt:lpstr>Symmetric-pattern multifrontal factorization [John Gilbert’s lecture]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Symmetric-pattern multifrontal factorization</vt:lpstr>
      <vt:lpstr>Sparse triangular solution</vt:lpstr>
      <vt:lpstr>Sparse triangular solution: x = L \ b</vt:lpstr>
      <vt:lpstr>Sparse right-hand side: x = L \ b, b sparse</vt:lpstr>
      <vt:lpstr>Sparse right-hand side: x = L \ b, b sparse</vt:lpstr>
      <vt:lpstr>Recall: left-looking sparse LU</vt:lpstr>
      <vt:lpstr>References</vt:lpstr>
      <vt:lpstr>Exercises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Xiaoye Li</cp:lastModifiedBy>
  <cp:revision>7117</cp:revision>
  <dcterms:created xsi:type="dcterms:W3CDTF">1601-01-01T00:00:00Z</dcterms:created>
  <dcterms:modified xsi:type="dcterms:W3CDTF">2013-08-01T22:03:57Z</dcterms:modified>
</cp:coreProperties>
</file>