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875" r:id="rId2"/>
    <p:sldMasterId id="2147483887" r:id="rId3"/>
    <p:sldMasterId id="2147483891" r:id="rId4"/>
  </p:sldMasterIdLst>
  <p:notesMasterIdLst>
    <p:notesMasterId r:id="rId33"/>
  </p:notesMasterIdLst>
  <p:handoutMasterIdLst>
    <p:handoutMasterId r:id="rId34"/>
  </p:handoutMasterIdLst>
  <p:sldIdLst>
    <p:sldId id="527" r:id="rId5"/>
    <p:sldId id="554" r:id="rId6"/>
    <p:sldId id="555" r:id="rId7"/>
    <p:sldId id="575" r:id="rId8"/>
    <p:sldId id="578" r:id="rId9"/>
    <p:sldId id="576" r:id="rId10"/>
    <p:sldId id="549" r:id="rId11"/>
    <p:sldId id="550" r:id="rId12"/>
    <p:sldId id="556" r:id="rId13"/>
    <p:sldId id="557" r:id="rId14"/>
    <p:sldId id="558" r:id="rId15"/>
    <p:sldId id="559" r:id="rId16"/>
    <p:sldId id="564" r:id="rId17"/>
    <p:sldId id="565" r:id="rId18"/>
    <p:sldId id="567" r:id="rId19"/>
    <p:sldId id="568" r:id="rId20"/>
    <p:sldId id="569" r:id="rId21"/>
    <p:sldId id="570" r:id="rId22"/>
    <p:sldId id="572" r:id="rId23"/>
    <p:sldId id="551" r:id="rId24"/>
    <p:sldId id="552" r:id="rId25"/>
    <p:sldId id="553" r:id="rId26"/>
    <p:sldId id="573" r:id="rId27"/>
    <p:sldId id="574" r:id="rId28"/>
    <p:sldId id="566" r:id="rId29"/>
    <p:sldId id="530" r:id="rId30"/>
    <p:sldId id="571" r:id="rId31"/>
    <p:sldId id="57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009900"/>
    <a:srgbClr val="C00072"/>
    <a:srgbClr val="FF99FF"/>
    <a:srgbClr val="FF99CC"/>
    <a:srgbClr val="CC99FF"/>
    <a:srgbClr val="E6C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6364" autoAdjust="0"/>
  </p:normalViewPr>
  <p:slideViewPr>
    <p:cSldViewPr>
      <p:cViewPr>
        <p:scale>
          <a:sx n="100" d="100"/>
          <a:sy n="100" d="100"/>
        </p:scale>
        <p:origin x="-8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4" Type="http://schemas.openxmlformats.org/officeDocument/2006/relationships/slide" Target="slides/slide12.xml"/><Relationship Id="rId1" Type="http://schemas.openxmlformats.org/officeDocument/2006/relationships/slide" Target="slides/slide9.xml"/><Relationship Id="rId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31F129-A248-4715-BCF1-906481763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7202E2-061B-4DD7-ACE0-3BBF1149D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FC8BD-575C-EC48-800F-C412D814D667}" type="slidenum">
              <a:rPr lang="en-US"/>
              <a:pPr/>
              <a:t>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uses flexible look-ahead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Trailing matrix update has high parallelism,  good load-balance, but time-consuming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D700E8-8508-5243-9BA2-4E84F4BC4EB0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IBM matick: Modified Nodal Analysis (MNA) technique.  Very different from Spice matrices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83E01B-E472-3B42-8759-85ED5626EE02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From first sight, solve is less scalable. Solve time is usually &lt; 5%, but scales poorly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E8431E-BB61-EC40-ABE3-8B87E19C79D8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VECPAR 2008</a:t>
            </a:r>
            <a:r>
              <a:rPr lang="en-US" baseline="0" dirty="0" smtClean="0">
                <a:latin typeface="Times New Roman" charset="0"/>
              </a:rPr>
              <a:t> talk</a:t>
            </a:r>
            <a:endParaRPr lang="en-US" dirty="0">
              <a:latin typeface="Times New Roman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23E883-ABD4-754A-9659-3846CBB13B61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23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A983B7-BB9D-8742-AC7B-DAD634D1F7EA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24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64B43-A466-9D49-B718-6254ECA83FAF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5F32E56-C79E-6C4B-BC68-08D3945B33CB}" type="slidenum">
              <a:rPr lang="en-US" sz="1800"/>
              <a:pPr/>
              <a:t>3</a:t>
            </a:fld>
            <a:endParaRPr lang="en-US" sz="18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>
                <a:latin typeface="Times New Roman" charset="0"/>
              </a:rPr>
              <a:t>No notion of processor assignment,  as long as do not violate the </a:t>
            </a:r>
            <a:r>
              <a:rPr lang="en-US" sz="1800" dirty="0" smtClean="0">
                <a:latin typeface="Times New Roman" charset="0"/>
              </a:rPr>
              <a:t>dependencies</a:t>
            </a:r>
          </a:p>
          <a:p>
            <a:r>
              <a:rPr lang="en-US" sz="1800" dirty="0" smtClean="0">
                <a:latin typeface="Times New Roman" charset="0"/>
              </a:rPr>
              <a:t>RESULTS: </a:t>
            </a:r>
            <a:r>
              <a:rPr lang="en-US" sz="1800" dirty="0" err="1" smtClean="0">
                <a:latin typeface="Times New Roman" charset="0"/>
              </a:rPr>
              <a:t>vecpar</a:t>
            </a:r>
            <a:r>
              <a:rPr lang="en-US" sz="1800" dirty="0" smtClean="0">
                <a:latin typeface="Times New Roman" charset="0"/>
              </a:rPr>
              <a:t> 2008 paper</a:t>
            </a:r>
            <a:endParaRPr lang="en-US" sz="18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Char char="Ø"/>
            </a:pPr>
            <a:r>
              <a:rPr lang="en-US">
                <a:latin typeface="Times New Roman" charset="0"/>
              </a:rPr>
              <a:t> SLU_MT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Symmetric Mode</a:t>
            </a:r>
            <a:r>
              <a:rPr lang="ja-JP" altLang="en-US">
                <a:latin typeface="Times New Roman" charset="0"/>
              </a:rPr>
              <a:t>”</a:t>
            </a:r>
            <a:endParaRPr lang="en-US" altLang="ja-JP">
              <a:latin typeface="Times New Roman" charset="0"/>
            </a:endParaRPr>
          </a:p>
          <a:p>
            <a:pPr lvl="1">
              <a:buFont typeface="Wingdings" charset="0"/>
              <a:buChar char="§"/>
            </a:pPr>
            <a:r>
              <a:rPr lang="en-US">
                <a:latin typeface="Times New Roman" charset="0"/>
              </a:rPr>
              <a:t>  ordering on A+A</a:t>
            </a:r>
            <a:r>
              <a:rPr lang="ja-JP" altLang="en-US">
                <a:latin typeface="Times New Roman" charset="0"/>
              </a:rPr>
              <a:t>’</a:t>
            </a:r>
            <a:endParaRPr lang="en-US" altLang="ja-JP">
              <a:latin typeface="Times New Roman" charset="0"/>
            </a:endParaRPr>
          </a:p>
          <a:p>
            <a:pPr lvl="1">
              <a:buFont typeface="Wingdings" charset="0"/>
              <a:buChar char="§"/>
            </a:pPr>
            <a:r>
              <a:rPr lang="en-US">
                <a:latin typeface="Times New Roman" charset="0"/>
              </a:rPr>
              <a:t>  pivot on main diagonal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6896EED-084C-E541-BD9E-1A2277296BD7}" type="slidenum">
              <a:rPr lang="en-US" sz="1800"/>
              <a:pPr/>
              <a:t>4</a:t>
            </a:fld>
            <a:endParaRPr 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7D6605A-8E25-D743-8237-E1D54B207296}" type="slidenum">
              <a:rPr lang="en-US" sz="1800"/>
              <a:pPr/>
              <a:t>5</a:t>
            </a:fld>
            <a:endParaRPr lang="en-US" sz="18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>
                <a:latin typeface="Times New Roman" charset="0"/>
              </a:rPr>
              <a:t>Reasons:</a:t>
            </a:r>
          </a:p>
          <a:p>
            <a:r>
              <a:rPr lang="en-US" sz="1800" dirty="0">
                <a:latin typeface="Times New Roman" charset="0"/>
              </a:rPr>
              <a:t>    left vs. right-looking (read vs. write),  write bandwidth is half of read</a:t>
            </a:r>
          </a:p>
          <a:p>
            <a:r>
              <a:rPr lang="en-US" sz="1800" dirty="0">
                <a:latin typeface="Times New Roman" charset="0"/>
              </a:rPr>
              <a:t> </a:t>
            </a:r>
          </a:p>
          <a:p>
            <a:r>
              <a:rPr lang="en-US" sz="1800" dirty="0" smtClean="0">
                <a:latin typeface="Times New Roman" charset="0"/>
              </a:rPr>
              <a:t>Niagara 2 == </a:t>
            </a:r>
            <a:r>
              <a:rPr lang="en-US" sz="1800" dirty="0" err="1" smtClean="0">
                <a:latin typeface="Times New Roman" charset="0"/>
              </a:rPr>
              <a:t>VictoriaFalls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The overhead of the scheduling algorithm, synchronization using mutexes (locks) are small.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ACB2749-ADEB-B748-B8AE-A23337E27D45}" type="slidenum">
              <a:rPr lang="en-US" sz="1800"/>
              <a:pPr/>
              <a:t>6</a:t>
            </a:fld>
            <a:endParaRPr 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E90B5-71E5-FC4F-BE6B-6FA5BED2DE01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01F29-03DA-4840-8CD7-7705079CD144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uses flexible look-ahead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Trailing matrix update has high parallelism,  good load-balance, but time-consuming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93B7-553F-4B75-80D8-F0C41A85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6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14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27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4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93B7-553F-4B75-80D8-F0C41A859A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0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135562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 b="0"/>
            </a:lvl1pPr>
            <a:lvl2pPr>
              <a:buFontTx/>
              <a:buBlip>
                <a:blip r:embed="rId3"/>
              </a:buBlip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/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7392-047B-45E0-88FB-18A4A3F59E0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6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rgbClr val="009900"/>
                </a:solidFill>
              </a:defRPr>
            </a:lvl3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4008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EB04-E9BA-4A4D-B3E4-3744E4E072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9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59658-1C61-3943-AD4A-F65FF738F1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5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135562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 b="0"/>
            </a:lvl1pPr>
            <a:lvl2pPr>
              <a:buFontTx/>
              <a:buBlip>
                <a:blip r:embed="rId3"/>
              </a:buBlip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/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7392-047B-45E0-88FB-18A4A3F59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233A9-6DE0-7648-A018-B28CE22CDF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0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42987-6447-3C42-BB90-FB2A9DB76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9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638"/>
            <a:ext cx="39624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36638"/>
            <a:ext cx="39624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08893-67F8-924F-8976-57B861ED2D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3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B2ED7-7209-4F46-9BE2-71B815033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07BC8-EEEF-FC46-9F62-2F3CA9660E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91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2D0E9-E688-A34B-BC0C-6D931C33D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52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2F6BD-302A-3149-8CE3-E8FD81A05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49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D834D-BAFE-6743-A619-D36C6B617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99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D2EBE-4E42-2344-8BFC-558D4EC203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643A2-AF70-EC49-8144-4ABD83072A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rgbClr val="009900"/>
                </a:solidFill>
              </a:defRPr>
            </a:lvl3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4008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EB04-E9BA-4A4D-B3E4-3744E4E0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36638"/>
            <a:ext cx="3962400" cy="5135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036638"/>
            <a:ext cx="3962400" cy="249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79825"/>
            <a:ext cx="39624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90810-98F6-AD41-9B4D-A4C1F569E7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2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6F23D-2A46-044A-8FB0-020B7A94B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7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6638"/>
            <a:ext cx="80772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ACB9530-2FC4-40BF-9823-E116C7569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228600"/>
            <a:ext cx="10675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9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00009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CC99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6638"/>
            <a:ext cx="80772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ACB9530-2FC4-40BF-9823-E116C7569F6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228600"/>
            <a:ext cx="10675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00009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CC99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6638"/>
            <a:ext cx="80772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AFA0FC-AEB0-FF41-BBD3-0764F6E24192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14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7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99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99F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06575"/>
            <a:ext cx="8915400" cy="11652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Lecture 5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Parallel Sparse Factorization, </a:t>
            </a:r>
            <a:r>
              <a:rPr lang="en-US" sz="2700" smtClean="0"/>
              <a:t>Triangular Solution</a:t>
            </a:r>
            <a:endParaRPr lang="en-US" sz="31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21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Xiaoye </a:t>
            </a:r>
            <a:r>
              <a:rPr lang="en-US" dirty="0" smtClean="0"/>
              <a:t>Sherry Li</a:t>
            </a:r>
            <a:endParaRPr lang="zh-CN" altLang="en-US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Lawrence Berkeley National </a:t>
            </a:r>
            <a:r>
              <a:rPr lang="en-US" dirty="0" smtClean="0"/>
              <a:t>Laboratory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>
                <a:ea typeface="SimSun" charset="0"/>
                <a:cs typeface="SimSun" charset="0"/>
              </a:rPr>
              <a:t>USA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xsli@</a:t>
            </a:r>
            <a:r>
              <a:rPr lang="en-US" dirty="0" err="1" smtClean="0"/>
              <a:t>lbl.gov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crd-legacy.lbl.gov</a:t>
            </a:r>
            <a:r>
              <a:rPr lang="en-US" dirty="0"/>
              <a:t>/~</a:t>
            </a:r>
            <a:r>
              <a:rPr lang="en-US" dirty="0" err="1"/>
              <a:t>xiaoye</a:t>
            </a:r>
            <a:r>
              <a:rPr lang="en-US" dirty="0"/>
              <a:t>/G2S3/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990601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 </a:t>
            </a:r>
            <a:r>
              <a:rPr lang="en-US" dirty="0" err="1"/>
              <a:t>Golub</a:t>
            </a:r>
            <a:r>
              <a:rPr lang="en-US" dirty="0"/>
              <a:t> SIAM Summer </a:t>
            </a:r>
            <a:r>
              <a:rPr lang="en-US" dirty="0" smtClean="0"/>
              <a:t>School, 7/22 – 8/7, 2013, Shanghai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000090"/>
                </a:solidFill>
                <a:ea typeface="+mj-ea"/>
              </a:rPr>
              <a:t>Row permutation for heavy diagonal</a:t>
            </a:r>
            <a:r>
              <a:rPr lang="en-US" dirty="0">
                <a:ea typeface="+mj-ea"/>
              </a:rPr>
              <a:t>        </a:t>
            </a:r>
            <a:r>
              <a:rPr lang="en-US" sz="1800" b="0" i="0" dirty="0">
                <a:solidFill>
                  <a:srgbClr val="021FAE"/>
                </a:solidFill>
                <a:effectLst/>
                <a:ea typeface="+mj-ea"/>
              </a:rPr>
              <a:t>[Duff, </a:t>
            </a:r>
            <a:r>
              <a:rPr lang="en-US" sz="1800" b="0" i="0" dirty="0" err="1">
                <a:solidFill>
                  <a:srgbClr val="021FAE"/>
                </a:solidFill>
                <a:effectLst/>
                <a:ea typeface="+mj-ea"/>
              </a:rPr>
              <a:t>Koster</a:t>
            </a:r>
            <a:r>
              <a:rPr lang="en-US" sz="1800" b="0" i="0" dirty="0">
                <a:solidFill>
                  <a:srgbClr val="021FAE"/>
                </a:solidFill>
                <a:effectLst/>
                <a:ea typeface="+mj-ea"/>
              </a:rPr>
              <a:t>]</a:t>
            </a:r>
            <a:endParaRPr lang="en-US" sz="2000" b="0" i="0" dirty="0">
              <a:solidFill>
                <a:srgbClr val="000000"/>
              </a:solidFill>
              <a:effectLst/>
              <a:latin typeface="Times" pitchFamily="18" charset="0"/>
              <a:ea typeface="+mj-ea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873500"/>
            <a:ext cx="7086600" cy="2667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Represent A as a weighted, undirected bipartite graph (one node for each row and one node for each column)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Find matching (set of independent edges) with maximum product of weights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Permute rows to place matching on diagonal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Matching algorithm also gives a row and column scaling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to make all diag elts =1 and all off-diag elts &lt;=1</a:t>
            </a:r>
          </a:p>
        </p:txBody>
      </p:sp>
      <p:sp>
        <p:nvSpPr>
          <p:cNvPr id="26628" name="Oval 4"/>
          <p:cNvSpPr>
            <a:spLocks noChangeAspect="1" noChangeArrowheads="1"/>
          </p:cNvSpPr>
          <p:nvPr/>
        </p:nvSpPr>
        <p:spPr bwMode="auto">
          <a:xfrm>
            <a:off x="1101725" y="1662113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29" name="Oval 5"/>
          <p:cNvSpPr>
            <a:spLocks noChangeAspect="1" noChangeArrowheads="1"/>
          </p:cNvSpPr>
          <p:nvPr/>
        </p:nvSpPr>
        <p:spPr bwMode="auto">
          <a:xfrm>
            <a:off x="1428750" y="16621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0" name="Oval 6"/>
          <p:cNvSpPr>
            <a:spLocks noChangeAspect="1" noChangeArrowheads="1"/>
          </p:cNvSpPr>
          <p:nvPr/>
        </p:nvSpPr>
        <p:spPr bwMode="auto">
          <a:xfrm>
            <a:off x="1757363" y="16621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1" name="Oval 7"/>
          <p:cNvSpPr>
            <a:spLocks noChangeAspect="1" noChangeArrowheads="1"/>
          </p:cNvSpPr>
          <p:nvPr/>
        </p:nvSpPr>
        <p:spPr bwMode="auto">
          <a:xfrm>
            <a:off x="2084388" y="1662113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2" name="Oval 8"/>
          <p:cNvSpPr>
            <a:spLocks noChangeAspect="1" noChangeArrowheads="1"/>
          </p:cNvSpPr>
          <p:nvPr/>
        </p:nvSpPr>
        <p:spPr bwMode="auto">
          <a:xfrm>
            <a:off x="2413000" y="16621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3" name="Oval 9"/>
          <p:cNvSpPr>
            <a:spLocks noChangeAspect="1" noChangeArrowheads="1"/>
          </p:cNvSpPr>
          <p:nvPr/>
        </p:nvSpPr>
        <p:spPr bwMode="auto">
          <a:xfrm>
            <a:off x="1101725" y="198120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4" name="Oval 10"/>
          <p:cNvSpPr>
            <a:spLocks noChangeAspect="1" noChangeArrowheads="1"/>
          </p:cNvSpPr>
          <p:nvPr/>
        </p:nvSpPr>
        <p:spPr bwMode="auto">
          <a:xfrm>
            <a:off x="1428750" y="198120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5" name="Oval 11"/>
          <p:cNvSpPr>
            <a:spLocks noChangeAspect="1" noChangeArrowheads="1"/>
          </p:cNvSpPr>
          <p:nvPr/>
        </p:nvSpPr>
        <p:spPr bwMode="auto">
          <a:xfrm>
            <a:off x="1757363" y="1981200"/>
            <a:ext cx="136525" cy="136525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6" name="Oval 12"/>
          <p:cNvSpPr>
            <a:spLocks noChangeAspect="1" noChangeArrowheads="1"/>
          </p:cNvSpPr>
          <p:nvPr/>
        </p:nvSpPr>
        <p:spPr bwMode="auto">
          <a:xfrm>
            <a:off x="2084388" y="1981200"/>
            <a:ext cx="136525" cy="136525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7" name="Oval 13"/>
          <p:cNvSpPr>
            <a:spLocks noChangeAspect="1" noChangeArrowheads="1"/>
          </p:cNvSpPr>
          <p:nvPr/>
        </p:nvSpPr>
        <p:spPr bwMode="auto">
          <a:xfrm>
            <a:off x="2413000" y="198120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8" name="Oval 14"/>
          <p:cNvSpPr>
            <a:spLocks noChangeAspect="1" noChangeArrowheads="1"/>
          </p:cNvSpPr>
          <p:nvPr/>
        </p:nvSpPr>
        <p:spPr bwMode="auto">
          <a:xfrm>
            <a:off x="1101725" y="230028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39" name="Oval 15"/>
          <p:cNvSpPr>
            <a:spLocks noChangeAspect="1" noChangeArrowheads="1"/>
          </p:cNvSpPr>
          <p:nvPr/>
        </p:nvSpPr>
        <p:spPr bwMode="auto">
          <a:xfrm>
            <a:off x="1428750" y="230028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0" name="Oval 16"/>
          <p:cNvSpPr>
            <a:spLocks noChangeAspect="1" noChangeArrowheads="1"/>
          </p:cNvSpPr>
          <p:nvPr/>
        </p:nvSpPr>
        <p:spPr bwMode="auto">
          <a:xfrm>
            <a:off x="1757363" y="2300288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1" name="Oval 17"/>
          <p:cNvSpPr>
            <a:spLocks noChangeAspect="1" noChangeArrowheads="1"/>
          </p:cNvSpPr>
          <p:nvPr/>
        </p:nvSpPr>
        <p:spPr bwMode="auto">
          <a:xfrm>
            <a:off x="2084388" y="230028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2" name="Oval 18"/>
          <p:cNvSpPr>
            <a:spLocks noChangeAspect="1" noChangeArrowheads="1"/>
          </p:cNvSpPr>
          <p:nvPr/>
        </p:nvSpPr>
        <p:spPr bwMode="auto">
          <a:xfrm>
            <a:off x="2413000" y="2300288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3" name="Oval 19"/>
          <p:cNvSpPr>
            <a:spLocks noChangeAspect="1" noChangeArrowheads="1"/>
          </p:cNvSpPr>
          <p:nvPr/>
        </p:nvSpPr>
        <p:spPr bwMode="auto">
          <a:xfrm>
            <a:off x="1101725" y="261937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4" name="Oval 20"/>
          <p:cNvSpPr>
            <a:spLocks noChangeAspect="1" noChangeArrowheads="1"/>
          </p:cNvSpPr>
          <p:nvPr/>
        </p:nvSpPr>
        <p:spPr bwMode="auto">
          <a:xfrm>
            <a:off x="1428750" y="261937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5" name="Oval 21"/>
          <p:cNvSpPr>
            <a:spLocks noChangeAspect="1" noChangeArrowheads="1"/>
          </p:cNvSpPr>
          <p:nvPr/>
        </p:nvSpPr>
        <p:spPr bwMode="auto">
          <a:xfrm>
            <a:off x="1757363" y="261937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6" name="Oval 22"/>
          <p:cNvSpPr>
            <a:spLocks noChangeAspect="1" noChangeArrowheads="1"/>
          </p:cNvSpPr>
          <p:nvPr/>
        </p:nvSpPr>
        <p:spPr bwMode="auto">
          <a:xfrm>
            <a:off x="2084388" y="261937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7" name="Oval 23"/>
          <p:cNvSpPr>
            <a:spLocks noChangeAspect="1" noChangeArrowheads="1"/>
          </p:cNvSpPr>
          <p:nvPr/>
        </p:nvSpPr>
        <p:spPr bwMode="auto">
          <a:xfrm>
            <a:off x="2413000" y="261937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8" name="Oval 24"/>
          <p:cNvSpPr>
            <a:spLocks noChangeAspect="1" noChangeArrowheads="1"/>
          </p:cNvSpPr>
          <p:nvPr/>
        </p:nvSpPr>
        <p:spPr bwMode="auto">
          <a:xfrm>
            <a:off x="1101725" y="293846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49" name="Oval 25"/>
          <p:cNvSpPr>
            <a:spLocks noChangeAspect="1" noChangeArrowheads="1"/>
          </p:cNvSpPr>
          <p:nvPr/>
        </p:nvSpPr>
        <p:spPr bwMode="auto">
          <a:xfrm>
            <a:off x="1428750" y="2938463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50" name="Oval 26"/>
          <p:cNvSpPr>
            <a:spLocks noChangeAspect="1" noChangeArrowheads="1"/>
          </p:cNvSpPr>
          <p:nvPr/>
        </p:nvSpPr>
        <p:spPr bwMode="auto">
          <a:xfrm>
            <a:off x="1757363" y="293846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51" name="Oval 27"/>
          <p:cNvSpPr>
            <a:spLocks noChangeAspect="1" noChangeArrowheads="1"/>
          </p:cNvSpPr>
          <p:nvPr/>
        </p:nvSpPr>
        <p:spPr bwMode="auto">
          <a:xfrm>
            <a:off x="2084388" y="293846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52" name="Oval 28"/>
          <p:cNvSpPr>
            <a:spLocks noChangeAspect="1" noChangeArrowheads="1"/>
          </p:cNvSpPr>
          <p:nvPr/>
        </p:nvSpPr>
        <p:spPr bwMode="auto">
          <a:xfrm>
            <a:off x="2413000" y="2938463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1025525" y="1568450"/>
            <a:ext cx="1600200" cy="1600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06475" y="12636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FC0128"/>
                </a:solidFill>
                <a:latin typeface="Arial" charset="0"/>
              </a:rPr>
              <a:t>1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335213" y="12636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FC0128"/>
                </a:solidFill>
                <a:latin typeface="Arial" charset="0"/>
              </a:rPr>
              <a:t>5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1338263" y="12636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FC0128"/>
                </a:solidFill>
                <a:latin typeface="Arial" charset="0"/>
              </a:rPr>
              <a:t>2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1670050" y="12636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FC0128"/>
                </a:solidFill>
                <a:latin typeface="Arial" charset="0"/>
              </a:rPr>
              <a:t>3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001838" y="12636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FC0128"/>
                </a:solidFill>
                <a:latin typeface="Arial" charset="0"/>
              </a:rPr>
              <a:t>4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763588" y="15414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D200"/>
                </a:solidFill>
                <a:latin typeface="Arial" charset="0"/>
              </a:rPr>
              <a:t>1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763588" y="28622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D200"/>
                </a:solidFill>
                <a:latin typeface="Arial" charset="0"/>
              </a:rPr>
              <a:t>5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763588" y="18716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D200"/>
                </a:solidFill>
                <a:latin typeface="Arial" charset="0"/>
              </a:rPr>
              <a:t>2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763588" y="22018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D200"/>
                </a:solidFill>
                <a:latin typeface="Arial" charset="0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763588" y="25320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D200"/>
                </a:solidFill>
                <a:latin typeface="Arial" charset="0"/>
              </a:rPr>
              <a:t>4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1590675" y="32940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dirty="0"/>
              <a:t>A</a:t>
            </a:r>
          </a:p>
        </p:txBody>
      </p: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3505200" y="1468438"/>
            <a:ext cx="1808163" cy="2051050"/>
            <a:chOff x="2208" y="1008"/>
            <a:chExt cx="1139" cy="1292"/>
          </a:xfrm>
        </p:grpSpPr>
        <p:sp>
          <p:nvSpPr>
            <p:cNvPr id="26704" name="Line 42"/>
            <p:cNvSpPr>
              <a:spLocks noChangeShapeType="1"/>
            </p:cNvSpPr>
            <p:nvPr/>
          </p:nvSpPr>
          <p:spPr bwMode="auto">
            <a:xfrm>
              <a:off x="2452" y="1090"/>
              <a:ext cx="657" cy="8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05" name="Line 43"/>
            <p:cNvSpPr>
              <a:spLocks noChangeShapeType="1"/>
            </p:cNvSpPr>
            <p:nvPr/>
          </p:nvSpPr>
          <p:spPr bwMode="auto">
            <a:xfrm>
              <a:off x="2452" y="1378"/>
              <a:ext cx="66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06" name="Line 44"/>
            <p:cNvSpPr>
              <a:spLocks noChangeShapeType="1"/>
            </p:cNvSpPr>
            <p:nvPr/>
          </p:nvSpPr>
          <p:spPr bwMode="auto">
            <a:xfrm>
              <a:off x="2458" y="1372"/>
              <a:ext cx="660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26707" name="Group 45"/>
            <p:cNvGrpSpPr>
              <a:grpSpLocks/>
            </p:cNvGrpSpPr>
            <p:nvPr/>
          </p:nvGrpSpPr>
          <p:grpSpPr bwMode="auto">
            <a:xfrm>
              <a:off x="2208" y="1008"/>
              <a:ext cx="187" cy="1292"/>
              <a:chOff x="4280" y="912"/>
              <a:chExt cx="187" cy="1292"/>
            </a:xfrm>
          </p:grpSpPr>
          <p:sp>
            <p:nvSpPr>
              <p:cNvPr id="26734" name="Text Box 46"/>
              <p:cNvSpPr txBox="1">
                <a:spLocks noChangeArrowheads="1"/>
              </p:cNvSpPr>
              <p:nvPr/>
            </p:nvSpPr>
            <p:spPr bwMode="auto">
              <a:xfrm>
                <a:off x="4280" y="91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6735" name="Text Box 47"/>
              <p:cNvSpPr txBox="1">
                <a:spLocks noChangeArrowheads="1"/>
              </p:cNvSpPr>
              <p:nvPr/>
            </p:nvSpPr>
            <p:spPr bwMode="auto">
              <a:xfrm>
                <a:off x="4280" y="199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6736" name="Text Box 48"/>
              <p:cNvSpPr txBox="1">
                <a:spLocks noChangeArrowheads="1"/>
              </p:cNvSpPr>
              <p:nvPr/>
            </p:nvSpPr>
            <p:spPr bwMode="auto">
              <a:xfrm>
                <a:off x="4280" y="118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6737" name="Text Box 49"/>
              <p:cNvSpPr txBox="1">
                <a:spLocks noChangeArrowheads="1"/>
              </p:cNvSpPr>
              <p:nvPr/>
            </p:nvSpPr>
            <p:spPr bwMode="auto">
              <a:xfrm>
                <a:off x="4280" y="145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6738" name="Text Box 50"/>
              <p:cNvSpPr txBox="1">
                <a:spLocks noChangeArrowheads="1"/>
              </p:cNvSpPr>
              <p:nvPr/>
            </p:nvSpPr>
            <p:spPr bwMode="auto">
              <a:xfrm>
                <a:off x="4280" y="172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26708" name="Group 51"/>
            <p:cNvGrpSpPr>
              <a:grpSpLocks/>
            </p:cNvGrpSpPr>
            <p:nvPr/>
          </p:nvGrpSpPr>
          <p:grpSpPr bwMode="auto">
            <a:xfrm>
              <a:off x="3160" y="1008"/>
              <a:ext cx="187" cy="1292"/>
              <a:chOff x="4376" y="1008"/>
              <a:chExt cx="187" cy="1292"/>
            </a:xfrm>
          </p:grpSpPr>
          <p:sp>
            <p:nvSpPr>
              <p:cNvPr id="26729" name="Text Box 52"/>
              <p:cNvSpPr txBox="1">
                <a:spLocks noChangeArrowheads="1"/>
              </p:cNvSpPr>
              <p:nvPr/>
            </p:nvSpPr>
            <p:spPr bwMode="auto">
              <a:xfrm>
                <a:off x="4376" y="100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FC0128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6730" name="Text Box 53"/>
              <p:cNvSpPr txBox="1">
                <a:spLocks noChangeArrowheads="1"/>
              </p:cNvSpPr>
              <p:nvPr/>
            </p:nvSpPr>
            <p:spPr bwMode="auto">
              <a:xfrm>
                <a:off x="4376" y="20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FC0128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6731" name="Text Box 54"/>
              <p:cNvSpPr txBox="1">
                <a:spLocks noChangeArrowheads="1"/>
              </p:cNvSpPr>
              <p:nvPr/>
            </p:nvSpPr>
            <p:spPr bwMode="auto">
              <a:xfrm>
                <a:off x="4376" y="127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FC0128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6732" name="Text Box 55"/>
              <p:cNvSpPr txBox="1">
                <a:spLocks noChangeArrowheads="1"/>
              </p:cNvSpPr>
              <p:nvPr/>
            </p:nvSpPr>
            <p:spPr bwMode="auto">
              <a:xfrm>
                <a:off x="4376" y="154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FC0128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6733" name="Text Box 56"/>
              <p:cNvSpPr txBox="1">
                <a:spLocks noChangeArrowheads="1"/>
              </p:cNvSpPr>
              <p:nvPr/>
            </p:nvSpPr>
            <p:spPr bwMode="auto">
              <a:xfrm>
                <a:off x="4376" y="181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600" b="1">
                    <a:solidFill>
                      <a:srgbClr val="FC0128"/>
                    </a:solidFill>
                    <a:latin typeface="Arial" charset="0"/>
                  </a:rPr>
                  <a:t>4</a:t>
                </a:r>
              </a:p>
            </p:txBody>
          </p:sp>
        </p:grpSp>
        <p:sp>
          <p:nvSpPr>
            <p:cNvPr id="26709" name="Line 57"/>
            <p:cNvSpPr>
              <a:spLocks noChangeShapeType="1"/>
            </p:cNvSpPr>
            <p:nvPr/>
          </p:nvSpPr>
          <p:spPr bwMode="auto">
            <a:xfrm>
              <a:off x="2446" y="1099"/>
              <a:ext cx="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10" name="Line 58"/>
            <p:cNvSpPr>
              <a:spLocks noChangeShapeType="1"/>
            </p:cNvSpPr>
            <p:nvPr/>
          </p:nvSpPr>
          <p:spPr bwMode="auto">
            <a:xfrm>
              <a:off x="2443" y="1660"/>
              <a:ext cx="67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11" name="Line 59"/>
            <p:cNvSpPr>
              <a:spLocks noChangeShapeType="1"/>
            </p:cNvSpPr>
            <p:nvPr/>
          </p:nvSpPr>
          <p:spPr bwMode="auto">
            <a:xfrm>
              <a:off x="2449" y="2206"/>
              <a:ext cx="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12" name="Line 60"/>
            <p:cNvSpPr>
              <a:spLocks noChangeShapeType="1"/>
            </p:cNvSpPr>
            <p:nvPr/>
          </p:nvSpPr>
          <p:spPr bwMode="auto">
            <a:xfrm>
              <a:off x="2458" y="1657"/>
              <a:ext cx="66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13" name="Line 61"/>
            <p:cNvSpPr>
              <a:spLocks noChangeShapeType="1"/>
            </p:cNvSpPr>
            <p:nvPr/>
          </p:nvSpPr>
          <p:spPr bwMode="auto">
            <a:xfrm flipH="1">
              <a:off x="2449" y="1381"/>
              <a:ext cx="66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14" name="Line 62"/>
            <p:cNvSpPr>
              <a:spLocks noChangeShapeType="1"/>
            </p:cNvSpPr>
            <p:nvPr/>
          </p:nvSpPr>
          <p:spPr bwMode="auto">
            <a:xfrm flipH="1">
              <a:off x="2452" y="1375"/>
              <a:ext cx="657" cy="8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15" name="Line 63"/>
            <p:cNvSpPr>
              <a:spLocks noChangeShapeType="1"/>
            </p:cNvSpPr>
            <p:nvPr/>
          </p:nvSpPr>
          <p:spPr bwMode="auto">
            <a:xfrm flipH="1">
              <a:off x="2464" y="1099"/>
              <a:ext cx="657" cy="8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716" name="Line 64"/>
            <p:cNvSpPr>
              <a:spLocks noChangeShapeType="1"/>
            </p:cNvSpPr>
            <p:nvPr/>
          </p:nvSpPr>
          <p:spPr bwMode="auto">
            <a:xfrm>
              <a:off x="2458" y="1393"/>
              <a:ext cx="657" cy="8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26717" name="Group 65"/>
            <p:cNvGrpSpPr>
              <a:grpSpLocks/>
            </p:cNvGrpSpPr>
            <p:nvPr/>
          </p:nvGrpSpPr>
          <p:grpSpPr bwMode="auto">
            <a:xfrm>
              <a:off x="2400" y="1050"/>
              <a:ext cx="104" cy="1208"/>
              <a:chOff x="5136" y="960"/>
              <a:chExt cx="104" cy="1208"/>
            </a:xfrm>
          </p:grpSpPr>
          <p:sp>
            <p:nvSpPr>
              <p:cNvPr id="26724" name="Oval 66"/>
              <p:cNvSpPr>
                <a:spLocks noChangeAspect="1" noChangeArrowheads="1"/>
              </p:cNvSpPr>
              <p:nvPr/>
            </p:nvSpPr>
            <p:spPr bwMode="auto">
              <a:xfrm>
                <a:off x="5136" y="960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5" name="Oval 67"/>
              <p:cNvSpPr>
                <a:spLocks noChangeAspect="1" noChangeArrowheads="1"/>
              </p:cNvSpPr>
              <p:nvPr/>
            </p:nvSpPr>
            <p:spPr bwMode="auto">
              <a:xfrm>
                <a:off x="5136" y="1236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6" name="Oval 68"/>
              <p:cNvSpPr>
                <a:spLocks noChangeAspect="1" noChangeArrowheads="1"/>
              </p:cNvSpPr>
              <p:nvPr/>
            </p:nvSpPr>
            <p:spPr bwMode="auto">
              <a:xfrm>
                <a:off x="5136" y="1512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7" name="Oval 69"/>
              <p:cNvSpPr>
                <a:spLocks noChangeAspect="1" noChangeArrowheads="1"/>
              </p:cNvSpPr>
              <p:nvPr/>
            </p:nvSpPr>
            <p:spPr bwMode="auto">
              <a:xfrm>
                <a:off x="5136" y="1788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8" name="Oval 70"/>
              <p:cNvSpPr>
                <a:spLocks noChangeAspect="1" noChangeArrowheads="1"/>
              </p:cNvSpPr>
              <p:nvPr/>
            </p:nvSpPr>
            <p:spPr bwMode="auto">
              <a:xfrm>
                <a:off x="5136" y="2064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26718" name="Group 71"/>
            <p:cNvGrpSpPr>
              <a:grpSpLocks/>
            </p:cNvGrpSpPr>
            <p:nvPr/>
          </p:nvGrpSpPr>
          <p:grpSpPr bwMode="auto">
            <a:xfrm>
              <a:off x="3064" y="1050"/>
              <a:ext cx="104" cy="1208"/>
              <a:chOff x="5136" y="960"/>
              <a:chExt cx="104" cy="1208"/>
            </a:xfrm>
          </p:grpSpPr>
          <p:sp>
            <p:nvSpPr>
              <p:cNvPr id="26719" name="Oval 72"/>
              <p:cNvSpPr>
                <a:spLocks noChangeAspect="1" noChangeArrowheads="1"/>
              </p:cNvSpPr>
              <p:nvPr/>
            </p:nvSpPr>
            <p:spPr bwMode="auto">
              <a:xfrm>
                <a:off x="5136" y="960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0" name="Oval 73"/>
              <p:cNvSpPr>
                <a:spLocks noChangeAspect="1" noChangeArrowheads="1"/>
              </p:cNvSpPr>
              <p:nvPr/>
            </p:nvSpPr>
            <p:spPr bwMode="auto">
              <a:xfrm>
                <a:off x="5136" y="1236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1" name="Oval 74"/>
              <p:cNvSpPr>
                <a:spLocks noChangeAspect="1" noChangeArrowheads="1"/>
              </p:cNvSpPr>
              <p:nvPr/>
            </p:nvSpPr>
            <p:spPr bwMode="auto">
              <a:xfrm>
                <a:off x="5136" y="1512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2" name="Oval 75"/>
              <p:cNvSpPr>
                <a:spLocks noChangeAspect="1" noChangeArrowheads="1"/>
              </p:cNvSpPr>
              <p:nvPr/>
            </p:nvSpPr>
            <p:spPr bwMode="auto">
              <a:xfrm>
                <a:off x="5136" y="1788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723" name="Oval 76"/>
              <p:cNvSpPr>
                <a:spLocks noChangeAspect="1" noChangeArrowheads="1"/>
              </p:cNvSpPr>
              <p:nvPr/>
            </p:nvSpPr>
            <p:spPr bwMode="auto">
              <a:xfrm>
                <a:off x="5136" y="2064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6666" name="Group 77"/>
          <p:cNvGrpSpPr>
            <a:grpSpLocks/>
          </p:cNvGrpSpPr>
          <p:nvPr/>
        </p:nvGrpSpPr>
        <p:grpSpPr bwMode="auto">
          <a:xfrm>
            <a:off x="5973763" y="1263650"/>
            <a:ext cx="1868487" cy="2554288"/>
            <a:chOff x="3763" y="796"/>
            <a:chExt cx="1177" cy="1609"/>
          </a:xfrm>
        </p:grpSpPr>
        <p:sp>
          <p:nvSpPr>
            <p:cNvPr id="26667" name="Oval 78"/>
            <p:cNvSpPr>
              <a:spLocks noChangeAspect="1" noChangeArrowheads="1"/>
            </p:cNvSpPr>
            <p:nvPr/>
          </p:nvSpPr>
          <p:spPr bwMode="auto">
            <a:xfrm>
              <a:off x="3976" y="1047"/>
              <a:ext cx="86" cy="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68" name="Oval 79"/>
            <p:cNvSpPr>
              <a:spLocks noChangeAspect="1" noChangeArrowheads="1"/>
            </p:cNvSpPr>
            <p:nvPr/>
          </p:nvSpPr>
          <p:spPr bwMode="auto">
            <a:xfrm>
              <a:off x="4182" y="104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69" name="Oval 80"/>
            <p:cNvSpPr>
              <a:spLocks noChangeAspect="1" noChangeArrowheads="1"/>
            </p:cNvSpPr>
            <p:nvPr/>
          </p:nvSpPr>
          <p:spPr bwMode="auto">
            <a:xfrm>
              <a:off x="4389" y="104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0" name="Oval 81"/>
            <p:cNvSpPr>
              <a:spLocks noChangeAspect="1" noChangeArrowheads="1"/>
            </p:cNvSpPr>
            <p:nvPr/>
          </p:nvSpPr>
          <p:spPr bwMode="auto">
            <a:xfrm>
              <a:off x="4595" y="104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1" name="Oval 82"/>
            <p:cNvSpPr>
              <a:spLocks noChangeAspect="1" noChangeArrowheads="1"/>
            </p:cNvSpPr>
            <p:nvPr/>
          </p:nvSpPr>
          <p:spPr bwMode="auto">
            <a:xfrm>
              <a:off x="4802" y="104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2" name="Oval 83"/>
            <p:cNvSpPr>
              <a:spLocks noChangeAspect="1" noChangeArrowheads="1"/>
            </p:cNvSpPr>
            <p:nvPr/>
          </p:nvSpPr>
          <p:spPr bwMode="auto">
            <a:xfrm>
              <a:off x="3976" y="124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3" name="Oval 84"/>
            <p:cNvSpPr>
              <a:spLocks noChangeAspect="1" noChangeArrowheads="1"/>
            </p:cNvSpPr>
            <p:nvPr/>
          </p:nvSpPr>
          <p:spPr bwMode="auto">
            <a:xfrm>
              <a:off x="4182" y="1248"/>
              <a:ext cx="86" cy="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4" name="Oval 85"/>
            <p:cNvSpPr>
              <a:spLocks noChangeAspect="1" noChangeArrowheads="1"/>
            </p:cNvSpPr>
            <p:nvPr/>
          </p:nvSpPr>
          <p:spPr bwMode="auto">
            <a:xfrm>
              <a:off x="4389" y="124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5" name="Oval 86"/>
            <p:cNvSpPr>
              <a:spLocks noChangeAspect="1" noChangeArrowheads="1"/>
            </p:cNvSpPr>
            <p:nvPr/>
          </p:nvSpPr>
          <p:spPr bwMode="auto">
            <a:xfrm>
              <a:off x="4595" y="124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6" name="Oval 87"/>
            <p:cNvSpPr>
              <a:spLocks noChangeAspect="1" noChangeArrowheads="1"/>
            </p:cNvSpPr>
            <p:nvPr/>
          </p:nvSpPr>
          <p:spPr bwMode="auto">
            <a:xfrm>
              <a:off x="4802" y="124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7" name="Oval 88"/>
            <p:cNvSpPr>
              <a:spLocks noChangeAspect="1" noChangeArrowheads="1"/>
            </p:cNvSpPr>
            <p:nvPr/>
          </p:nvSpPr>
          <p:spPr bwMode="auto">
            <a:xfrm>
              <a:off x="3976" y="144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8" name="Oval 89"/>
            <p:cNvSpPr>
              <a:spLocks noChangeAspect="1" noChangeArrowheads="1"/>
            </p:cNvSpPr>
            <p:nvPr/>
          </p:nvSpPr>
          <p:spPr bwMode="auto">
            <a:xfrm>
              <a:off x="4182" y="144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79" name="Oval 90"/>
            <p:cNvSpPr>
              <a:spLocks noChangeAspect="1" noChangeArrowheads="1"/>
            </p:cNvSpPr>
            <p:nvPr/>
          </p:nvSpPr>
          <p:spPr bwMode="auto">
            <a:xfrm>
              <a:off x="4389" y="1449"/>
              <a:ext cx="86" cy="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0" name="Oval 91"/>
            <p:cNvSpPr>
              <a:spLocks noChangeAspect="1" noChangeArrowheads="1"/>
            </p:cNvSpPr>
            <p:nvPr/>
          </p:nvSpPr>
          <p:spPr bwMode="auto">
            <a:xfrm>
              <a:off x="4595" y="144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1" name="Oval 92"/>
            <p:cNvSpPr>
              <a:spLocks noChangeAspect="1" noChangeArrowheads="1"/>
            </p:cNvSpPr>
            <p:nvPr/>
          </p:nvSpPr>
          <p:spPr bwMode="auto">
            <a:xfrm>
              <a:off x="4802" y="144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2" name="Oval 93"/>
            <p:cNvSpPr>
              <a:spLocks noChangeAspect="1" noChangeArrowheads="1"/>
            </p:cNvSpPr>
            <p:nvPr/>
          </p:nvSpPr>
          <p:spPr bwMode="auto">
            <a:xfrm>
              <a:off x="3976" y="165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3" name="Oval 94"/>
            <p:cNvSpPr>
              <a:spLocks noChangeAspect="1" noChangeArrowheads="1"/>
            </p:cNvSpPr>
            <p:nvPr/>
          </p:nvSpPr>
          <p:spPr bwMode="auto">
            <a:xfrm>
              <a:off x="4182" y="165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4" name="Oval 95"/>
            <p:cNvSpPr>
              <a:spLocks noChangeAspect="1" noChangeArrowheads="1"/>
            </p:cNvSpPr>
            <p:nvPr/>
          </p:nvSpPr>
          <p:spPr bwMode="auto">
            <a:xfrm>
              <a:off x="4389" y="165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5" name="Oval 96"/>
            <p:cNvSpPr>
              <a:spLocks noChangeAspect="1" noChangeArrowheads="1"/>
            </p:cNvSpPr>
            <p:nvPr/>
          </p:nvSpPr>
          <p:spPr bwMode="auto">
            <a:xfrm>
              <a:off x="4595" y="1650"/>
              <a:ext cx="86" cy="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6" name="Oval 97"/>
            <p:cNvSpPr>
              <a:spLocks noChangeAspect="1" noChangeArrowheads="1"/>
            </p:cNvSpPr>
            <p:nvPr/>
          </p:nvSpPr>
          <p:spPr bwMode="auto">
            <a:xfrm>
              <a:off x="4802" y="165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7" name="Oval 98"/>
            <p:cNvSpPr>
              <a:spLocks noChangeAspect="1" noChangeArrowheads="1"/>
            </p:cNvSpPr>
            <p:nvPr/>
          </p:nvSpPr>
          <p:spPr bwMode="auto">
            <a:xfrm>
              <a:off x="3976" y="1851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8" name="Oval 99"/>
            <p:cNvSpPr>
              <a:spLocks noChangeAspect="1" noChangeArrowheads="1"/>
            </p:cNvSpPr>
            <p:nvPr/>
          </p:nvSpPr>
          <p:spPr bwMode="auto">
            <a:xfrm>
              <a:off x="4182" y="1851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89" name="Oval 100"/>
            <p:cNvSpPr>
              <a:spLocks noChangeAspect="1" noChangeArrowheads="1"/>
            </p:cNvSpPr>
            <p:nvPr/>
          </p:nvSpPr>
          <p:spPr bwMode="auto">
            <a:xfrm>
              <a:off x="4389" y="1851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90" name="Oval 101"/>
            <p:cNvSpPr>
              <a:spLocks noChangeAspect="1" noChangeArrowheads="1"/>
            </p:cNvSpPr>
            <p:nvPr/>
          </p:nvSpPr>
          <p:spPr bwMode="auto">
            <a:xfrm>
              <a:off x="4595" y="1851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91" name="Oval 102"/>
            <p:cNvSpPr>
              <a:spLocks noChangeAspect="1" noChangeArrowheads="1"/>
            </p:cNvSpPr>
            <p:nvPr/>
          </p:nvSpPr>
          <p:spPr bwMode="auto">
            <a:xfrm>
              <a:off x="4802" y="1851"/>
              <a:ext cx="86" cy="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92" name="Rectangle 103"/>
            <p:cNvSpPr>
              <a:spLocks noChangeArrowheads="1"/>
            </p:cNvSpPr>
            <p:nvPr/>
          </p:nvSpPr>
          <p:spPr bwMode="auto">
            <a:xfrm>
              <a:off x="3928" y="988"/>
              <a:ext cx="1008" cy="100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6693" name="Text Box 104"/>
            <p:cNvSpPr txBox="1">
              <a:spLocks noChangeArrowheads="1"/>
            </p:cNvSpPr>
            <p:nvPr/>
          </p:nvSpPr>
          <p:spPr bwMode="auto">
            <a:xfrm>
              <a:off x="3916" y="7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FC0128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6694" name="Text Box 105"/>
            <p:cNvSpPr txBox="1">
              <a:spLocks noChangeArrowheads="1"/>
            </p:cNvSpPr>
            <p:nvPr/>
          </p:nvSpPr>
          <p:spPr bwMode="auto">
            <a:xfrm>
              <a:off x="4753" y="7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FC0128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6695" name="Text Box 106"/>
            <p:cNvSpPr txBox="1">
              <a:spLocks noChangeArrowheads="1"/>
            </p:cNvSpPr>
            <p:nvPr/>
          </p:nvSpPr>
          <p:spPr bwMode="auto">
            <a:xfrm>
              <a:off x="4125" y="7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FC0128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6696" name="Text Box 107"/>
            <p:cNvSpPr txBox="1">
              <a:spLocks noChangeArrowheads="1"/>
            </p:cNvSpPr>
            <p:nvPr/>
          </p:nvSpPr>
          <p:spPr bwMode="auto">
            <a:xfrm>
              <a:off x="4334" y="7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FC0128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6697" name="Text Box 108"/>
            <p:cNvSpPr txBox="1">
              <a:spLocks noChangeArrowheads="1"/>
            </p:cNvSpPr>
            <p:nvPr/>
          </p:nvSpPr>
          <p:spPr bwMode="auto">
            <a:xfrm>
              <a:off x="4543" y="7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FC0128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6698" name="Text Box 109"/>
            <p:cNvSpPr txBox="1">
              <a:spLocks noChangeArrowheads="1"/>
            </p:cNvSpPr>
            <p:nvPr/>
          </p:nvSpPr>
          <p:spPr bwMode="auto">
            <a:xfrm>
              <a:off x="3763" y="97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6699" name="Text Box 110"/>
            <p:cNvSpPr txBox="1">
              <a:spLocks noChangeArrowheads="1"/>
            </p:cNvSpPr>
            <p:nvPr/>
          </p:nvSpPr>
          <p:spPr bwMode="auto">
            <a:xfrm>
              <a:off x="3763" y="180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6700" name="Text Box 111"/>
            <p:cNvSpPr txBox="1">
              <a:spLocks noChangeArrowheads="1"/>
            </p:cNvSpPr>
            <p:nvPr/>
          </p:nvSpPr>
          <p:spPr bwMode="auto">
            <a:xfrm>
              <a:off x="3763" y="117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6701" name="Text Box 112"/>
            <p:cNvSpPr txBox="1">
              <a:spLocks noChangeArrowheads="1"/>
            </p:cNvSpPr>
            <p:nvPr/>
          </p:nvSpPr>
          <p:spPr bwMode="auto">
            <a:xfrm>
              <a:off x="3763" y="1387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6702" name="Text Box 113"/>
            <p:cNvSpPr txBox="1">
              <a:spLocks noChangeArrowheads="1"/>
            </p:cNvSpPr>
            <p:nvPr/>
          </p:nvSpPr>
          <p:spPr bwMode="auto">
            <a:xfrm>
              <a:off x="3763" y="159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6703" name="Text Box 114"/>
            <p:cNvSpPr txBox="1">
              <a:spLocks noChangeArrowheads="1"/>
            </p:cNvSpPr>
            <p:nvPr/>
          </p:nvSpPr>
          <p:spPr bwMode="auto">
            <a:xfrm>
              <a:off x="4284" y="2075"/>
              <a:ext cx="3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085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i="0" dirty="0" err="1">
                <a:solidFill>
                  <a:srgbClr val="000090"/>
                </a:solidFill>
                <a:effectLst/>
                <a:ea typeface="+mj-ea"/>
              </a:rPr>
              <a:t>SuperLU_DIST</a:t>
            </a:r>
            <a:r>
              <a:rPr lang="en-US" sz="2400" i="0" dirty="0">
                <a:solidFill>
                  <a:srgbClr val="000090"/>
                </a:solidFill>
                <a:effectLst/>
                <a:ea typeface="+mj-ea"/>
              </a:rPr>
              <a:t>:  GE with static pivoting </a:t>
            </a:r>
            <a:br>
              <a:rPr lang="en-US" sz="2400" i="0" dirty="0">
                <a:solidFill>
                  <a:srgbClr val="000090"/>
                </a:solidFill>
                <a:effectLst/>
                <a:ea typeface="+mj-ea"/>
              </a:rPr>
            </a:br>
            <a:r>
              <a:rPr lang="en-US" sz="1800" b="0" i="0" dirty="0">
                <a:solidFill>
                  <a:srgbClr val="000090"/>
                </a:solidFill>
                <a:effectLst/>
                <a:ea typeface="+mj-ea"/>
              </a:rPr>
              <a:t>[Li, </a:t>
            </a:r>
            <a:r>
              <a:rPr lang="en-US" sz="1800" b="0" i="0" dirty="0" err="1">
                <a:solidFill>
                  <a:srgbClr val="000090"/>
                </a:solidFill>
                <a:effectLst/>
                <a:ea typeface="+mj-ea"/>
              </a:rPr>
              <a:t>Demmel</a:t>
            </a:r>
            <a:r>
              <a:rPr lang="en-US" sz="1800" b="0" i="0" dirty="0">
                <a:solidFill>
                  <a:srgbClr val="000090"/>
                </a:solidFill>
                <a:effectLst/>
                <a:ea typeface="+mj-ea"/>
              </a:rPr>
              <a:t>, </a:t>
            </a:r>
            <a:r>
              <a:rPr lang="en-US" sz="1800" b="0" i="0" dirty="0" err="1">
                <a:solidFill>
                  <a:srgbClr val="000090"/>
                </a:solidFill>
                <a:effectLst/>
                <a:ea typeface="+mj-ea"/>
              </a:rPr>
              <a:t>Grigori</a:t>
            </a:r>
            <a:r>
              <a:rPr lang="en-US" sz="1800" b="0" i="0" dirty="0">
                <a:solidFill>
                  <a:srgbClr val="000090"/>
                </a:solidFill>
                <a:effectLst/>
                <a:ea typeface="+mj-ea"/>
              </a:rPr>
              <a:t>, Yamazaki</a:t>
            </a:r>
            <a:r>
              <a:rPr lang="en-US" sz="1800" b="0" i="0" dirty="0" smtClean="0">
                <a:solidFill>
                  <a:srgbClr val="000090"/>
                </a:solidFill>
                <a:effectLst/>
                <a:ea typeface="+mj-ea"/>
              </a:rPr>
              <a:t>]</a:t>
            </a:r>
            <a:endParaRPr lang="en-US" sz="2000" b="0" i="0" dirty="0">
              <a:solidFill>
                <a:srgbClr val="021FAE"/>
              </a:solidFill>
              <a:effectLst/>
              <a:ea typeface="+mj-e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762000"/>
          </a:xfrm>
        </p:spPr>
        <p:txBody>
          <a:bodyPr/>
          <a:lstStyle/>
          <a:p>
            <a:pPr>
              <a:buClr>
                <a:srgbClr val="021FAE"/>
              </a:buClr>
            </a:pPr>
            <a:r>
              <a:rPr lang="en-US" sz="2000" u="sng">
                <a:solidFill>
                  <a:srgbClr val="021FAE"/>
                </a:solidFill>
                <a:latin typeface="Arial" charset="0"/>
              </a:rPr>
              <a:t>Target:</a:t>
            </a:r>
            <a:r>
              <a:rPr lang="en-US" sz="2000">
                <a:solidFill>
                  <a:srgbClr val="021FAE"/>
                </a:solidFill>
                <a:latin typeface="Arial" charset="0"/>
              </a:rPr>
              <a:t>  Distributed-memory multiprocessors</a:t>
            </a:r>
          </a:p>
          <a:p>
            <a:pPr>
              <a:buClr>
                <a:srgbClr val="021FAE"/>
              </a:buClr>
            </a:pPr>
            <a:r>
              <a:rPr lang="en-US" sz="2000" u="sng">
                <a:solidFill>
                  <a:srgbClr val="021FAE"/>
                </a:solidFill>
                <a:latin typeface="Arial" charset="0"/>
              </a:rPr>
              <a:t>Goal:</a:t>
            </a:r>
            <a:r>
              <a:rPr lang="en-US" sz="2000">
                <a:solidFill>
                  <a:srgbClr val="021FAE"/>
                </a:solidFill>
                <a:latin typeface="Arial" charset="0"/>
              </a:rPr>
              <a:t>     No pivoting during numeric factorization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143000" y="2286000"/>
            <a:ext cx="6400800" cy="3257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Permute A unsymmetrically to have large elements on the diagonal (using weighted bipartite matching)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FC0128"/>
                </a:solidFill>
                <a:latin typeface="Times" charset="0"/>
                <a:ea typeface="ＭＳ Ｐゴシック" charset="0"/>
              </a:rPr>
              <a:t>Scale rows and columns to equilibrate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Permute A symmetrically for sparsity</a:t>
            </a:r>
            <a:endParaRPr lang="en-US" b="1" baseline="30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Factor A = LU with no pivoting, fixing up small pivots:</a:t>
            </a:r>
          </a:p>
          <a:p>
            <a:pPr marL="914400" lvl="1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	if  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|a</a:t>
            </a:r>
            <a:r>
              <a:rPr lang="en-US" sz="2400" b="1" baseline="-25000">
                <a:solidFill>
                  <a:srgbClr val="000000"/>
                </a:solidFill>
                <a:latin typeface="Times" charset="0"/>
                <a:ea typeface="ＭＳ Ｐゴシック" charset="0"/>
              </a:rPr>
              <a:t>ii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|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&lt;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ε ·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||A||</a:t>
            </a: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  then replace  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a</a:t>
            </a:r>
            <a:r>
              <a:rPr lang="en-US" sz="2400" b="1" baseline="-25000">
                <a:solidFill>
                  <a:srgbClr val="000000"/>
                </a:solidFill>
                <a:latin typeface="Times" charset="0"/>
                <a:ea typeface="ＭＳ Ｐゴシック" charset="0"/>
              </a:rPr>
              <a:t>ii </a:t>
            </a: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 by  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sym typeface="Symbol" charset="0"/>
              </a:rPr>
              <a:t></a:t>
            </a: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sz="2400" b="1" baseline="300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1/2 </a:t>
            </a: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·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||A||</a:t>
            </a: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endParaRPr lang="en-US" sz="2400" b="1" baseline="300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Solve for x using the triangular factors:   Ly = b, Ux = y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Improve solution by iterative refinement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80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i="0" dirty="0" err="1">
                <a:solidFill>
                  <a:srgbClr val="000090"/>
                </a:solidFill>
                <a:effectLst/>
              </a:rPr>
              <a:t>SuperLU_DIST</a:t>
            </a:r>
            <a:r>
              <a:rPr lang="en-US" i="0" dirty="0">
                <a:solidFill>
                  <a:srgbClr val="000090"/>
                </a:solidFill>
                <a:effectLst/>
              </a:rPr>
              <a:t>:  GE with static pivoting </a:t>
            </a:r>
            <a:br>
              <a:rPr lang="en-US" i="0" dirty="0">
                <a:solidFill>
                  <a:srgbClr val="000090"/>
                </a:solidFill>
                <a:effectLst/>
              </a:rPr>
            </a:br>
            <a:r>
              <a:rPr lang="en-US" sz="2000" b="0" i="0" dirty="0">
                <a:solidFill>
                  <a:srgbClr val="000090"/>
                </a:solidFill>
                <a:effectLst/>
              </a:rPr>
              <a:t>[Li, </a:t>
            </a:r>
            <a:r>
              <a:rPr lang="en-US" sz="2000" b="0" i="0" dirty="0" err="1">
                <a:solidFill>
                  <a:srgbClr val="000090"/>
                </a:solidFill>
                <a:effectLst/>
              </a:rPr>
              <a:t>Demmel</a:t>
            </a:r>
            <a:r>
              <a:rPr lang="en-US" sz="2000" b="0" i="0" dirty="0">
                <a:solidFill>
                  <a:srgbClr val="00009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90"/>
                </a:solidFill>
                <a:effectLst/>
              </a:rPr>
              <a:t>Grigori</a:t>
            </a:r>
            <a:r>
              <a:rPr lang="en-US" sz="2000" b="0" i="0" dirty="0">
                <a:solidFill>
                  <a:srgbClr val="000090"/>
                </a:solidFill>
                <a:effectLst/>
              </a:rPr>
              <a:t>, Yamazaki</a:t>
            </a:r>
            <a:r>
              <a:rPr lang="en-US" sz="2000" b="0" i="0" dirty="0" smtClean="0">
                <a:solidFill>
                  <a:srgbClr val="000090"/>
                </a:solidFill>
                <a:effectLst/>
              </a:rPr>
              <a:t>]</a:t>
            </a:r>
            <a:endParaRPr lang="en-US" sz="2000" b="0" i="0" dirty="0">
              <a:solidFill>
                <a:srgbClr val="021FAE"/>
              </a:solidFill>
              <a:effectLst/>
              <a:ea typeface="+mj-ea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21FAE"/>
              </a:buClr>
            </a:pPr>
            <a:r>
              <a:rPr lang="en-US" sz="2000" u="sng">
                <a:solidFill>
                  <a:srgbClr val="021FAE"/>
                </a:solidFill>
                <a:latin typeface="Arial" charset="0"/>
              </a:rPr>
              <a:t>Target:</a:t>
            </a:r>
            <a:r>
              <a:rPr lang="en-US" sz="2000">
                <a:solidFill>
                  <a:srgbClr val="021FAE"/>
                </a:solidFill>
                <a:latin typeface="Arial" charset="0"/>
              </a:rPr>
              <a:t>  Distributed-memory multiprocessors</a:t>
            </a:r>
          </a:p>
          <a:p>
            <a:pPr>
              <a:buClr>
                <a:srgbClr val="021FAE"/>
              </a:buClr>
            </a:pPr>
            <a:r>
              <a:rPr lang="en-US" sz="2000" u="sng">
                <a:solidFill>
                  <a:srgbClr val="021FAE"/>
                </a:solidFill>
                <a:latin typeface="Arial" charset="0"/>
              </a:rPr>
              <a:t>Goal:</a:t>
            </a:r>
            <a:r>
              <a:rPr lang="en-US" sz="2000">
                <a:solidFill>
                  <a:srgbClr val="021FAE"/>
                </a:solidFill>
                <a:latin typeface="Arial" charset="0"/>
              </a:rPr>
              <a:t>     No pivoting during numeric factorization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3000" y="2286000"/>
            <a:ext cx="6400800" cy="3257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Permute A unsymmetrically to have large elements on the diagonal (using weighted bipartite matching)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Scale rows and columns to equilibrate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Permute A symmetrically for sparsity</a:t>
            </a:r>
            <a:endParaRPr lang="en-US" b="1" baseline="30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FC0128"/>
                </a:solidFill>
                <a:latin typeface="Times" charset="0"/>
                <a:ea typeface="ＭＳ Ｐゴシック" charset="0"/>
              </a:rPr>
              <a:t>Factor A = LU with no pivoting, fixing up small pivots:</a:t>
            </a:r>
          </a:p>
          <a:p>
            <a:pPr marL="914400" lvl="1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>
                <a:solidFill>
                  <a:srgbClr val="FC0128"/>
                </a:solidFill>
                <a:latin typeface="Times" charset="0"/>
                <a:ea typeface="ＭＳ Ｐゴシック" charset="0"/>
              </a:rPr>
              <a:t>	if  </a:t>
            </a:r>
            <a:r>
              <a:rPr lang="en-US" b="1">
                <a:solidFill>
                  <a:srgbClr val="FC0128"/>
                </a:solidFill>
                <a:latin typeface="Times" charset="0"/>
                <a:ea typeface="ＭＳ Ｐゴシック" charset="0"/>
              </a:rPr>
              <a:t>|a</a:t>
            </a:r>
            <a:r>
              <a:rPr lang="en-US" sz="2400" b="1" baseline="-25000">
                <a:solidFill>
                  <a:srgbClr val="FC0128"/>
                </a:solidFill>
                <a:latin typeface="Times" charset="0"/>
                <a:ea typeface="ＭＳ Ｐゴシック" charset="0"/>
              </a:rPr>
              <a:t>ii</a:t>
            </a:r>
            <a:r>
              <a:rPr lang="en-US" b="1">
                <a:solidFill>
                  <a:srgbClr val="FC0128"/>
                </a:solidFill>
                <a:latin typeface="Times" charset="0"/>
                <a:ea typeface="ＭＳ Ｐゴシック" charset="0"/>
              </a:rPr>
              <a:t>|</a:t>
            </a:r>
            <a:r>
              <a:rPr lang="en-US" sz="2400" b="1">
                <a:solidFill>
                  <a:srgbClr val="FC0128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FC0128"/>
                </a:solidFill>
                <a:latin typeface="Times" charset="0"/>
                <a:ea typeface="ＭＳ Ｐゴシック" charset="0"/>
              </a:rPr>
              <a:t>&lt;</a:t>
            </a:r>
            <a:r>
              <a:rPr lang="en-US" sz="2400" b="1">
                <a:solidFill>
                  <a:srgbClr val="FC0128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b="1">
                <a:solidFill>
                  <a:srgbClr val="FC0128"/>
                </a:solidFill>
                <a:latin typeface="Times New Roman" charset="0"/>
                <a:ea typeface="ＭＳ Ｐゴシック" charset="0"/>
                <a:cs typeface="Times New Roman" charset="0"/>
              </a:rPr>
              <a:t>ε ·</a:t>
            </a:r>
            <a:r>
              <a:rPr lang="en-US" sz="2400" b="1">
                <a:solidFill>
                  <a:srgbClr val="FC0128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FC0128"/>
                </a:solidFill>
                <a:latin typeface="Times" charset="0"/>
                <a:ea typeface="ＭＳ Ｐゴシック" charset="0"/>
              </a:rPr>
              <a:t>||A||</a:t>
            </a:r>
            <a:r>
              <a:rPr lang="en-US">
                <a:solidFill>
                  <a:srgbClr val="FC0128"/>
                </a:solidFill>
                <a:latin typeface="Times" charset="0"/>
                <a:ea typeface="ＭＳ Ｐゴシック" charset="0"/>
              </a:rPr>
              <a:t>  then replace  </a:t>
            </a:r>
            <a:r>
              <a:rPr lang="en-US" b="1">
                <a:solidFill>
                  <a:srgbClr val="FC0128"/>
                </a:solidFill>
                <a:latin typeface="Times" charset="0"/>
                <a:ea typeface="ＭＳ Ｐゴシック" charset="0"/>
              </a:rPr>
              <a:t>a</a:t>
            </a:r>
            <a:r>
              <a:rPr lang="en-US" sz="2400" b="1" baseline="-25000">
                <a:solidFill>
                  <a:srgbClr val="FC0128"/>
                </a:solidFill>
                <a:latin typeface="Times" charset="0"/>
                <a:ea typeface="ＭＳ Ｐゴシック" charset="0"/>
              </a:rPr>
              <a:t>ii </a:t>
            </a:r>
            <a:r>
              <a:rPr lang="en-US">
                <a:solidFill>
                  <a:srgbClr val="FC0128"/>
                </a:solidFill>
                <a:latin typeface="Times" charset="0"/>
                <a:ea typeface="ＭＳ Ｐゴシック" charset="0"/>
              </a:rPr>
              <a:t> by  </a:t>
            </a:r>
            <a:r>
              <a:rPr lang="en-US" b="1">
                <a:solidFill>
                  <a:srgbClr val="FC0128"/>
                </a:solidFill>
                <a:latin typeface="Times" charset="0"/>
                <a:ea typeface="ＭＳ Ｐゴシック" charset="0"/>
                <a:sym typeface="Symbol" charset="0"/>
              </a:rPr>
              <a:t></a:t>
            </a:r>
            <a:r>
              <a:rPr lang="en-US" sz="2400" b="1">
                <a:solidFill>
                  <a:srgbClr val="FC0128"/>
                </a:solidFill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sz="2400" b="1" baseline="30000">
                <a:solidFill>
                  <a:srgbClr val="FC0128"/>
                </a:solidFill>
                <a:latin typeface="Times New Roman" charset="0"/>
                <a:ea typeface="ＭＳ Ｐゴシック" charset="0"/>
                <a:cs typeface="Times New Roman" charset="0"/>
              </a:rPr>
              <a:t>1/2 </a:t>
            </a:r>
            <a:r>
              <a:rPr lang="en-US" sz="2400" b="1">
                <a:solidFill>
                  <a:srgbClr val="FC0128"/>
                </a:solidFill>
                <a:latin typeface="Times New Roman" charset="0"/>
                <a:ea typeface="ＭＳ Ｐゴシック" charset="0"/>
                <a:cs typeface="Times New Roman" charset="0"/>
              </a:rPr>
              <a:t>·</a:t>
            </a:r>
            <a:r>
              <a:rPr lang="en-US" sz="2400" b="1">
                <a:solidFill>
                  <a:srgbClr val="FC0128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FC0128"/>
                </a:solidFill>
                <a:latin typeface="Times" charset="0"/>
                <a:ea typeface="ＭＳ Ｐゴシック" charset="0"/>
              </a:rPr>
              <a:t>||A||</a:t>
            </a: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endParaRPr lang="en-US" sz="2400" b="1" baseline="300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Solve for x using the triangular factors:   Ly = b, Ux = y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t>Improve solution by iterative refinement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938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SuperLU_DIST</a:t>
            </a:r>
            <a:r>
              <a:rPr lang="en-US" dirty="0" smtClean="0"/>
              <a:t> steps to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1355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Matrix preprocessing</a:t>
            </a:r>
          </a:p>
          <a:p>
            <a:pPr lvl="1" indent="-342900">
              <a:buFont typeface="Arial"/>
              <a:buChar char="•"/>
            </a:pPr>
            <a:r>
              <a:rPr lang="en-US" b="0" dirty="0" smtClean="0"/>
              <a:t>static </a:t>
            </a:r>
            <a:r>
              <a:rPr lang="en-US" b="0" dirty="0"/>
              <a:t>pivoting/scaling/permutation </a:t>
            </a:r>
            <a:r>
              <a:rPr lang="en-US" b="0" dirty="0" smtClean="0"/>
              <a:t>to improve </a:t>
            </a:r>
            <a:r>
              <a:rPr lang="en-US" b="0" dirty="0"/>
              <a:t>numerical stability and </a:t>
            </a:r>
            <a:r>
              <a:rPr lang="en-US" b="0" dirty="0" smtClean="0"/>
              <a:t>to </a:t>
            </a:r>
            <a:r>
              <a:rPr lang="en-US" b="0" dirty="0" err="1" smtClean="0"/>
              <a:t>preseve</a:t>
            </a:r>
            <a:r>
              <a:rPr lang="en-US" b="0" dirty="0" smtClean="0"/>
              <a:t> </a:t>
            </a:r>
            <a:r>
              <a:rPr lang="en-US" b="0" dirty="0" err="1" smtClean="0"/>
              <a:t>sparsity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b="1" dirty="0" smtClean="0"/>
              <a:t>Symbolic factorization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compute </a:t>
            </a:r>
            <a:r>
              <a:rPr lang="en-US" b="0" dirty="0"/>
              <a:t>e-</a:t>
            </a:r>
            <a:r>
              <a:rPr lang="en-US" b="0" dirty="0" smtClean="0"/>
              <a:t>tree, structure </a:t>
            </a:r>
            <a:r>
              <a:rPr lang="en-US" b="0" dirty="0"/>
              <a:t>of </a:t>
            </a:r>
            <a:r>
              <a:rPr lang="en-US" b="0" dirty="0" smtClean="0"/>
              <a:t>LU, static comm. &amp; comp</a:t>
            </a:r>
            <a:r>
              <a:rPr lang="en-US" b="0" dirty="0"/>
              <a:t>. </a:t>
            </a:r>
            <a:r>
              <a:rPr lang="en-US" b="0" dirty="0" smtClean="0"/>
              <a:t>scheduling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find </a:t>
            </a:r>
            <a:r>
              <a:rPr lang="en-US" b="0" dirty="0" err="1"/>
              <a:t>supernodes</a:t>
            </a:r>
            <a:r>
              <a:rPr lang="en-US" b="0" dirty="0"/>
              <a:t> (6</a:t>
            </a:r>
            <a:r>
              <a:rPr lang="en-US" b="0" dirty="0" smtClean="0"/>
              <a:t>-80 </a:t>
            </a:r>
            <a:r>
              <a:rPr lang="en-US" b="0" dirty="0"/>
              <a:t>cols) for </a:t>
            </a:r>
            <a:r>
              <a:rPr lang="en-US" b="0" dirty="0" smtClean="0"/>
              <a:t>efficient</a:t>
            </a:r>
            <a:r>
              <a:rPr lang="en-US" dirty="0"/>
              <a:t> </a:t>
            </a:r>
            <a:r>
              <a:rPr lang="en-US" b="0" dirty="0" smtClean="0"/>
              <a:t>dense BLAS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Numerical factorization (</a:t>
            </a:r>
            <a:r>
              <a:rPr lang="en-US" b="1" dirty="0" smtClean="0">
                <a:solidFill>
                  <a:srgbClr val="0000FF"/>
                </a:solidFill>
              </a:rPr>
              <a:t>dominate</a:t>
            </a:r>
            <a:r>
              <a:rPr lang="en-US" b="1" dirty="0" smtClean="0"/>
              <a:t>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Right-looking, outer-product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2D block-cyclic MPI process grid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Triangular solve with forward, back substitutions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par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0"/>
            <a:ext cx="2667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752600"/>
            <a:ext cx="206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2x3 process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4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SuperLU_DIST</a:t>
            </a:r>
            <a:r>
              <a:rPr lang="en-US" dirty="0" smtClean="0"/>
              <a:t> right-looking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j = </a:t>
            </a:r>
            <a:r>
              <a:rPr lang="en-US" dirty="0" smtClean="0"/>
              <a:t>1, 2, . . . , Ns  (# of </a:t>
            </a:r>
            <a:r>
              <a:rPr lang="en-US" dirty="0" err="1" smtClean="0"/>
              <a:t>supernodes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// panel </a:t>
            </a:r>
            <a:r>
              <a:rPr lang="en-US" dirty="0">
                <a:solidFill>
                  <a:srgbClr val="0000FF"/>
                </a:solidFill>
              </a:rPr>
              <a:t>factorization </a:t>
            </a:r>
            <a:r>
              <a:rPr lang="en-US" dirty="0" smtClean="0">
                <a:solidFill>
                  <a:srgbClr val="0000FF"/>
                </a:solidFill>
              </a:rPr>
              <a:t>(row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column)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0" dirty="0" smtClean="0"/>
              <a:t> - factor A(</a:t>
            </a:r>
            <a:r>
              <a:rPr lang="en-US" b="0" dirty="0" err="1" smtClean="0"/>
              <a:t>j,j</a:t>
            </a:r>
            <a:r>
              <a:rPr lang="en-US" b="0" dirty="0" smtClean="0"/>
              <a:t>)=L(</a:t>
            </a:r>
            <a:r>
              <a:rPr lang="en-US" b="0" dirty="0" err="1" smtClean="0"/>
              <a:t>j,j</a:t>
            </a:r>
            <a:r>
              <a:rPr lang="en-US" b="0" dirty="0" smtClean="0"/>
              <a:t>)*U(</a:t>
            </a:r>
            <a:r>
              <a:rPr lang="en-US" b="0" dirty="0" err="1" smtClean="0"/>
              <a:t>j,j</a:t>
            </a:r>
            <a:r>
              <a:rPr lang="en-US" b="0" dirty="0" smtClean="0"/>
              <a:t>), and </a:t>
            </a:r>
            <a:r>
              <a:rPr lang="en-US" b="0" dirty="0" smtClean="0">
                <a:solidFill>
                  <a:srgbClr val="FF0000"/>
                </a:solidFill>
              </a:rPr>
              <a:t>ISEND</a:t>
            </a:r>
            <a:r>
              <a:rPr lang="en-US" b="0" dirty="0" smtClean="0"/>
              <a:t> </a:t>
            </a:r>
            <a:r>
              <a:rPr lang="en-US" b="0" dirty="0"/>
              <a:t>to </a:t>
            </a:r>
            <a:r>
              <a:rPr lang="en-US" b="0" dirty="0" smtClean="0"/>
              <a:t>P</a:t>
            </a:r>
            <a:r>
              <a:rPr lang="en-US" b="0" baseline="-25000" dirty="0" smtClean="0"/>
              <a:t>C</a:t>
            </a:r>
            <a:r>
              <a:rPr lang="en-US" b="0" dirty="0" smtClean="0"/>
              <a:t>(j) </a:t>
            </a:r>
            <a:r>
              <a:rPr lang="en-US" b="0" dirty="0"/>
              <a:t>and P</a:t>
            </a:r>
            <a:r>
              <a:rPr lang="en-US" b="0" baseline="-25000" dirty="0"/>
              <a:t>R</a:t>
            </a:r>
            <a:r>
              <a:rPr lang="en-US" b="0" dirty="0" smtClean="0"/>
              <a:t>(j)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 smtClean="0"/>
              <a:t>   - </a:t>
            </a:r>
            <a:r>
              <a:rPr lang="en-US" dirty="0" smtClean="0">
                <a:solidFill>
                  <a:srgbClr val="FF0000"/>
                </a:solidFill>
              </a:rPr>
              <a:t>WAIT</a:t>
            </a:r>
            <a:r>
              <a:rPr lang="en-US" b="0" dirty="0" smtClean="0"/>
              <a:t> </a:t>
            </a:r>
            <a:r>
              <a:rPr lang="en-US" b="0" dirty="0"/>
              <a:t>for </a:t>
            </a:r>
            <a:r>
              <a:rPr lang="en-US" dirty="0" err="1" smtClean="0"/>
              <a:t>L</a:t>
            </a:r>
            <a:r>
              <a:rPr lang="en-US" b="0" baseline="-25000" dirty="0" err="1" smtClean="0"/>
              <a:t>j,j</a:t>
            </a:r>
            <a:r>
              <a:rPr lang="en-US" b="0" baseline="-25000" dirty="0" smtClean="0"/>
              <a:t> </a:t>
            </a:r>
            <a:r>
              <a:rPr lang="en-US" b="0" dirty="0" smtClean="0"/>
              <a:t>and factor row </a:t>
            </a:r>
            <a:r>
              <a:rPr lang="en-US" b="0" dirty="0" err="1" smtClean="0"/>
              <a:t>A</a:t>
            </a:r>
            <a:r>
              <a:rPr lang="en-US" b="0" baseline="-25000" dirty="0" err="1" smtClean="0"/>
              <a:t>j</a:t>
            </a:r>
            <a:r>
              <a:rPr lang="en-US" b="0" baseline="-25000" dirty="0" smtClean="0"/>
              <a:t>, j</a:t>
            </a:r>
            <a:r>
              <a:rPr lang="en-US" b="0" baseline="-25000" dirty="0"/>
              <a:t>+</a:t>
            </a:r>
            <a:r>
              <a:rPr lang="en-US" b="0" baseline="-25000" dirty="0" smtClean="0"/>
              <a:t>1:Ns</a:t>
            </a:r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      </a:t>
            </a:r>
            <a:r>
              <a:rPr lang="en-US" b="0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SEND</a:t>
            </a:r>
            <a:r>
              <a:rPr lang="en-US" b="0" dirty="0" smtClean="0"/>
              <a:t> right </a:t>
            </a:r>
            <a:r>
              <a:rPr lang="en-US" b="0" dirty="0"/>
              <a:t>to P</a:t>
            </a:r>
            <a:r>
              <a:rPr lang="en-US" b="0" baseline="-25000" dirty="0"/>
              <a:t>C</a:t>
            </a:r>
            <a:r>
              <a:rPr lang="en-US" b="0" dirty="0"/>
              <a:t> (:</a:t>
            </a:r>
            <a:r>
              <a:rPr lang="en-US" b="0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- </a:t>
            </a:r>
            <a:r>
              <a:rPr lang="en-US" dirty="0" smtClean="0">
                <a:solidFill>
                  <a:srgbClr val="FF0000"/>
                </a:solidFill>
              </a:rPr>
              <a:t>WAIT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baseline="-25000" dirty="0" err="1"/>
              <a:t>,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/>
              <a:t>and factor column </a:t>
            </a:r>
            <a:r>
              <a:rPr lang="en-US" dirty="0" smtClean="0"/>
              <a:t>A</a:t>
            </a:r>
            <a:r>
              <a:rPr lang="en-US" baseline="-25000" dirty="0" smtClean="0"/>
              <a:t>j</a:t>
            </a:r>
            <a:r>
              <a:rPr lang="en-US" baseline="-25000" dirty="0"/>
              <a:t>+1:Ns, </a:t>
            </a:r>
            <a:r>
              <a:rPr lang="en-US" baseline="-25000" dirty="0" smtClean="0"/>
              <a:t>j 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        and </a:t>
            </a:r>
            <a:r>
              <a:rPr lang="en-US" dirty="0" smtClean="0">
                <a:solidFill>
                  <a:srgbClr val="FF0000"/>
                </a:solidFill>
              </a:rPr>
              <a:t>SEND</a:t>
            </a:r>
            <a:r>
              <a:rPr lang="en-US" dirty="0" smtClean="0"/>
              <a:t> </a:t>
            </a:r>
            <a:r>
              <a:rPr lang="en-US" dirty="0"/>
              <a:t>down to P</a:t>
            </a:r>
            <a:r>
              <a:rPr lang="en-US" baseline="-25000" dirty="0"/>
              <a:t>R</a:t>
            </a:r>
            <a:r>
              <a:rPr lang="en-US" dirty="0" smtClean="0"/>
              <a:t>(:)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// trailing </a:t>
            </a:r>
            <a:r>
              <a:rPr lang="en-US" dirty="0">
                <a:solidFill>
                  <a:srgbClr val="0000FF"/>
                </a:solidFill>
              </a:rPr>
              <a:t>matrix update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0" dirty="0" smtClean="0"/>
              <a:t> - update A</a:t>
            </a:r>
            <a:r>
              <a:rPr lang="en-US" b="0" baseline="-25000" dirty="0" smtClean="0"/>
              <a:t>j</a:t>
            </a:r>
            <a:r>
              <a:rPr lang="en-US" b="0" baseline="-25000" dirty="0"/>
              <a:t>+</a:t>
            </a:r>
            <a:r>
              <a:rPr lang="en-US" b="0" baseline="-25000" dirty="0" smtClean="0"/>
              <a:t>1:Ns, j</a:t>
            </a:r>
            <a:r>
              <a:rPr lang="en-US" b="0" baseline="-25000" dirty="0"/>
              <a:t>+</a:t>
            </a:r>
            <a:r>
              <a:rPr lang="en-US" b="0" baseline="-25000" dirty="0" smtClean="0"/>
              <a:t>1:Ns</a:t>
            </a:r>
            <a:endParaRPr lang="en-US" b="0" baseline="-25000" dirty="0"/>
          </a:p>
          <a:p>
            <a:pPr marL="0" indent="0">
              <a:buNone/>
            </a:pPr>
            <a:r>
              <a:rPr lang="en-US" dirty="0"/>
              <a:t> end </a:t>
            </a:r>
            <a:r>
              <a:rPr lang="en-US" dirty="0" smtClean="0"/>
              <a:t>for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Scalability bottleneck: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anel </a:t>
            </a:r>
            <a:r>
              <a:rPr lang="en-US" dirty="0"/>
              <a:t>factorization has sequential </a:t>
            </a:r>
            <a:r>
              <a:rPr lang="en-US" dirty="0" smtClean="0"/>
              <a:t>flow </a:t>
            </a:r>
            <a:r>
              <a:rPr lang="en-US" dirty="0"/>
              <a:t>and limited parallelism.</a:t>
            </a:r>
          </a:p>
          <a:p>
            <a:r>
              <a:rPr lang="en-US" dirty="0" smtClean="0"/>
              <a:t>All processes wait for diagonal factorization &amp; panel factorization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para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2667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2038290"/>
            <a:ext cx="206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2x3 process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9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SuperLU_DIST</a:t>
            </a:r>
            <a:r>
              <a:rPr lang="en-US" dirty="0"/>
              <a:t> </a:t>
            </a:r>
            <a:r>
              <a:rPr lang="en-US" dirty="0" smtClean="0"/>
              <a:t>2.5 on Cray XE6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Profiling with IPM</a:t>
            </a:r>
          </a:p>
          <a:p>
            <a:r>
              <a:rPr lang="en-US" dirty="0" smtClean="0"/>
              <a:t>Synchronization </a:t>
            </a:r>
            <a:r>
              <a:rPr lang="en-US" dirty="0"/>
              <a:t>dominates on a large number of </a:t>
            </a:r>
            <a:r>
              <a:rPr lang="en-US" dirty="0" smtClean="0"/>
              <a:t>cores</a:t>
            </a:r>
            <a:endParaRPr lang="en-US" dirty="0"/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 smtClean="0">
                <a:solidFill>
                  <a:srgbClr val="FF0000"/>
                </a:solidFill>
              </a:rPr>
              <a:t>96%</a:t>
            </a:r>
            <a:r>
              <a:rPr lang="en-US" dirty="0" smtClean="0"/>
              <a:t> </a:t>
            </a:r>
            <a:r>
              <a:rPr lang="en-US" dirty="0"/>
              <a:t>of factorization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com_tdr455k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8" y="2286000"/>
            <a:ext cx="4158162" cy="3124200"/>
          </a:xfrm>
          <a:prstGeom prst="rect">
            <a:avLst/>
          </a:prstGeom>
        </p:spPr>
      </p:pic>
      <p:pic>
        <p:nvPicPr>
          <p:cNvPr id="6" name="Picture 5" descr="com_cage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286000"/>
            <a:ext cx="4139837" cy="3110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23" y="5498068"/>
            <a:ext cx="41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Accelerator (</a:t>
            </a:r>
            <a:r>
              <a:rPr lang="en-US" sz="1800" dirty="0" err="1" smtClean="0"/>
              <a:t>sym</a:t>
            </a:r>
            <a:r>
              <a:rPr lang="en-US" sz="1800" dirty="0" smtClean="0"/>
              <a:t>), n=2.7M, fill-ratio=12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18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DNA, n = 445K, </a:t>
            </a:r>
            <a:r>
              <a:rPr lang="es-ES_tradnl" sz="1800" dirty="0" err="1" smtClean="0"/>
              <a:t>fill</a:t>
            </a:r>
            <a:r>
              <a:rPr lang="es-ES_tradnl" sz="1800" dirty="0"/>
              <a:t>-ratio= 609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68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Look-ahead factorization with window size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j = </a:t>
            </a:r>
            <a:r>
              <a:rPr lang="en-US" dirty="0" smtClean="0"/>
              <a:t>1, 2, . . . , Ns  (# of </a:t>
            </a:r>
            <a:r>
              <a:rPr lang="en-US" dirty="0" err="1" smtClean="0"/>
              <a:t>supernodes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// look-ahead row factorization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for k = j+1 to </a:t>
            </a:r>
            <a:r>
              <a:rPr lang="en-US" dirty="0" err="1" smtClean="0">
                <a:solidFill>
                  <a:srgbClr val="0000FF"/>
                </a:solidFill>
              </a:rPr>
              <a:t>j+n</a:t>
            </a:r>
            <a:r>
              <a:rPr lang="en-US" baseline="-25000" dirty="0" err="1" smtClean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 do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</a:t>
            </a:r>
            <a:r>
              <a:rPr lang="en-US" dirty="0" smtClean="0"/>
              <a:t> if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k,k</a:t>
            </a:r>
            <a:r>
              <a:rPr lang="en-US" dirty="0" smtClean="0"/>
              <a:t> has arrived)  factor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,(k+1):Ns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ISEND</a:t>
            </a:r>
            <a:r>
              <a:rPr lang="en-US" dirty="0" smtClean="0"/>
              <a:t> to P</a:t>
            </a:r>
            <a:r>
              <a:rPr lang="en-US" baseline="-25000" dirty="0" smtClean="0"/>
              <a:t>C</a:t>
            </a:r>
            <a:r>
              <a:rPr lang="en-US" dirty="0" smtClean="0"/>
              <a:t>(:)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end for</a:t>
            </a:r>
          </a:p>
          <a:p>
            <a:pPr marL="0" indent="0">
              <a:buNone/>
            </a:pPr>
            <a:r>
              <a:rPr lang="en-US" baseline="-25000" dirty="0"/>
              <a:t> </a:t>
            </a:r>
            <a:r>
              <a:rPr lang="en-US" baseline="-25000" dirty="0" smtClean="0"/>
              <a:t>   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// synchronization</a:t>
            </a: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0" dirty="0" smtClean="0"/>
              <a:t> - factor </a:t>
            </a:r>
            <a:r>
              <a:rPr lang="en-US" b="0" dirty="0" err="1" smtClean="0"/>
              <a:t>A</a:t>
            </a:r>
            <a:r>
              <a:rPr lang="en-US" b="0" baseline="-25000" dirty="0" err="1" smtClean="0"/>
              <a:t>j,j</a:t>
            </a:r>
            <a:r>
              <a:rPr lang="en-US" dirty="0" smtClean="0"/>
              <a:t> </a:t>
            </a:r>
            <a:r>
              <a:rPr lang="en-US" b="0" dirty="0" smtClean="0"/>
              <a:t>=</a:t>
            </a:r>
            <a:r>
              <a:rPr lang="en-US" b="0" dirty="0" err="1" smtClean="0"/>
              <a:t>L</a:t>
            </a:r>
            <a:r>
              <a:rPr lang="en-US" b="0" baseline="-25000" dirty="0" err="1" smtClean="0"/>
              <a:t>j,j</a:t>
            </a:r>
            <a:r>
              <a:rPr lang="en-US" b="0" dirty="0" err="1" smtClean="0"/>
              <a:t>U</a:t>
            </a:r>
            <a:r>
              <a:rPr lang="en-US" b="0" baseline="-25000" dirty="0" err="1" smtClean="0"/>
              <a:t>j,j</a:t>
            </a:r>
            <a:r>
              <a:rPr lang="en-US" b="0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ISEND</a:t>
            </a:r>
            <a:r>
              <a:rPr lang="en-US" b="0" dirty="0" smtClean="0"/>
              <a:t> </a:t>
            </a:r>
            <a:r>
              <a:rPr lang="en-US" b="0" dirty="0"/>
              <a:t>to </a:t>
            </a:r>
            <a:r>
              <a:rPr lang="en-US" b="0" dirty="0" smtClean="0"/>
              <a:t>P</a:t>
            </a:r>
            <a:r>
              <a:rPr lang="en-US" b="0" baseline="-25000" dirty="0" smtClean="0"/>
              <a:t>C</a:t>
            </a:r>
            <a:r>
              <a:rPr lang="en-US" b="0" dirty="0" smtClean="0"/>
              <a:t>(j) </a:t>
            </a:r>
            <a:r>
              <a:rPr lang="en-US" b="0" dirty="0"/>
              <a:t>and P</a:t>
            </a:r>
            <a:r>
              <a:rPr lang="en-US" b="0" baseline="-25000" dirty="0"/>
              <a:t>R</a:t>
            </a:r>
            <a:r>
              <a:rPr lang="en-US" b="0" dirty="0" smtClean="0"/>
              <a:t>(j)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  - </a:t>
            </a:r>
            <a:r>
              <a:rPr lang="en-US" dirty="0" smtClean="0">
                <a:solidFill>
                  <a:srgbClr val="FF0000"/>
                </a:solidFill>
              </a:rPr>
              <a:t>WAIT</a:t>
            </a:r>
            <a:r>
              <a:rPr lang="en-US" b="0" dirty="0" smtClean="0"/>
              <a:t> </a:t>
            </a:r>
            <a:r>
              <a:rPr lang="en-US" b="0" dirty="0"/>
              <a:t>for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j,j</a:t>
            </a:r>
            <a:r>
              <a:rPr lang="en-US" b="0" dirty="0" smtClean="0"/>
              <a:t> and factor </a:t>
            </a:r>
            <a:r>
              <a:rPr lang="en-US" dirty="0"/>
              <a:t>row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, j+1:</a:t>
            </a:r>
            <a:r>
              <a:rPr lang="en-US" baseline="-25000" dirty="0" smtClean="0"/>
              <a:t>Ns</a:t>
            </a:r>
            <a:endParaRPr lang="en-US" b="0" dirty="0"/>
          </a:p>
          <a:p>
            <a:pPr marL="0" indent="0">
              <a:buNone/>
            </a:pPr>
            <a:r>
              <a:rPr lang="en-US" b="0" dirty="0" smtClean="0"/>
              <a:t>    - </a:t>
            </a:r>
            <a:r>
              <a:rPr lang="en-US" dirty="0" smtClean="0">
                <a:solidFill>
                  <a:srgbClr val="FF0000"/>
                </a:solidFill>
              </a:rPr>
              <a:t>WAIT</a:t>
            </a:r>
            <a:r>
              <a:rPr lang="en-US" b="0" dirty="0" smtClean="0"/>
              <a:t> </a:t>
            </a:r>
            <a:r>
              <a:rPr lang="en-US" b="0" dirty="0"/>
              <a:t>for </a:t>
            </a:r>
            <a:r>
              <a:rPr lang="en-US" dirty="0" smtClean="0"/>
              <a:t>L</a:t>
            </a:r>
            <a:r>
              <a:rPr lang="en-US" baseline="-25000" dirty="0" smtClean="0"/>
              <a:t>:, j</a:t>
            </a:r>
            <a:r>
              <a:rPr lang="en-US" dirty="0" smtClean="0"/>
              <a:t> and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, :</a:t>
            </a:r>
            <a:endParaRPr lang="en-US" b="0" baseline="-25000" dirty="0"/>
          </a:p>
          <a:p>
            <a:pPr marL="0" indent="0">
              <a:buNone/>
            </a:pPr>
            <a:r>
              <a:rPr lang="en-US" baseline="-25000" dirty="0" smtClean="0"/>
              <a:t>    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// look-ahead column factorization</a:t>
            </a:r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  </a:t>
            </a:r>
            <a:r>
              <a:rPr lang="en-US" b="0" dirty="0" smtClean="0">
                <a:solidFill>
                  <a:srgbClr val="0000FF"/>
                </a:solidFill>
              </a:rPr>
              <a:t>for k = j+1 to </a:t>
            </a:r>
            <a:r>
              <a:rPr lang="en-US" b="0" dirty="0" err="1" smtClean="0">
                <a:solidFill>
                  <a:srgbClr val="0000FF"/>
                </a:solidFill>
              </a:rPr>
              <a:t>j+n</a:t>
            </a:r>
            <a:r>
              <a:rPr lang="en-US" b="0" baseline="-25000" dirty="0" err="1" smtClean="0">
                <a:solidFill>
                  <a:srgbClr val="0000FF"/>
                </a:solidFill>
              </a:rPr>
              <a:t>w</a:t>
            </a:r>
            <a:r>
              <a:rPr lang="en-US" b="0" dirty="0" smtClean="0">
                <a:solidFill>
                  <a:srgbClr val="0000FF"/>
                </a:solidFill>
              </a:rPr>
              <a:t> do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update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:,k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b="0" baseline="-25000" dirty="0"/>
              <a:t> </a:t>
            </a:r>
            <a:r>
              <a:rPr lang="en-US" b="0" dirty="0" smtClean="0"/>
              <a:t>          if ( </a:t>
            </a:r>
            <a:r>
              <a:rPr lang="en-US" b="0" dirty="0" err="1" smtClean="0"/>
              <a:t>A</a:t>
            </a:r>
            <a:r>
              <a:rPr lang="en-US" b="0" baseline="-25000" dirty="0" err="1" smtClean="0"/>
              <a:t>:,k</a:t>
            </a:r>
            <a:r>
              <a:rPr lang="en-US" dirty="0" smtClean="0"/>
              <a:t> is ready )  factor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k:Ns,k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ISEND</a:t>
            </a:r>
            <a:r>
              <a:rPr lang="en-US" dirty="0" smtClean="0"/>
              <a:t> to P</a:t>
            </a:r>
            <a:r>
              <a:rPr lang="en-US" baseline="-25000" dirty="0" smtClean="0"/>
              <a:t>R(</a:t>
            </a:r>
            <a:r>
              <a:rPr lang="en-US" baseline="-25000" dirty="0" smtClean="0">
                <a:sym typeface="Wingdings"/>
              </a:rPr>
              <a:t>:)</a:t>
            </a:r>
          </a:p>
          <a:p>
            <a:pPr marL="0" indent="0">
              <a:buNone/>
            </a:pPr>
            <a:r>
              <a:rPr lang="en-US" baseline="-25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end for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// trailing </a:t>
            </a:r>
            <a:r>
              <a:rPr lang="en-US" dirty="0">
                <a:solidFill>
                  <a:srgbClr val="0000FF"/>
                </a:solidFill>
              </a:rPr>
              <a:t>matrix update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0" dirty="0" smtClean="0"/>
              <a:t>   - update remaining A </a:t>
            </a:r>
            <a:r>
              <a:rPr lang="en-US" b="0" baseline="-25000" dirty="0" smtClean="0"/>
              <a:t>j+nw+1:Ns, </a:t>
            </a:r>
            <a:r>
              <a:rPr lang="en-US" baseline="-25000" dirty="0"/>
              <a:t>j+nw+1:</a:t>
            </a:r>
            <a:r>
              <a:rPr lang="en-US" baseline="-25000" dirty="0" smtClean="0"/>
              <a:t>Ns</a:t>
            </a:r>
            <a:endParaRPr lang="en-US" b="0" baseline="-25000" dirty="0"/>
          </a:p>
          <a:p>
            <a:pPr marL="0" indent="0">
              <a:buNone/>
            </a:pPr>
            <a:r>
              <a:rPr lang="en-US" dirty="0"/>
              <a:t> end </a:t>
            </a:r>
            <a:r>
              <a:rPr lang="en-US" dirty="0" smtClean="0"/>
              <a:t>for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At each </a:t>
            </a:r>
            <a:r>
              <a:rPr lang="en-US" dirty="0" smtClean="0"/>
              <a:t>j-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smtClean="0"/>
              <a:t>step, factorize </a:t>
            </a:r>
            <a:r>
              <a:rPr lang="en-US" dirty="0"/>
              <a:t>all </a:t>
            </a:r>
            <a:r>
              <a:rPr lang="en-US" dirty="0" smtClean="0">
                <a:solidFill>
                  <a:srgbClr val="0000FF"/>
                </a:solidFill>
              </a:rPr>
              <a:t>“ready” </a:t>
            </a:r>
            <a:r>
              <a:rPr lang="en-US" dirty="0"/>
              <a:t>panels </a:t>
            </a:r>
            <a:r>
              <a:rPr lang="en-US" dirty="0" smtClean="0"/>
              <a:t>in the window</a:t>
            </a:r>
          </a:p>
          <a:p>
            <a:pPr lvl="1"/>
            <a:r>
              <a:rPr lang="en-US" dirty="0"/>
              <a:t>reduce idle </a:t>
            </a:r>
            <a:r>
              <a:rPr lang="en-US" dirty="0" smtClean="0"/>
              <a:t>time; overlap communication with computation; exploit </a:t>
            </a:r>
            <a:r>
              <a:rPr lang="en-US" dirty="0"/>
              <a:t>more </a:t>
            </a:r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lookahead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6496"/>
            <a:ext cx="3061335" cy="30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Expose more “Ready” panels in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tasks with better order as long as tasks dependencies are respected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Dependency graphs: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LU DAG: all </a:t>
            </a:r>
            <a:r>
              <a:rPr lang="en-US" dirty="0" smtClean="0"/>
              <a:t>dependencies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Transitive reduction of LU DAG: smallest graph, removed all redundant edges</a:t>
            </a:r>
            <a:r>
              <a:rPr lang="en-US" dirty="0" smtClean="0"/>
              <a:t>, but </a:t>
            </a:r>
            <a:r>
              <a:rPr lang="en-US" dirty="0"/>
              <a:t>expensive to </a:t>
            </a:r>
            <a:r>
              <a:rPr lang="en-US" dirty="0" smtClean="0"/>
              <a:t>compute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Symmetrically pruned LU DAG (</a:t>
            </a:r>
            <a:r>
              <a:rPr lang="en-US" dirty="0" err="1">
                <a:solidFill>
                  <a:srgbClr val="FF0000"/>
                </a:solidFill>
              </a:rPr>
              <a:t>rDAG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/>
              <a:t>between LU DAG and its transitive reduction, cheap to </a:t>
            </a:r>
            <a:r>
              <a:rPr lang="en-US" dirty="0" smtClean="0"/>
              <a:t>compute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Elimination tree (e-tree</a:t>
            </a:r>
            <a:r>
              <a:rPr lang="en-US" dirty="0" smtClean="0">
                <a:solidFill>
                  <a:srgbClr val="FF0000"/>
                </a:solidFill>
              </a:rPr>
              <a:t>):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symmetric case: e-tree = transitive reduction of </a:t>
            </a:r>
            <a:r>
              <a:rPr lang="en-US" dirty="0" err="1"/>
              <a:t>Cholesky</a:t>
            </a:r>
            <a:r>
              <a:rPr lang="en-US" dirty="0"/>
              <a:t> DAG, cheap to </a:t>
            </a:r>
            <a:r>
              <a:rPr lang="en-US" dirty="0" smtClean="0"/>
              <a:t>compute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/>
              <a:t>unsymmetric</a:t>
            </a:r>
            <a:r>
              <a:rPr lang="en-US" dirty="0"/>
              <a:t> case: </a:t>
            </a:r>
            <a:r>
              <a:rPr lang="en-US" dirty="0" smtClean="0"/>
              <a:t>e</a:t>
            </a:r>
            <a:r>
              <a:rPr lang="en-US" dirty="0"/>
              <a:t>-tree of </a:t>
            </a:r>
            <a:r>
              <a:rPr lang="en-US" dirty="0" smtClean="0"/>
              <a:t>|</a:t>
            </a:r>
            <a:r>
              <a:rPr lang="en-US" dirty="0"/>
              <a:t>A</a:t>
            </a:r>
            <a:r>
              <a:rPr lang="en-US" dirty="0" smtClean="0"/>
              <a:t>|</a:t>
            </a:r>
            <a:r>
              <a:rPr lang="en-US" baseline="30000" dirty="0" smtClean="0"/>
              <a:t>T</a:t>
            </a:r>
            <a:r>
              <a:rPr lang="en-US" dirty="0"/>
              <a:t>+|A</a:t>
            </a:r>
            <a:r>
              <a:rPr lang="en-US" dirty="0" smtClean="0"/>
              <a:t>|, </a:t>
            </a:r>
            <a:r>
              <a:rPr lang="en-US" dirty="0"/>
              <a:t>cheap to compute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8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reordering based on e-tree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Content Placeholder 6" descr="postorde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97" r="-135297"/>
          <a:stretch>
            <a:fillRect/>
          </a:stretch>
        </p:blipFill>
        <p:spPr>
          <a:xfrm>
            <a:off x="76200" y="1981201"/>
            <a:ext cx="5632816" cy="3581400"/>
          </a:xfrm>
        </p:spPr>
      </p:pic>
      <p:pic>
        <p:nvPicPr>
          <p:cNvPr id="9" name="Picture 8" descr="bottomu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830457"/>
            <a:ext cx="1536700" cy="3808344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4884834" y="2057400"/>
            <a:ext cx="1896966" cy="3776059"/>
          </a:xfrm>
          <a:custGeom>
            <a:avLst/>
            <a:gdLst>
              <a:gd name="connsiteX0" fmla="*/ 723691 w 1896966"/>
              <a:gd name="connsiteY0" fmla="*/ 410781 h 3776059"/>
              <a:gd name="connsiteX1" fmla="*/ 228391 w 1896966"/>
              <a:gd name="connsiteY1" fmla="*/ 283781 h 3776059"/>
              <a:gd name="connsiteX2" fmla="*/ 101391 w 1896966"/>
              <a:gd name="connsiteY2" fmla="*/ 3636581 h 3776059"/>
              <a:gd name="connsiteX3" fmla="*/ 1714291 w 1896966"/>
              <a:gd name="connsiteY3" fmla="*/ 2861881 h 3776059"/>
              <a:gd name="connsiteX4" fmla="*/ 1803191 w 1896966"/>
              <a:gd name="connsiteY4" fmla="*/ 309181 h 3776059"/>
              <a:gd name="connsiteX5" fmla="*/ 1206291 w 1896966"/>
              <a:gd name="connsiteY5" fmla="*/ 690181 h 3776059"/>
              <a:gd name="connsiteX6" fmla="*/ 1295191 w 1896966"/>
              <a:gd name="connsiteY6" fmla="*/ 1401381 h 3776059"/>
              <a:gd name="connsiteX7" fmla="*/ 926891 w 1896966"/>
              <a:gd name="connsiteY7" fmla="*/ 1464881 h 3776059"/>
              <a:gd name="connsiteX8" fmla="*/ 1041191 w 1896966"/>
              <a:gd name="connsiteY8" fmla="*/ 2404681 h 3776059"/>
              <a:gd name="connsiteX9" fmla="*/ 685591 w 1896966"/>
              <a:gd name="connsiteY9" fmla="*/ 2595181 h 3776059"/>
              <a:gd name="connsiteX10" fmla="*/ 647491 w 1896966"/>
              <a:gd name="connsiteY10" fmla="*/ 3115881 h 3776059"/>
              <a:gd name="connsiteX11" fmla="*/ 215691 w 1896966"/>
              <a:gd name="connsiteY11" fmla="*/ 3014281 h 3776059"/>
              <a:gd name="connsiteX12" fmla="*/ 710991 w 1896966"/>
              <a:gd name="connsiteY12" fmla="*/ 359981 h 3776059"/>
              <a:gd name="connsiteX13" fmla="*/ 710991 w 1896966"/>
              <a:gd name="connsiteY13" fmla="*/ 359981 h 3776059"/>
              <a:gd name="connsiteX14" fmla="*/ 710991 w 1896966"/>
              <a:gd name="connsiteY14" fmla="*/ 359981 h 377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6966" h="3776059">
                <a:moveTo>
                  <a:pt x="723691" y="410781"/>
                </a:moveTo>
                <a:cubicBezTo>
                  <a:pt x="527899" y="78464"/>
                  <a:pt x="332108" y="-253852"/>
                  <a:pt x="228391" y="283781"/>
                </a:cubicBezTo>
                <a:cubicBezTo>
                  <a:pt x="124674" y="821414"/>
                  <a:pt x="-146259" y="3206898"/>
                  <a:pt x="101391" y="3636581"/>
                </a:cubicBezTo>
                <a:cubicBezTo>
                  <a:pt x="349041" y="4066264"/>
                  <a:pt x="1430658" y="3416448"/>
                  <a:pt x="1714291" y="2861881"/>
                </a:cubicBezTo>
                <a:cubicBezTo>
                  <a:pt x="1997924" y="2307314"/>
                  <a:pt x="1887858" y="671131"/>
                  <a:pt x="1803191" y="309181"/>
                </a:cubicBezTo>
                <a:cubicBezTo>
                  <a:pt x="1718524" y="-52769"/>
                  <a:pt x="1290958" y="508148"/>
                  <a:pt x="1206291" y="690181"/>
                </a:cubicBezTo>
                <a:cubicBezTo>
                  <a:pt x="1121624" y="872214"/>
                  <a:pt x="1341758" y="1272264"/>
                  <a:pt x="1295191" y="1401381"/>
                </a:cubicBezTo>
                <a:cubicBezTo>
                  <a:pt x="1248624" y="1530498"/>
                  <a:pt x="969224" y="1297664"/>
                  <a:pt x="926891" y="1464881"/>
                </a:cubicBezTo>
                <a:cubicBezTo>
                  <a:pt x="884558" y="1632098"/>
                  <a:pt x="1081408" y="2216298"/>
                  <a:pt x="1041191" y="2404681"/>
                </a:cubicBezTo>
                <a:cubicBezTo>
                  <a:pt x="1000974" y="2593064"/>
                  <a:pt x="751208" y="2476648"/>
                  <a:pt x="685591" y="2595181"/>
                </a:cubicBezTo>
                <a:cubicBezTo>
                  <a:pt x="619974" y="2713714"/>
                  <a:pt x="725808" y="3046031"/>
                  <a:pt x="647491" y="3115881"/>
                </a:cubicBezTo>
                <a:cubicBezTo>
                  <a:pt x="569174" y="3185731"/>
                  <a:pt x="205108" y="3473598"/>
                  <a:pt x="215691" y="3014281"/>
                </a:cubicBezTo>
                <a:cubicBezTo>
                  <a:pt x="226274" y="2554964"/>
                  <a:pt x="710991" y="359981"/>
                  <a:pt x="710991" y="359981"/>
                </a:cubicBezTo>
                <a:lnTo>
                  <a:pt x="710991" y="359981"/>
                </a:lnTo>
                <a:lnTo>
                  <a:pt x="710991" y="359981"/>
                </a:lnTo>
              </a:path>
            </a:pathLst>
          </a:custGeom>
          <a:noFill/>
          <a:ln w="12700" cmpd="sng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9906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0000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Window size = 5</a:t>
            </a:r>
          </a:p>
          <a:p>
            <a:r>
              <a:rPr lang="en-US" sz="1800" dirty="0" err="1" smtClean="0"/>
              <a:t>Postordering</a:t>
            </a:r>
            <a:r>
              <a:rPr lang="en-US" sz="1800" dirty="0" smtClean="0"/>
              <a:t> based on depth-first search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95800" y="9906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0000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Bottomup</a:t>
            </a:r>
            <a:r>
              <a:rPr lang="en-US" sz="1800" dirty="0" smtClean="0"/>
              <a:t> level-based ordering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5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SuperLU_DIST</a:t>
            </a:r>
            <a:r>
              <a:rPr lang="en-US" dirty="0" smtClean="0"/>
              <a:t> 2.5 and 3.0 on Cray XE6</a:t>
            </a:r>
            <a:endParaRPr lang="en-US" dirty="0"/>
          </a:p>
        </p:txBody>
      </p:sp>
      <p:pic>
        <p:nvPicPr>
          <p:cNvPr id="5" name="Content Placeholder 4" descr="tdr455k_time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5" r="-9085"/>
          <a:stretch>
            <a:fillRect/>
          </a:stretch>
        </p:blipFill>
        <p:spPr>
          <a:xfrm>
            <a:off x="381000" y="1066800"/>
            <a:ext cx="4554193" cy="2895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 descr="cage_time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95" y="1066800"/>
            <a:ext cx="3853905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523" y="3886200"/>
            <a:ext cx="3719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Accelerator (</a:t>
            </a:r>
            <a:r>
              <a:rPr lang="en-US" sz="1600" dirty="0" err="1" smtClean="0"/>
              <a:t>sym</a:t>
            </a:r>
            <a:r>
              <a:rPr lang="en-US" sz="1600" dirty="0" smtClean="0"/>
              <a:t>), n=2.7M, fill-ratio=12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66335" y="3897868"/>
            <a:ext cx="318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DNA, n = 445K, </a:t>
            </a:r>
            <a:r>
              <a:rPr lang="es-ES_tradnl" sz="1800" dirty="0" err="1" smtClean="0"/>
              <a:t>fill</a:t>
            </a:r>
            <a:r>
              <a:rPr lang="es-ES_tradnl" sz="1800" dirty="0"/>
              <a:t>-ratio= 609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46482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0000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Idle </a:t>
            </a:r>
            <a:r>
              <a:rPr lang="en-US" sz="1800" dirty="0"/>
              <a:t>time was significantly reduced (speedup up to </a:t>
            </a:r>
            <a:r>
              <a:rPr lang="en-US" sz="1800" dirty="0">
                <a:solidFill>
                  <a:srgbClr val="FF0000"/>
                </a:solidFill>
              </a:rPr>
              <a:t>2.6x</a:t>
            </a:r>
            <a:r>
              <a:rPr lang="en-US" sz="1800" dirty="0"/>
              <a:t>)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further improve performance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sophisticated scheduling </a:t>
            </a:r>
            <a:r>
              <a:rPr lang="en-US" dirty="0" smtClean="0"/>
              <a:t>schemes</a:t>
            </a:r>
          </a:p>
          <a:p>
            <a:pPr lvl="1"/>
            <a:r>
              <a:rPr lang="en-US" dirty="0" smtClean="0"/>
              <a:t>hybrid programming paradigms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Shared-memory</a:t>
            </a:r>
          </a:p>
          <a:p>
            <a:r>
              <a:rPr lang="en-US" dirty="0" smtClean="0"/>
              <a:t>Distributed-memory</a:t>
            </a:r>
          </a:p>
          <a:p>
            <a:r>
              <a:rPr lang="en-US" dirty="0" smtClean="0"/>
              <a:t>Distributed-memory triangular solve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Collection of sparse codes, sparse matrices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685800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Examples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837238"/>
            <a:ext cx="8458200" cy="411162"/>
          </a:xfrm>
        </p:spPr>
        <p:txBody>
          <a:bodyPr/>
          <a:lstStyle/>
          <a:p>
            <a:r>
              <a:rPr lang="en-US" sz="1800">
                <a:solidFill>
                  <a:srgbClr val="10181C"/>
                </a:solidFill>
                <a:latin typeface="Verdana" charset="0"/>
              </a:rPr>
              <a:t>Sparsity-preserving ordering: MeTis applied to structure of A</a:t>
            </a:r>
            <a:r>
              <a:rPr lang="ja-JP" altLang="en-US" sz="1800">
                <a:solidFill>
                  <a:srgbClr val="10181C"/>
                </a:solidFill>
                <a:latin typeface="Verdana" charset="0"/>
              </a:rPr>
              <a:t>’</a:t>
            </a:r>
            <a:r>
              <a:rPr lang="en-US" sz="1800">
                <a:solidFill>
                  <a:srgbClr val="10181C"/>
                </a:solidFill>
                <a:latin typeface="Verdana" charset="0"/>
              </a:rPr>
              <a:t>+A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3638"/>
            <a:ext cx="2133600" cy="4572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78D50C-43B0-804E-9EB7-4DFD1B4621E5}" type="slidenum">
              <a:rPr lang="en-US" sz="1400">
                <a:latin typeface="Verdana" charset="0"/>
              </a:rPr>
              <a:pPr/>
              <a:t>20</a:t>
            </a:fld>
            <a:endParaRPr lang="en-US" sz="1400">
              <a:latin typeface="Verdana" charset="0"/>
            </a:endParaRPr>
          </a:p>
        </p:txBody>
      </p:sp>
      <p:graphicFrame>
        <p:nvGraphicFramePr>
          <p:cNvPr id="261124" name="Group 4"/>
          <p:cNvGraphicFramePr>
            <a:graphicFrameLocks noGrp="1"/>
          </p:cNvGraphicFramePr>
          <p:nvPr/>
        </p:nvGraphicFramePr>
        <p:xfrm>
          <a:off x="381000" y="1139825"/>
          <a:ext cx="8382000" cy="4422837"/>
        </p:xfrm>
        <a:graphic>
          <a:graphicData uri="http://schemas.openxmlformats.org/drawingml/2006/table">
            <a:tbl>
              <a:tblPr/>
              <a:tblGrid>
                <a:gridCol w="1266825"/>
                <a:gridCol w="1371600"/>
                <a:gridCol w="998538"/>
                <a:gridCol w="1344612"/>
                <a:gridCol w="1028700"/>
                <a:gridCol w="1182688"/>
                <a:gridCol w="1189037"/>
              </a:tblGrid>
              <a:tr h="68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type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|A| /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Sparsity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|L\U|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(10^6)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</a:rPr>
                        <a:t>Fill-ratio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817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g500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Quantum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Mechanics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(LBL)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Complex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4,235,364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3092.6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56.2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matrix181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Fusion,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MHD eqns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(PPPL)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589,698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888.1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dds15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Accelerator,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Shape optimization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(SLAC)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834,575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526.6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matick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Circuit sim.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MNA method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(IBM)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Complex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16,019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4005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64.3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Performance on IBM Power5 (1.9 GHz)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638800"/>
            <a:ext cx="8458200" cy="5334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>
                <a:ea typeface="+mn-ea"/>
              </a:rPr>
              <a:t>Up to 454 Gflops factorization rate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3638"/>
            <a:ext cx="2133600" cy="4572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10B10-C264-3C45-A455-4356B471F121}" type="slidenum">
              <a:rPr lang="en-US" sz="1400">
                <a:latin typeface="Verdana" charset="0"/>
              </a:rPr>
              <a:pPr/>
              <a:t>21</a:t>
            </a:fld>
            <a:endParaRPr lang="en-US" sz="1400">
              <a:latin typeface="Verdana" charset="0"/>
            </a:endParaRPr>
          </a:p>
        </p:txBody>
      </p:sp>
      <p:pic>
        <p:nvPicPr>
          <p:cNvPr id="30725" name="Picture 4" descr="bassi_f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8"/>
            <a:ext cx="44196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bassi_s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89038"/>
            <a:ext cx="4191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391400" cy="685800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Performance on IBM Power3 (375 MHz)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532438"/>
            <a:ext cx="8305800" cy="71596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>
                <a:ea typeface="+mn-ea"/>
              </a:rPr>
              <a:t>Quantum mechanics, complex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3638"/>
            <a:ext cx="2133600" cy="4572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4DED8C-71FB-8741-BB86-C2E9383D0943}" type="slidenum">
              <a:rPr lang="en-US" sz="1400">
                <a:latin typeface="Verdana" charset="0"/>
              </a:rPr>
              <a:pPr/>
              <a:t>22</a:t>
            </a:fld>
            <a:endParaRPr lang="en-US" sz="1400">
              <a:latin typeface="Verdana" charset="0"/>
            </a:endParaRPr>
          </a:p>
        </p:txBody>
      </p:sp>
      <p:pic>
        <p:nvPicPr>
          <p:cNvPr id="31749" name="Picture 4" descr="340_hi_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8382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Challenge: higher degree </a:t>
            </a:r>
            <a:r>
              <a:rPr lang="en-US" sz="2400" dirty="0">
                <a:latin typeface="Arial" charset="0"/>
              </a:rPr>
              <a:t>of dependency</a:t>
            </a: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Distributed triangular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solution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D764AC-2EDD-6D4C-B32F-869EDC5E0AD0}" type="slidenum">
              <a:rPr lang="en-US" sz="140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09600" y="2003425"/>
          <a:ext cx="264795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4" imgW="1130040" imgH="672840" progId="Equation.3">
                  <p:embed/>
                </p:oleObj>
              </mc:Choice>
              <mc:Fallback>
                <p:oleObj name="Equation" r:id="rId4" imgW="11300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03425"/>
                        <a:ext cx="2647950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oup 106"/>
          <p:cNvGrpSpPr>
            <a:grpSpLocks/>
          </p:cNvGrpSpPr>
          <p:nvPr/>
        </p:nvGrpSpPr>
        <p:grpSpPr bwMode="auto">
          <a:xfrm>
            <a:off x="3962400" y="1828800"/>
            <a:ext cx="4267200" cy="3657600"/>
            <a:chOff x="3962400" y="1219200"/>
            <a:chExt cx="4267200" cy="3657600"/>
          </a:xfrm>
        </p:grpSpPr>
        <p:sp>
          <p:nvSpPr>
            <p:cNvPr id="115" name="Oval Callout 114"/>
            <p:cNvSpPr/>
            <p:nvPr/>
          </p:nvSpPr>
          <p:spPr bwMode="auto">
            <a:xfrm>
              <a:off x="3962400" y="2940050"/>
              <a:ext cx="412750" cy="401638"/>
            </a:xfrm>
            <a:prstGeom prst="wedgeEllipseCallout">
              <a:avLst>
                <a:gd name="adj1" fmla="val 108123"/>
                <a:gd name="adj2" fmla="val -87948"/>
              </a:avLst>
            </a:prstGeom>
            <a:solidFill>
              <a:srgbClr val="E6C1FB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200650" y="3355975"/>
              <a:ext cx="206375" cy="2000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Right Triangle 8"/>
            <p:cNvSpPr/>
            <p:nvPr/>
          </p:nvSpPr>
          <p:spPr bwMode="auto">
            <a:xfrm>
              <a:off x="4787900" y="1219200"/>
              <a:ext cx="3373438" cy="2938463"/>
            </a:xfrm>
            <a:prstGeom prst="rt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787900" y="1485900"/>
              <a:ext cx="344488" cy="158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4787900" y="1754188"/>
              <a:ext cx="619125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4787900" y="2087563"/>
              <a:ext cx="9636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4787900" y="2420938"/>
              <a:ext cx="137636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4787900" y="2954338"/>
              <a:ext cx="1997075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4787900" y="3222625"/>
              <a:ext cx="234156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4787900" y="3624263"/>
              <a:ext cx="2752725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795712" y="2820988"/>
              <a:ext cx="267176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205287" y="2955926"/>
              <a:ext cx="24034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717257" y="3121819"/>
              <a:ext cx="20701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5295900" y="3289300"/>
              <a:ext cx="173513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6184106" y="3556794"/>
              <a:ext cx="12017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6661944" y="3690144"/>
              <a:ext cx="9334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7273925" y="3890963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9" name="TextBox 23"/>
            <p:cNvSpPr txBox="1">
              <a:spLocks noChangeArrowheads="1"/>
            </p:cNvSpPr>
            <p:nvPr/>
          </p:nvSpPr>
          <p:spPr bwMode="auto">
            <a:xfrm>
              <a:off x="5800725" y="328930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50" name="TextBox 24"/>
            <p:cNvSpPr txBox="1">
              <a:spLocks noChangeArrowheads="1"/>
            </p:cNvSpPr>
            <p:nvPr/>
          </p:nvSpPr>
          <p:spPr bwMode="auto">
            <a:xfrm>
              <a:off x="4837113" y="3273425"/>
              <a:ext cx="282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51" name="TextBox 25"/>
            <p:cNvSpPr txBox="1">
              <a:spLocks noChangeArrowheads="1"/>
            </p:cNvSpPr>
            <p:nvPr/>
          </p:nvSpPr>
          <p:spPr bwMode="auto">
            <a:xfrm>
              <a:off x="4857750" y="2498725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52" name="TextBox 26"/>
            <p:cNvSpPr txBox="1">
              <a:spLocks noChangeArrowheads="1"/>
            </p:cNvSpPr>
            <p:nvPr/>
          </p:nvSpPr>
          <p:spPr bwMode="auto">
            <a:xfrm>
              <a:off x="4787900" y="1754188"/>
              <a:ext cx="28257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53" name="TextBox 27"/>
            <p:cNvSpPr txBox="1">
              <a:spLocks noChangeArrowheads="1"/>
            </p:cNvSpPr>
            <p:nvPr/>
          </p:nvSpPr>
          <p:spPr bwMode="auto">
            <a:xfrm>
              <a:off x="5132388" y="2498725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54" name="TextBox 28"/>
            <p:cNvSpPr txBox="1">
              <a:spLocks noChangeArrowheads="1"/>
            </p:cNvSpPr>
            <p:nvPr/>
          </p:nvSpPr>
          <p:spPr bwMode="auto">
            <a:xfrm>
              <a:off x="5132388" y="1763713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55" name="TextBox 29"/>
            <p:cNvSpPr txBox="1">
              <a:spLocks noChangeArrowheads="1"/>
            </p:cNvSpPr>
            <p:nvPr/>
          </p:nvSpPr>
          <p:spPr bwMode="auto">
            <a:xfrm>
              <a:off x="6164263" y="3298825"/>
              <a:ext cx="2762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56" name="TextBox 30"/>
            <p:cNvSpPr txBox="1">
              <a:spLocks noChangeArrowheads="1"/>
            </p:cNvSpPr>
            <p:nvPr/>
          </p:nvSpPr>
          <p:spPr bwMode="auto">
            <a:xfrm>
              <a:off x="6784975" y="3298825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57" name="TextBox 31"/>
            <p:cNvSpPr txBox="1">
              <a:spLocks noChangeArrowheads="1"/>
            </p:cNvSpPr>
            <p:nvPr/>
          </p:nvSpPr>
          <p:spPr bwMode="auto">
            <a:xfrm>
              <a:off x="5407025" y="3298825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58" name="TextBox 32"/>
            <p:cNvSpPr txBox="1">
              <a:spLocks noChangeArrowheads="1"/>
            </p:cNvSpPr>
            <p:nvPr/>
          </p:nvSpPr>
          <p:spPr bwMode="auto">
            <a:xfrm>
              <a:off x="5468938" y="2498725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59" name="TextBox 33"/>
            <p:cNvSpPr txBox="1">
              <a:spLocks noChangeArrowheads="1"/>
            </p:cNvSpPr>
            <p:nvPr/>
          </p:nvSpPr>
          <p:spPr bwMode="auto">
            <a:xfrm>
              <a:off x="5821363" y="2487613"/>
              <a:ext cx="274637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60" name="TextBox 34"/>
            <p:cNvSpPr txBox="1">
              <a:spLocks noChangeArrowheads="1"/>
            </p:cNvSpPr>
            <p:nvPr/>
          </p:nvSpPr>
          <p:spPr bwMode="auto">
            <a:xfrm>
              <a:off x="4857750" y="3700463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1" name="TextBox 35"/>
            <p:cNvSpPr txBox="1">
              <a:spLocks noChangeArrowheads="1"/>
            </p:cNvSpPr>
            <p:nvPr/>
          </p:nvSpPr>
          <p:spPr bwMode="auto">
            <a:xfrm>
              <a:off x="5821363" y="2965450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2" name="TextBox 36"/>
            <p:cNvSpPr txBox="1">
              <a:spLocks noChangeArrowheads="1"/>
            </p:cNvSpPr>
            <p:nvPr/>
          </p:nvSpPr>
          <p:spPr bwMode="auto">
            <a:xfrm>
              <a:off x="4857750" y="2965450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3" name="TextBox 37"/>
            <p:cNvSpPr txBox="1">
              <a:spLocks noChangeArrowheads="1"/>
            </p:cNvSpPr>
            <p:nvPr/>
          </p:nvSpPr>
          <p:spPr bwMode="auto">
            <a:xfrm>
              <a:off x="4787900" y="2097088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4" name="TextBox 38"/>
            <p:cNvSpPr txBox="1">
              <a:spLocks noChangeArrowheads="1"/>
            </p:cNvSpPr>
            <p:nvPr/>
          </p:nvSpPr>
          <p:spPr bwMode="auto">
            <a:xfrm>
              <a:off x="4787900" y="1485900"/>
              <a:ext cx="344488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5" name="TextBox 39"/>
            <p:cNvSpPr txBox="1">
              <a:spLocks noChangeArrowheads="1"/>
            </p:cNvSpPr>
            <p:nvPr/>
          </p:nvSpPr>
          <p:spPr bwMode="auto">
            <a:xfrm>
              <a:off x="7197725" y="3689350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6" name="TextBox 40"/>
            <p:cNvSpPr txBox="1">
              <a:spLocks noChangeArrowheads="1"/>
            </p:cNvSpPr>
            <p:nvPr/>
          </p:nvSpPr>
          <p:spPr bwMode="auto">
            <a:xfrm>
              <a:off x="5821363" y="3689350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7" name="TextBox 41"/>
            <p:cNvSpPr txBox="1">
              <a:spLocks noChangeArrowheads="1"/>
            </p:cNvSpPr>
            <p:nvPr/>
          </p:nvSpPr>
          <p:spPr bwMode="auto">
            <a:xfrm>
              <a:off x="6302375" y="3700463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68" name="TextBox 42"/>
            <p:cNvSpPr txBox="1">
              <a:spLocks noChangeArrowheads="1"/>
            </p:cNvSpPr>
            <p:nvPr/>
          </p:nvSpPr>
          <p:spPr bwMode="auto">
            <a:xfrm>
              <a:off x="6302375" y="296545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69" name="TextBox 43"/>
            <p:cNvSpPr txBox="1">
              <a:spLocks noChangeArrowheads="1"/>
            </p:cNvSpPr>
            <p:nvPr/>
          </p:nvSpPr>
          <p:spPr bwMode="auto">
            <a:xfrm>
              <a:off x="5132388" y="296545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70" name="TextBox 44"/>
            <p:cNvSpPr txBox="1">
              <a:spLocks noChangeArrowheads="1"/>
            </p:cNvSpPr>
            <p:nvPr/>
          </p:nvSpPr>
          <p:spPr bwMode="auto">
            <a:xfrm>
              <a:off x="5132388" y="2087563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71" name="TextBox 45"/>
            <p:cNvSpPr txBox="1">
              <a:spLocks noChangeArrowheads="1"/>
            </p:cNvSpPr>
            <p:nvPr/>
          </p:nvSpPr>
          <p:spPr bwMode="auto">
            <a:xfrm>
              <a:off x="5124450" y="368935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72" name="TextBox 46"/>
            <p:cNvSpPr txBox="1">
              <a:spLocks noChangeArrowheads="1"/>
            </p:cNvSpPr>
            <p:nvPr/>
          </p:nvSpPr>
          <p:spPr bwMode="auto">
            <a:xfrm>
              <a:off x="5407025" y="3700463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73" name="TextBox 47"/>
            <p:cNvSpPr txBox="1">
              <a:spLocks noChangeArrowheads="1"/>
            </p:cNvSpPr>
            <p:nvPr/>
          </p:nvSpPr>
          <p:spPr bwMode="auto">
            <a:xfrm>
              <a:off x="6784975" y="3700463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74" name="TextBox 48"/>
            <p:cNvSpPr txBox="1">
              <a:spLocks noChangeArrowheads="1"/>
            </p:cNvSpPr>
            <p:nvPr/>
          </p:nvSpPr>
          <p:spPr bwMode="auto">
            <a:xfrm>
              <a:off x="5407025" y="296545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75" name="TextBox 49"/>
            <p:cNvSpPr txBox="1">
              <a:spLocks noChangeArrowheads="1"/>
            </p:cNvSpPr>
            <p:nvPr/>
          </p:nvSpPr>
          <p:spPr bwMode="auto">
            <a:xfrm>
              <a:off x="5468938" y="2087563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1" name="Right Triangle 50"/>
            <p:cNvSpPr/>
            <p:nvPr/>
          </p:nvSpPr>
          <p:spPr bwMode="auto">
            <a:xfrm>
              <a:off x="4787900" y="1219200"/>
              <a:ext cx="344488" cy="2667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ight Triangle 51"/>
            <p:cNvSpPr/>
            <p:nvPr/>
          </p:nvSpPr>
          <p:spPr bwMode="auto">
            <a:xfrm>
              <a:off x="5132388" y="1485900"/>
              <a:ext cx="274637" cy="26828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8" name="TextBox 52"/>
            <p:cNvSpPr txBox="1">
              <a:spLocks noChangeArrowheads="1"/>
            </p:cNvSpPr>
            <p:nvPr/>
          </p:nvSpPr>
          <p:spPr bwMode="auto">
            <a:xfrm>
              <a:off x="4781550" y="1228725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4" name="Right Triangle 53"/>
            <p:cNvSpPr/>
            <p:nvPr/>
          </p:nvSpPr>
          <p:spPr bwMode="auto">
            <a:xfrm>
              <a:off x="5407025" y="1754188"/>
              <a:ext cx="344488" cy="33337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Right Triangle 54"/>
            <p:cNvSpPr/>
            <p:nvPr/>
          </p:nvSpPr>
          <p:spPr bwMode="auto">
            <a:xfrm>
              <a:off x="5751513" y="2087563"/>
              <a:ext cx="412750" cy="33337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Right Triangle 55"/>
            <p:cNvSpPr/>
            <p:nvPr/>
          </p:nvSpPr>
          <p:spPr bwMode="auto">
            <a:xfrm>
              <a:off x="6164263" y="2420938"/>
              <a:ext cx="620712" cy="5334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" name="Right Triangle 56"/>
            <p:cNvSpPr/>
            <p:nvPr/>
          </p:nvSpPr>
          <p:spPr bwMode="auto">
            <a:xfrm>
              <a:off x="6784975" y="2954338"/>
              <a:ext cx="274638" cy="268287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ight Triangle 57"/>
            <p:cNvSpPr/>
            <p:nvPr/>
          </p:nvSpPr>
          <p:spPr bwMode="auto">
            <a:xfrm>
              <a:off x="7129463" y="3289300"/>
              <a:ext cx="411162" cy="33496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ight Triangle 58"/>
            <p:cNvSpPr/>
            <p:nvPr/>
          </p:nvSpPr>
          <p:spPr bwMode="auto">
            <a:xfrm>
              <a:off x="7540625" y="3624263"/>
              <a:ext cx="620713" cy="5334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5" name="TextBox 59"/>
            <p:cNvSpPr txBox="1">
              <a:spLocks noChangeArrowheads="1"/>
            </p:cNvSpPr>
            <p:nvPr/>
          </p:nvSpPr>
          <p:spPr bwMode="auto">
            <a:xfrm>
              <a:off x="5124450" y="148590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86" name="TextBox 60"/>
            <p:cNvSpPr txBox="1">
              <a:spLocks noChangeArrowheads="1"/>
            </p:cNvSpPr>
            <p:nvPr/>
          </p:nvSpPr>
          <p:spPr bwMode="auto">
            <a:xfrm>
              <a:off x="5400675" y="1754188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</a:rPr>
                <a:t>2</a:t>
              </a:r>
              <a:endParaRPr lang="en-US" sz="1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87" name="TextBox 61"/>
            <p:cNvSpPr txBox="1">
              <a:spLocks noChangeArrowheads="1"/>
            </p:cNvSpPr>
            <p:nvPr/>
          </p:nvSpPr>
          <p:spPr bwMode="auto">
            <a:xfrm>
              <a:off x="5751513" y="2087563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88" name="TextBox 62"/>
            <p:cNvSpPr txBox="1">
              <a:spLocks noChangeArrowheads="1"/>
            </p:cNvSpPr>
            <p:nvPr/>
          </p:nvSpPr>
          <p:spPr bwMode="auto">
            <a:xfrm>
              <a:off x="6294438" y="2487613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89" name="TextBox 63"/>
            <p:cNvSpPr txBox="1">
              <a:spLocks noChangeArrowheads="1"/>
            </p:cNvSpPr>
            <p:nvPr/>
          </p:nvSpPr>
          <p:spPr bwMode="auto">
            <a:xfrm>
              <a:off x="6777038" y="2955925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90" name="TextBox 64"/>
            <p:cNvSpPr txBox="1">
              <a:spLocks noChangeArrowheads="1"/>
            </p:cNvSpPr>
            <p:nvPr/>
          </p:nvSpPr>
          <p:spPr bwMode="auto">
            <a:xfrm>
              <a:off x="7189788" y="328930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91" name="TextBox 65"/>
            <p:cNvSpPr txBox="1">
              <a:spLocks noChangeArrowheads="1"/>
            </p:cNvSpPr>
            <p:nvPr/>
          </p:nvSpPr>
          <p:spPr bwMode="auto">
            <a:xfrm>
              <a:off x="7610475" y="368935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372225" y="3355975"/>
              <a:ext cx="204788" cy="2000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5200650" y="3355975"/>
              <a:ext cx="206375" cy="2000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4" name="TextBox 68"/>
            <p:cNvSpPr txBox="1">
              <a:spLocks noChangeArrowheads="1"/>
            </p:cNvSpPr>
            <p:nvPr/>
          </p:nvSpPr>
          <p:spPr bwMode="auto">
            <a:xfrm>
              <a:off x="5056188" y="3289300"/>
              <a:ext cx="2825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70" name="Straight Connector 69"/>
            <p:cNvCxnSpPr>
              <a:cxnSpLocks noChangeShapeType="1"/>
              <a:stCxn id="1094" idx="3"/>
            </p:cNvCxnSpPr>
            <p:nvPr/>
          </p:nvCxnSpPr>
          <p:spPr bwMode="auto">
            <a:xfrm>
              <a:off x="5338763" y="3451225"/>
              <a:ext cx="688975" cy="10398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70"/>
            <p:cNvCxnSpPr>
              <a:cxnSpLocks noChangeShapeType="1"/>
            </p:cNvCxnSpPr>
            <p:nvPr/>
          </p:nvCxnSpPr>
          <p:spPr bwMode="auto">
            <a:xfrm rot="5400000">
              <a:off x="5904706" y="3886994"/>
              <a:ext cx="963613" cy="168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Oval 71"/>
            <p:cNvSpPr/>
            <p:nvPr/>
          </p:nvSpPr>
          <p:spPr bwMode="auto">
            <a:xfrm>
              <a:off x="6027738" y="4357688"/>
              <a:ext cx="274637" cy="26828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+</a:t>
              </a:r>
            </a:p>
          </p:txBody>
        </p:sp>
        <p:cxnSp>
          <p:nvCxnSpPr>
            <p:cNvPr id="73" name="Shape 72"/>
            <p:cNvCxnSpPr>
              <a:cxnSpLocks noChangeShapeType="1"/>
              <a:stCxn id="72" idx="6"/>
            </p:cNvCxnSpPr>
            <p:nvPr/>
          </p:nvCxnSpPr>
          <p:spPr bwMode="auto">
            <a:xfrm flipV="1">
              <a:off x="6302375" y="3489325"/>
              <a:ext cx="1031875" cy="1001713"/>
            </a:xfrm>
            <a:prstGeom prst="curvedConnector2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208713" y="3054350"/>
              <a:ext cx="601662" cy="15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00" name="Group 188"/>
            <p:cNvGrpSpPr>
              <a:grpSpLocks/>
            </p:cNvGrpSpPr>
            <p:nvPr/>
          </p:nvGrpSpPr>
          <p:grpSpPr bwMode="auto">
            <a:xfrm>
              <a:off x="6389688" y="1389063"/>
              <a:ext cx="1839912" cy="882650"/>
              <a:chOff x="4593173" y="3095626"/>
              <a:chExt cx="2036225" cy="1008062"/>
            </a:xfrm>
          </p:grpSpPr>
          <p:sp>
            <p:nvSpPr>
              <p:cNvPr id="1107" name="AutoShape 189"/>
              <p:cNvSpPr>
                <a:spLocks noChangeArrowheads="1"/>
              </p:cNvSpPr>
              <p:nvPr/>
            </p:nvSpPr>
            <p:spPr bwMode="auto">
              <a:xfrm>
                <a:off x="5883275" y="3771900"/>
                <a:ext cx="309563" cy="300038"/>
              </a:xfrm>
              <a:prstGeom prst="roundRect">
                <a:avLst>
                  <a:gd name="adj" fmla="val 5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08" name="AutoShape 190"/>
              <p:cNvSpPr>
                <a:spLocks noChangeArrowheads="1"/>
              </p:cNvSpPr>
              <p:nvPr/>
            </p:nvSpPr>
            <p:spPr bwMode="auto">
              <a:xfrm>
                <a:off x="5573713" y="3771900"/>
                <a:ext cx="309562" cy="300038"/>
              </a:xfrm>
              <a:prstGeom prst="roundRect">
                <a:avLst>
                  <a:gd name="adj" fmla="val 5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09" name="AutoShape 191"/>
              <p:cNvSpPr>
                <a:spLocks noChangeArrowheads="1"/>
              </p:cNvSpPr>
              <p:nvPr/>
            </p:nvSpPr>
            <p:spPr bwMode="auto">
              <a:xfrm>
                <a:off x="5264150" y="3771900"/>
                <a:ext cx="309563" cy="300038"/>
              </a:xfrm>
              <a:prstGeom prst="roundRect">
                <a:avLst>
                  <a:gd name="adj" fmla="val 5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" name="AutoShape 192"/>
              <p:cNvSpPr>
                <a:spLocks noChangeArrowheads="1"/>
              </p:cNvSpPr>
              <p:nvPr/>
            </p:nvSpPr>
            <p:spPr bwMode="auto">
              <a:xfrm>
                <a:off x="5883275" y="3470275"/>
                <a:ext cx="309563" cy="301625"/>
              </a:xfrm>
              <a:prstGeom prst="roundRect">
                <a:avLst>
                  <a:gd name="adj" fmla="val 5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" name="AutoShape 193"/>
              <p:cNvSpPr>
                <a:spLocks noChangeArrowheads="1"/>
              </p:cNvSpPr>
              <p:nvPr/>
            </p:nvSpPr>
            <p:spPr bwMode="auto">
              <a:xfrm>
                <a:off x="5573713" y="3470275"/>
                <a:ext cx="309562" cy="301625"/>
              </a:xfrm>
              <a:prstGeom prst="roundRect">
                <a:avLst>
                  <a:gd name="adj" fmla="val 5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2" name="AutoShape 194"/>
              <p:cNvSpPr>
                <a:spLocks noChangeArrowheads="1"/>
              </p:cNvSpPr>
              <p:nvPr/>
            </p:nvSpPr>
            <p:spPr bwMode="auto">
              <a:xfrm>
                <a:off x="5264150" y="3470275"/>
                <a:ext cx="309563" cy="301625"/>
              </a:xfrm>
              <a:prstGeom prst="roundRect">
                <a:avLst>
                  <a:gd name="adj" fmla="val 5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13" name="Group 195"/>
              <p:cNvGrpSpPr>
                <a:grpSpLocks/>
              </p:cNvGrpSpPr>
              <p:nvPr/>
            </p:nvGrpSpPr>
            <p:grpSpPr bwMode="auto">
              <a:xfrm>
                <a:off x="5264150" y="3470275"/>
                <a:ext cx="301625" cy="333375"/>
                <a:chOff x="3881" y="2527"/>
                <a:chExt cx="187" cy="212"/>
              </a:xfrm>
            </p:grpSpPr>
            <p:sp>
              <p:nvSpPr>
                <p:cNvPr id="1130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81" y="2527"/>
                  <a:ext cx="187" cy="212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31" name="AutoShape 197"/>
                <p:cNvSpPr>
                  <a:spLocks noChangeArrowheads="1"/>
                </p:cNvSpPr>
                <p:nvPr/>
              </p:nvSpPr>
              <p:spPr bwMode="auto">
                <a:xfrm>
                  <a:off x="3917" y="2527"/>
                  <a:ext cx="151" cy="167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r" eaLnBrk="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="1" smtClean="0">
                      <a:solidFill>
                        <a:srgbClr val="006699"/>
                      </a:solidFill>
                      <a:latin typeface="Arial" charset="0"/>
                      <a:ea typeface="ＭＳ Ｐゴシック" charset="0"/>
                    </a:rPr>
                    <a:t>0</a:t>
                  </a:r>
                </a:p>
              </p:txBody>
            </p:sp>
          </p:grpSp>
          <p:grpSp>
            <p:nvGrpSpPr>
              <p:cNvPr id="1114" name="Group 198"/>
              <p:cNvGrpSpPr>
                <a:grpSpLocks/>
              </p:cNvGrpSpPr>
              <p:nvPr/>
            </p:nvGrpSpPr>
            <p:grpSpPr bwMode="auto">
              <a:xfrm>
                <a:off x="5883275" y="3470275"/>
                <a:ext cx="301625" cy="333375"/>
                <a:chOff x="4265" y="2527"/>
                <a:chExt cx="187" cy="212"/>
              </a:xfrm>
            </p:grpSpPr>
            <p:sp>
              <p:nvSpPr>
                <p:cNvPr id="1128" name="AutoShape 199"/>
                <p:cNvSpPr>
                  <a:spLocks noChangeArrowheads="1"/>
                </p:cNvSpPr>
                <p:nvPr/>
              </p:nvSpPr>
              <p:spPr bwMode="auto">
                <a:xfrm>
                  <a:off x="4265" y="2527"/>
                  <a:ext cx="187" cy="212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29" name="AutoShape 200"/>
                <p:cNvSpPr>
                  <a:spLocks noChangeArrowheads="1"/>
                </p:cNvSpPr>
                <p:nvPr/>
              </p:nvSpPr>
              <p:spPr bwMode="auto">
                <a:xfrm>
                  <a:off x="4265" y="2527"/>
                  <a:ext cx="180" cy="167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="1" smtClean="0">
                      <a:solidFill>
                        <a:srgbClr val="006699"/>
                      </a:solidFill>
                      <a:latin typeface="Arial" charset="0"/>
                      <a:ea typeface="ＭＳ Ｐゴシック" charset="0"/>
                    </a:rPr>
                    <a:t> 2</a:t>
                  </a:r>
                </a:p>
              </p:txBody>
            </p:sp>
          </p:grpSp>
          <p:sp>
            <p:nvSpPr>
              <p:cNvPr id="1115" name="Text Box 201"/>
              <p:cNvSpPr txBox="1">
                <a:spLocks noChangeArrowheads="1"/>
              </p:cNvSpPr>
              <p:nvPr/>
            </p:nvSpPr>
            <p:spPr bwMode="auto">
              <a:xfrm>
                <a:off x="5264150" y="3771900"/>
                <a:ext cx="288925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sz="1600" b="1" smtClean="0">
                    <a:solidFill>
                      <a:srgbClr val="006699"/>
                    </a:solidFill>
                  </a:rPr>
                  <a:t>3</a:t>
                </a:r>
              </a:p>
            </p:txBody>
          </p:sp>
          <p:grpSp>
            <p:nvGrpSpPr>
              <p:cNvPr id="1116" name="Group 202"/>
              <p:cNvGrpSpPr>
                <a:grpSpLocks/>
              </p:cNvGrpSpPr>
              <p:nvPr/>
            </p:nvGrpSpPr>
            <p:grpSpPr bwMode="auto">
              <a:xfrm>
                <a:off x="5573713" y="3771900"/>
                <a:ext cx="301625" cy="331788"/>
                <a:chOff x="4073" y="2719"/>
                <a:chExt cx="187" cy="212"/>
              </a:xfrm>
            </p:grpSpPr>
            <p:sp>
              <p:nvSpPr>
                <p:cNvPr id="1126" name="AutoShape 203"/>
                <p:cNvSpPr>
                  <a:spLocks noChangeArrowheads="1"/>
                </p:cNvSpPr>
                <p:nvPr/>
              </p:nvSpPr>
              <p:spPr bwMode="auto">
                <a:xfrm>
                  <a:off x="4073" y="2719"/>
                  <a:ext cx="187" cy="212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27" name="AutoShape 204"/>
                <p:cNvSpPr>
                  <a:spLocks noChangeArrowheads="1"/>
                </p:cNvSpPr>
                <p:nvPr/>
              </p:nvSpPr>
              <p:spPr bwMode="auto">
                <a:xfrm>
                  <a:off x="4073" y="2719"/>
                  <a:ext cx="180" cy="167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="1" smtClean="0">
                      <a:solidFill>
                        <a:srgbClr val="006699"/>
                      </a:solidFill>
                      <a:latin typeface="Arial" charset="0"/>
                      <a:ea typeface="ＭＳ Ｐゴシック" charset="0"/>
                    </a:rPr>
                    <a:t> 4</a:t>
                  </a:r>
                </a:p>
              </p:txBody>
            </p:sp>
          </p:grpSp>
          <p:sp>
            <p:nvSpPr>
              <p:cNvPr id="1117" name="Text Box 205"/>
              <p:cNvSpPr txBox="1">
                <a:spLocks noChangeArrowheads="1"/>
              </p:cNvSpPr>
              <p:nvPr/>
            </p:nvSpPr>
            <p:spPr bwMode="auto">
              <a:xfrm>
                <a:off x="5573713" y="3470275"/>
                <a:ext cx="288925" cy="25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sz="1600" b="1" smtClean="0">
                    <a:solidFill>
                      <a:srgbClr val="006699"/>
                    </a:solidFill>
                  </a:rPr>
                  <a:t>1</a:t>
                </a:r>
              </a:p>
            </p:txBody>
          </p:sp>
          <p:grpSp>
            <p:nvGrpSpPr>
              <p:cNvPr id="1118" name="Group 206"/>
              <p:cNvGrpSpPr>
                <a:grpSpLocks/>
              </p:cNvGrpSpPr>
              <p:nvPr/>
            </p:nvGrpSpPr>
            <p:grpSpPr bwMode="auto">
              <a:xfrm>
                <a:off x="5883275" y="3771900"/>
                <a:ext cx="301625" cy="331788"/>
                <a:chOff x="4265" y="2719"/>
                <a:chExt cx="187" cy="212"/>
              </a:xfrm>
            </p:grpSpPr>
            <p:sp>
              <p:nvSpPr>
                <p:cNvPr id="1124" name="AutoShape 207"/>
                <p:cNvSpPr>
                  <a:spLocks noChangeArrowheads="1"/>
                </p:cNvSpPr>
                <p:nvPr/>
              </p:nvSpPr>
              <p:spPr bwMode="auto">
                <a:xfrm>
                  <a:off x="4265" y="2719"/>
                  <a:ext cx="187" cy="212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25" name="AutoShape 208"/>
                <p:cNvSpPr>
                  <a:spLocks noChangeArrowheads="1"/>
                </p:cNvSpPr>
                <p:nvPr/>
              </p:nvSpPr>
              <p:spPr bwMode="auto">
                <a:xfrm>
                  <a:off x="4265" y="2719"/>
                  <a:ext cx="180" cy="167"/>
                </a:xfrm>
                <a:prstGeom prst="roundRect">
                  <a:avLst>
                    <a:gd name="adj" fmla="val 53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="1" smtClean="0">
                      <a:solidFill>
                        <a:srgbClr val="006699"/>
                      </a:solidFill>
                      <a:latin typeface="Arial" charset="0"/>
                      <a:ea typeface="ＭＳ Ｐゴシック" charset="0"/>
                    </a:rPr>
                    <a:t> 5</a:t>
                  </a:r>
                </a:p>
              </p:txBody>
            </p:sp>
          </p:grpSp>
          <p:grpSp>
            <p:nvGrpSpPr>
              <p:cNvPr id="1119" name="Group 209"/>
              <p:cNvGrpSpPr>
                <a:grpSpLocks/>
              </p:cNvGrpSpPr>
              <p:nvPr/>
            </p:nvGrpSpPr>
            <p:grpSpPr bwMode="auto">
              <a:xfrm>
                <a:off x="4593173" y="3095626"/>
                <a:ext cx="2036225" cy="396085"/>
                <a:chOff x="3465" y="2287"/>
                <a:chExt cx="1263" cy="253"/>
              </a:xfrm>
            </p:grpSpPr>
            <p:sp>
              <p:nvSpPr>
                <p:cNvPr id="1120" name="AutoShape 210"/>
                <p:cNvSpPr>
                  <a:spLocks noChangeArrowheads="1"/>
                </p:cNvSpPr>
                <p:nvPr/>
              </p:nvSpPr>
              <p:spPr bwMode="auto">
                <a:xfrm>
                  <a:off x="3716" y="2287"/>
                  <a:ext cx="932" cy="217"/>
                </a:xfrm>
                <a:prstGeom prst="roundRect">
                  <a:avLst>
                    <a:gd name="adj" fmla="val 463"/>
                  </a:avLst>
                </a:prstGeom>
                <a:noFill/>
                <a:ln w="936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21" name="Group 211"/>
                <p:cNvGrpSpPr>
                  <a:grpSpLocks/>
                </p:cNvGrpSpPr>
                <p:nvPr/>
              </p:nvGrpSpPr>
              <p:grpSpPr bwMode="auto">
                <a:xfrm>
                  <a:off x="3465" y="2287"/>
                  <a:ext cx="1263" cy="253"/>
                  <a:chOff x="3465" y="2287"/>
                  <a:chExt cx="1263" cy="253"/>
                </a:xfrm>
              </p:grpSpPr>
              <p:sp>
                <p:nvSpPr>
                  <p:cNvPr id="1122" name="AutoShape 212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2287"/>
                    <a:ext cx="932" cy="217"/>
                  </a:xfrm>
                  <a:prstGeom prst="roundRect">
                    <a:avLst>
                      <a:gd name="adj" fmla="val 46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23" name="AutoShape 213"/>
                  <p:cNvSpPr>
                    <a:spLocks noChangeArrowheads="1"/>
                  </p:cNvSpPr>
                  <p:nvPr/>
                </p:nvSpPr>
                <p:spPr bwMode="auto">
                  <a:xfrm>
                    <a:off x="3465" y="2287"/>
                    <a:ext cx="1263" cy="253"/>
                  </a:xfrm>
                  <a:prstGeom prst="roundRect">
                    <a:avLst>
                      <a:gd name="adj" fmla="val 46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algn="ctr" eaLnBrk="0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800" b="1" smtClean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Process mesh</a:t>
                    </a:r>
                  </a:p>
                </p:txBody>
              </p:sp>
            </p:grpSp>
          </p:grpSp>
        </p:grpSp>
        <p:sp>
          <p:nvSpPr>
            <p:cNvPr id="116" name="Oval Callout 115"/>
            <p:cNvSpPr/>
            <p:nvPr/>
          </p:nvSpPr>
          <p:spPr bwMode="auto">
            <a:xfrm>
              <a:off x="6991350" y="2471738"/>
              <a:ext cx="412750" cy="401637"/>
            </a:xfrm>
            <a:prstGeom prst="wedgeEllipseCallout">
              <a:avLst>
                <a:gd name="adj1" fmla="val -164117"/>
                <a:gd name="adj2" fmla="val 91157"/>
              </a:avLst>
            </a:prstGeom>
            <a:solidFill>
              <a:srgbClr val="E6C1FB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117" name="Oval Callout 116"/>
            <p:cNvSpPr/>
            <p:nvPr/>
          </p:nvSpPr>
          <p:spPr bwMode="auto">
            <a:xfrm>
              <a:off x="5407025" y="4476750"/>
              <a:ext cx="412750" cy="400050"/>
            </a:xfrm>
            <a:prstGeom prst="wedgeEllipseCallout">
              <a:avLst>
                <a:gd name="adj1" fmla="val 109018"/>
                <a:gd name="adj2" fmla="val -39554"/>
              </a:avLst>
            </a:prstGeom>
            <a:solidFill>
              <a:srgbClr val="E6C1FB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118" name="Freeform 117"/>
            <p:cNvSpPr>
              <a:spLocks noChangeArrowheads="1"/>
            </p:cNvSpPr>
            <p:nvPr/>
          </p:nvSpPr>
          <p:spPr bwMode="auto">
            <a:xfrm>
              <a:off x="4513263" y="1619250"/>
              <a:ext cx="811212" cy="1722438"/>
            </a:xfrm>
            <a:custGeom>
              <a:avLst/>
              <a:gdLst>
                <a:gd name="T0" fmla="*/ 675668 w 898478"/>
                <a:gd name="T1" fmla="*/ 0 h 1965278"/>
                <a:gd name="T2" fmla="*/ 22591 w 898478"/>
                <a:gd name="T3" fmla="*/ 1004756 h 1965278"/>
                <a:gd name="T4" fmla="*/ 811212 w 898478"/>
                <a:gd name="T5" fmla="*/ 1722438 h 1965278"/>
                <a:gd name="T6" fmla="*/ 811212 w 898478"/>
                <a:gd name="T7" fmla="*/ 1722438 h 1965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8478"/>
                <a:gd name="T13" fmla="*/ 0 h 1965278"/>
                <a:gd name="T14" fmla="*/ 898478 w 898478"/>
                <a:gd name="T15" fmla="*/ 1965278 h 1965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8478" h="1965278">
                  <a:moveTo>
                    <a:pt x="748353" y="0"/>
                  </a:moveTo>
                  <a:cubicBezTo>
                    <a:pt x="374176" y="409433"/>
                    <a:pt x="0" y="818866"/>
                    <a:pt x="25021" y="1146412"/>
                  </a:cubicBezTo>
                  <a:cubicBezTo>
                    <a:pt x="50042" y="1473958"/>
                    <a:pt x="898478" y="1965278"/>
                    <a:pt x="898478" y="1965278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miter lim="800000"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19" name="Oval Callout 118"/>
            <p:cNvSpPr/>
            <p:nvPr/>
          </p:nvSpPr>
          <p:spPr bwMode="auto">
            <a:xfrm>
              <a:off x="7334250" y="4410075"/>
              <a:ext cx="414338" cy="400050"/>
            </a:xfrm>
            <a:prstGeom prst="wedgeEllipseCallout">
              <a:avLst>
                <a:gd name="adj1" fmla="val -143221"/>
                <a:gd name="adj2" fmla="val -95709"/>
              </a:avLst>
            </a:prstGeom>
            <a:solidFill>
              <a:srgbClr val="E6C1FB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4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4267200" y="3200400"/>
              <a:ext cx="3657600" cy="457200"/>
            </a:xfrm>
            <a:prstGeom prst="ellipse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06" name="Straight Arrow Connector 105"/>
            <p:cNvCxnSpPr>
              <a:stCxn id="1051" idx="2"/>
            </p:cNvCxnSpPr>
            <p:nvPr/>
          </p:nvCxnSpPr>
          <p:spPr>
            <a:xfrm rot="5400000" flipH="1" flipV="1">
              <a:off x="5660231" y="2158207"/>
              <a:ext cx="3175" cy="1325562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457200" y="41910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Diagonal process computes the solution</a:t>
            </a:r>
          </a:p>
        </p:txBody>
      </p:sp>
    </p:spTree>
    <p:extLst>
      <p:ext uri="{BB962C8B-B14F-4D97-AF65-F5344CB8AC3E}">
        <p14:creationId xmlns:p14="http://schemas.microsoft.com/office/powerpoint/2010/main" val="30582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7"/>
          <p:cNvSpPr txBox="1">
            <a:spLocks/>
          </p:cNvSpPr>
          <p:nvPr/>
        </p:nvSpPr>
        <p:spPr bwMode="auto">
          <a:xfrm>
            <a:off x="457200" y="403860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Clovertown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: 8 cores;   IBM Power5: 8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cpus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/node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OLD code: many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MPI_Reduce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of one integer each, accounting for 75% of time on 8 cores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NEW code: change to one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MPI_Reduce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kern="0">
                <a:solidFill>
                  <a:srgbClr val="000000"/>
                </a:solidFill>
                <a:latin typeface="Arial"/>
                <a:ea typeface="ＭＳ Ｐゴシック" charset="0"/>
              </a:rPr>
              <a:t>of an array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of integers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Scales better on Power5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Parallel triangular solution</a:t>
            </a:r>
            <a:endParaRPr lang="en-US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2064FF-51F2-0F41-A31A-3473FBDBEAFE}" type="slidenum">
              <a:rPr lang="en-US" sz="140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9461" name="Picture 9" descr="g7jac200_trisol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stomach_trisol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9650"/>
            <a:ext cx="3835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8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01000" cy="9144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MUMPS:  distributed-memory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multifrontal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1800" b="0" i="0" dirty="0" smtClean="0">
                <a:solidFill>
                  <a:srgbClr val="021FAE"/>
                </a:solidFill>
                <a:effectLst/>
                <a:latin typeface="Arial" charset="0"/>
              </a:rPr>
              <a:t>[</a:t>
            </a:r>
            <a:r>
              <a:rPr lang="en-US" sz="1800" b="0" dirty="0" smtClean="0">
                <a:solidFill>
                  <a:srgbClr val="021FAE"/>
                </a:solidFill>
                <a:latin typeface="Arial" charset="0"/>
              </a:rPr>
              <a:t>Current </a:t>
            </a:r>
            <a:r>
              <a:rPr lang="en-US" sz="1800" b="0" dirty="0">
                <a:solidFill>
                  <a:srgbClr val="021FAE"/>
                </a:solidFill>
                <a:latin typeface="Arial" charset="0"/>
              </a:rPr>
              <a:t>team: </a:t>
            </a:r>
            <a:r>
              <a:rPr lang="en-US" sz="1800" b="0" dirty="0" err="1">
                <a:solidFill>
                  <a:srgbClr val="021FAE"/>
                </a:solidFill>
                <a:latin typeface="Arial" charset="0"/>
              </a:rPr>
              <a:t>Amestoy</a:t>
            </a:r>
            <a:r>
              <a:rPr lang="en-US" sz="1800" b="0" dirty="0">
                <a:solidFill>
                  <a:srgbClr val="021FAE"/>
                </a:solidFill>
                <a:latin typeface="Arial" charset="0"/>
              </a:rPr>
              <a:t>, </a:t>
            </a:r>
            <a:r>
              <a:rPr lang="en-US" sz="1800" b="0" dirty="0" err="1">
                <a:solidFill>
                  <a:srgbClr val="021FAE"/>
                </a:solidFill>
                <a:latin typeface="Arial" charset="0"/>
              </a:rPr>
              <a:t>Buttari</a:t>
            </a:r>
            <a:r>
              <a:rPr lang="en-US" sz="1800" b="0" dirty="0">
                <a:solidFill>
                  <a:srgbClr val="021FAE"/>
                </a:solidFill>
                <a:latin typeface="Arial" charset="0"/>
              </a:rPr>
              <a:t>, </a:t>
            </a:r>
            <a:r>
              <a:rPr lang="en-US" sz="1800" b="0" dirty="0" err="1">
                <a:solidFill>
                  <a:srgbClr val="021FAE"/>
                </a:solidFill>
                <a:latin typeface="Arial" charset="0"/>
              </a:rPr>
              <a:t>Guermouche</a:t>
            </a:r>
            <a:r>
              <a:rPr lang="en-US" sz="1800" b="0" dirty="0">
                <a:solidFill>
                  <a:srgbClr val="021FAE"/>
                </a:solidFill>
                <a:latin typeface="Arial" charset="0"/>
              </a:rPr>
              <a:t>, </a:t>
            </a:r>
            <a:r>
              <a:rPr lang="en-US" sz="1800" b="0" dirty="0" err="1" smtClean="0">
                <a:solidFill>
                  <a:srgbClr val="021FAE"/>
                </a:solidFill>
                <a:latin typeface="Arial" charset="0"/>
              </a:rPr>
              <a:t>L‘Excellent</a:t>
            </a:r>
            <a:r>
              <a:rPr lang="en-US" sz="1800" b="0" dirty="0">
                <a:solidFill>
                  <a:srgbClr val="021FAE"/>
                </a:solidFill>
                <a:latin typeface="Arial" charset="0"/>
              </a:rPr>
              <a:t>, </a:t>
            </a:r>
            <a:r>
              <a:rPr lang="en-US" sz="1800" b="0" dirty="0" err="1" smtClean="0">
                <a:solidFill>
                  <a:srgbClr val="021FAE"/>
                </a:solidFill>
                <a:latin typeface="Arial" charset="0"/>
              </a:rPr>
              <a:t>Uçar</a:t>
            </a:r>
            <a:r>
              <a:rPr lang="en-US" sz="1800" b="0" dirty="0" smtClean="0">
                <a:solidFill>
                  <a:srgbClr val="021FAE"/>
                </a:solidFill>
                <a:latin typeface="Arial" charset="0"/>
              </a:rPr>
              <a:t>]</a:t>
            </a:r>
            <a:endParaRPr lang="en-US" sz="1800" b="0" i="0" dirty="0">
              <a:solidFill>
                <a:srgbClr val="021FAE"/>
              </a:solidFill>
              <a:effectLst/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Symmetric-pattern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multifrontal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factorization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Parallelism both from tree and by sharing dense ops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Dynamic scheduling of dense op sharing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Symmetric preordering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nonsymmetric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matrices: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optional weighted matching for heavy diagonal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expand nonzero pattern to be symmetric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numerical pivoting only within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supernodes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if possible </a:t>
            </a:r>
            <a:br>
              <a:rPr lang="en-US" sz="2000" dirty="0">
                <a:solidFill>
                  <a:schemeClr val="tx1"/>
                </a:solidFill>
                <a:latin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doesn</a:t>
            </a:r>
            <a:r>
              <a:rPr lang="ja-JP" altLang="en-US" sz="2000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t change pattern)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failed pivots are passed up the tree in the update matrix</a:t>
            </a:r>
          </a:p>
        </p:txBody>
      </p:sp>
    </p:spTree>
    <p:extLst>
      <p:ext uri="{BB962C8B-B14F-4D97-AF65-F5344CB8AC3E}">
        <p14:creationId xmlns:p14="http://schemas.microsoft.com/office/powerpoint/2010/main" val="39396906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Collection of software, test matrices</a:t>
            </a:r>
            <a:endParaRPr lang="en-US" dirty="0">
              <a:latin typeface="Verdana" charset="0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n-US" dirty="0" smtClean="0">
                <a:ea typeface="+mn-ea"/>
              </a:rPr>
              <a:t>Survey </a:t>
            </a:r>
            <a:r>
              <a:rPr lang="en-US" dirty="0">
                <a:ea typeface="+mn-ea"/>
              </a:rPr>
              <a:t>of different types of </a:t>
            </a:r>
            <a:r>
              <a:rPr lang="en-US" dirty="0" smtClean="0"/>
              <a:t>direct solver codes</a:t>
            </a:r>
            <a:endParaRPr lang="en-US" dirty="0" smtClean="0">
              <a:ea typeface="+mn-ea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ea typeface="+mn-ea"/>
              </a:rPr>
              <a:t>http://crd.lbl.gov/~xiaoye/SuperLU/SparseDirectSurvey.pdf</a:t>
            </a:r>
            <a:endParaRPr lang="en-US" sz="1800" dirty="0">
              <a:solidFill>
                <a:srgbClr val="0000FF"/>
              </a:solidFill>
              <a:ea typeface="+mn-ea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LL</a:t>
            </a:r>
            <a:r>
              <a:rPr lang="en-US" baseline="30000" dirty="0"/>
              <a:t>T </a:t>
            </a:r>
            <a:r>
              <a:rPr lang="en-US" dirty="0"/>
              <a:t>(</a:t>
            </a:r>
            <a:r>
              <a:rPr lang="en-US" dirty="0" err="1"/>
              <a:t>s.p.d</a:t>
            </a:r>
            <a:r>
              <a:rPr lang="en-US" dirty="0" smtClean="0"/>
              <a:t>.)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LDL</a:t>
            </a:r>
            <a:r>
              <a:rPr lang="en-US" baseline="30000" dirty="0" smtClean="0"/>
              <a:t>T </a:t>
            </a:r>
            <a:r>
              <a:rPr lang="en-US" dirty="0"/>
              <a:t>(symmetric indefinite</a:t>
            </a:r>
            <a:r>
              <a:rPr lang="en-US" dirty="0" smtClean="0"/>
              <a:t>)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LU </a:t>
            </a:r>
            <a:r>
              <a:rPr lang="en-US" dirty="0"/>
              <a:t>(</a:t>
            </a:r>
            <a:r>
              <a:rPr lang="en-US" dirty="0" err="1"/>
              <a:t>nonsymmetric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QR </a:t>
            </a:r>
            <a:r>
              <a:rPr lang="en-US" dirty="0"/>
              <a:t>(least squares)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Sequential, shared-memory, distributed-memory, </a:t>
            </a:r>
            <a:r>
              <a:rPr lang="en-US" dirty="0" smtClean="0"/>
              <a:t>out-of-core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Times" charset="0"/>
              </a:rPr>
              <a:t>Accelerators such as GPU</a:t>
            </a:r>
            <a:r>
              <a:rPr lang="en-US" dirty="0">
                <a:latin typeface="Times" charset="0"/>
              </a:rPr>
              <a:t>, FPGA become active, </a:t>
            </a:r>
            <a:r>
              <a:rPr lang="en-US" dirty="0" smtClean="0">
                <a:latin typeface="Times" charset="0"/>
              </a:rPr>
              <a:t>have papers, no </a:t>
            </a:r>
            <a:r>
              <a:rPr lang="en-US" dirty="0">
                <a:latin typeface="Times" charset="0"/>
              </a:rPr>
              <a:t>public code </a:t>
            </a:r>
            <a:r>
              <a:rPr lang="en-US" dirty="0" smtClean="0">
                <a:latin typeface="Times" charset="0"/>
              </a:rPr>
              <a:t>yet</a:t>
            </a:r>
            <a:endParaRPr lang="en-US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 University of Florida Sparse Matrix </a:t>
            </a:r>
            <a:r>
              <a:rPr lang="en-US" dirty="0" smtClean="0"/>
              <a:t>Collection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http</a:t>
            </a:r>
            <a:r>
              <a:rPr lang="en-US" dirty="0">
                <a:solidFill>
                  <a:srgbClr val="0000FF"/>
                </a:solidFill>
              </a:rPr>
              <a:t>://</a:t>
            </a:r>
            <a:r>
              <a:rPr lang="en-US" dirty="0" err="1">
                <a:solidFill>
                  <a:srgbClr val="0000FF"/>
                </a:solidFill>
              </a:rPr>
              <a:t>www.cise.ufl.edu</a:t>
            </a:r>
            <a:r>
              <a:rPr lang="en-US" dirty="0">
                <a:solidFill>
                  <a:srgbClr val="0000FF"/>
                </a:solidFill>
              </a:rPr>
              <a:t>/research/sparse/matrices/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F69F5C-BE47-2B4C-A2CC-7752EE9A0FF5}" type="slidenum">
              <a:rPr lang="en-US" sz="1400">
                <a:latin typeface="Verdana" charset="0"/>
              </a:rPr>
              <a:pPr/>
              <a:t>26</a:t>
            </a:fld>
            <a:endParaRPr lang="en-US" sz="14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X.S. Li, “An </a:t>
            </a:r>
            <a:r>
              <a:rPr lang="en-US" dirty="0">
                <a:latin typeface="Arial"/>
                <a:cs typeface="Arial"/>
              </a:rPr>
              <a:t>Overview of </a:t>
            </a:r>
            <a:r>
              <a:rPr lang="en-US" dirty="0" err="1">
                <a:latin typeface="Arial"/>
                <a:cs typeface="Arial"/>
              </a:rPr>
              <a:t>SuperLU</a:t>
            </a:r>
            <a:r>
              <a:rPr lang="en-US" dirty="0">
                <a:latin typeface="Arial"/>
                <a:cs typeface="Arial"/>
              </a:rPr>
              <a:t>: Algorithms, Implementation, and User </a:t>
            </a:r>
            <a:r>
              <a:rPr lang="en-US" dirty="0" smtClean="0">
                <a:latin typeface="Arial"/>
                <a:cs typeface="Arial"/>
              </a:rPr>
              <a:t>Interface”, </a:t>
            </a:r>
            <a:r>
              <a:rPr lang="en-US" dirty="0">
                <a:latin typeface="Arial"/>
                <a:cs typeface="Arial"/>
              </a:rPr>
              <a:t>ACM Transactions on Mathematical Software, Vol. 31, No. 3, </a:t>
            </a:r>
            <a:r>
              <a:rPr lang="en-US" dirty="0" smtClean="0">
                <a:latin typeface="Arial"/>
                <a:cs typeface="Arial"/>
              </a:rPr>
              <a:t>2005</a:t>
            </a:r>
            <a:r>
              <a:rPr lang="en-US" dirty="0">
                <a:latin typeface="Arial"/>
                <a:cs typeface="Arial"/>
              </a:rPr>
              <a:t>, pp. 302-325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X.S. Li and J. </a:t>
            </a:r>
            <a:r>
              <a:rPr lang="en-US" dirty="0" err="1" smtClean="0">
                <a:latin typeface="Arial"/>
                <a:cs typeface="Arial"/>
              </a:rPr>
              <a:t>Demmel</a:t>
            </a:r>
            <a:r>
              <a:rPr lang="en-US" dirty="0" smtClean="0">
                <a:latin typeface="Arial"/>
                <a:cs typeface="Arial"/>
              </a:rPr>
              <a:t>, “</a:t>
            </a:r>
            <a:r>
              <a:rPr lang="en-US" dirty="0" err="1" smtClean="0">
                <a:latin typeface="Arial"/>
                <a:cs typeface="Arial"/>
              </a:rPr>
              <a:t>SuperLU_DIST</a:t>
            </a:r>
            <a:r>
              <a:rPr lang="en-US" dirty="0">
                <a:latin typeface="Arial"/>
                <a:cs typeface="Arial"/>
              </a:rPr>
              <a:t>: A Scalable Distributed-memory Sparse Direct Solver for </a:t>
            </a:r>
            <a:r>
              <a:rPr lang="en-US" dirty="0" err="1">
                <a:latin typeface="Arial"/>
                <a:cs typeface="Arial"/>
              </a:rPr>
              <a:t>Unsymmetric</a:t>
            </a:r>
            <a:r>
              <a:rPr lang="en-US" dirty="0">
                <a:latin typeface="Arial"/>
                <a:cs typeface="Arial"/>
              </a:rPr>
              <a:t> Linear </a:t>
            </a:r>
            <a:r>
              <a:rPr lang="en-US" dirty="0" smtClean="0">
                <a:latin typeface="Arial"/>
                <a:cs typeface="Arial"/>
              </a:rPr>
              <a:t>Systems”, </a:t>
            </a:r>
            <a:r>
              <a:rPr lang="en-US" dirty="0">
                <a:latin typeface="Arial"/>
                <a:cs typeface="Arial"/>
              </a:rPr>
              <a:t>ACM Transactions on Mathematical Software, Vol. 29, No. 2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2003, pp. 110-140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cs typeface="Arial"/>
              </a:rPr>
              <a:t>X.S. Li, “Evaluation </a:t>
            </a:r>
            <a:r>
              <a:rPr lang="en-US" dirty="0">
                <a:cs typeface="Arial"/>
              </a:rPr>
              <a:t>of sparse LU factorization and triangular solution on multicore </a:t>
            </a:r>
            <a:r>
              <a:rPr lang="en-US" dirty="0" smtClean="0">
                <a:cs typeface="Arial"/>
              </a:rPr>
              <a:t>platforms”, VECPAR</a:t>
            </a:r>
            <a:r>
              <a:rPr lang="en-US" dirty="0">
                <a:cs typeface="Arial"/>
              </a:rPr>
              <a:t>'08, June 24-27, 2008, Toulouse.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I. Yamazaki and X.S. Li, “New </a:t>
            </a:r>
            <a:r>
              <a:rPr lang="en-US" dirty="0">
                <a:latin typeface="Arial"/>
                <a:cs typeface="Arial"/>
              </a:rPr>
              <a:t>Scheduling Strategies for a Parallel Right-looking Sparse LU Factorization Algorithm on Multicore </a:t>
            </a:r>
            <a:r>
              <a:rPr lang="en-US" dirty="0" smtClean="0">
                <a:latin typeface="Arial"/>
                <a:cs typeface="Arial"/>
              </a:rPr>
              <a:t>Clusters”, </a:t>
            </a:r>
            <a:r>
              <a:rPr lang="en-US" dirty="0">
                <a:latin typeface="Arial"/>
                <a:cs typeface="Arial"/>
              </a:rPr>
              <a:t>IPDPS 2012, Shanghai, China, May 21-25, 2012. 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L. </a:t>
            </a:r>
            <a:r>
              <a:rPr lang="en-US" dirty="0" err="1" smtClean="0">
                <a:latin typeface="Arial"/>
                <a:cs typeface="Arial"/>
              </a:rPr>
              <a:t>Grigori</a:t>
            </a:r>
            <a:r>
              <a:rPr lang="en-US" dirty="0" smtClean="0">
                <a:latin typeface="Arial"/>
                <a:cs typeface="Arial"/>
              </a:rPr>
              <a:t>, X.S. Li </a:t>
            </a:r>
            <a:r>
              <a:rPr lang="en-US" dirty="0">
                <a:latin typeface="Arial"/>
                <a:cs typeface="Arial"/>
              </a:rPr>
              <a:t>and J. </a:t>
            </a:r>
            <a:r>
              <a:rPr lang="en-US" dirty="0" err="1" smtClean="0">
                <a:latin typeface="Arial"/>
                <a:cs typeface="Arial"/>
              </a:rPr>
              <a:t>Demmel</a:t>
            </a:r>
            <a:r>
              <a:rPr lang="en-US" dirty="0" smtClean="0">
                <a:latin typeface="Arial"/>
                <a:cs typeface="Arial"/>
              </a:rPr>
              <a:t>, “Parallel </a:t>
            </a:r>
            <a:r>
              <a:rPr lang="en-US" dirty="0">
                <a:latin typeface="Arial"/>
                <a:cs typeface="Arial"/>
              </a:rPr>
              <a:t>Symbolic Factorization for Sparse LU with Static </a:t>
            </a:r>
            <a:r>
              <a:rPr lang="en-US" dirty="0" smtClean="0">
                <a:latin typeface="Arial"/>
                <a:cs typeface="Arial"/>
              </a:rPr>
              <a:t>Pivoting”. </a:t>
            </a:r>
            <a:r>
              <a:rPr lang="en-US" dirty="0">
                <a:latin typeface="Arial"/>
                <a:cs typeface="Arial"/>
              </a:rPr>
              <a:t>SIAM J. Sci. Comp., Vol. 29, Issue 3, 1289-1314, 2007. 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P.R. </a:t>
            </a:r>
            <a:r>
              <a:rPr lang="en-US" dirty="0" err="1">
                <a:latin typeface="Arial"/>
                <a:cs typeface="Arial"/>
              </a:rPr>
              <a:t>Amestoy</a:t>
            </a:r>
            <a:r>
              <a:rPr lang="en-US" dirty="0">
                <a:latin typeface="Arial"/>
                <a:cs typeface="Arial"/>
              </a:rPr>
              <a:t>, I.S. Duff, J.-Y. </a:t>
            </a:r>
            <a:r>
              <a:rPr lang="en-US" dirty="0" err="1">
                <a:latin typeface="Arial"/>
                <a:cs typeface="Arial"/>
              </a:rPr>
              <a:t>L'Excellent</a:t>
            </a:r>
            <a:r>
              <a:rPr lang="en-US" dirty="0">
                <a:latin typeface="Arial"/>
                <a:cs typeface="Arial"/>
              </a:rPr>
              <a:t>, and J. </a:t>
            </a:r>
            <a:r>
              <a:rPr lang="en-US" dirty="0" err="1">
                <a:latin typeface="Arial"/>
                <a:cs typeface="Arial"/>
              </a:rPr>
              <a:t>Koster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“A </a:t>
            </a:r>
            <a:r>
              <a:rPr lang="en-US" dirty="0">
                <a:latin typeface="Arial"/>
                <a:cs typeface="Arial"/>
              </a:rPr>
              <a:t>fully asynchronous </a:t>
            </a:r>
            <a:r>
              <a:rPr lang="en-US" dirty="0" err="1">
                <a:latin typeface="Arial"/>
                <a:cs typeface="Arial"/>
              </a:rPr>
              <a:t>multifrontal</a:t>
            </a:r>
            <a:r>
              <a:rPr lang="en-US" dirty="0">
                <a:latin typeface="Arial"/>
                <a:cs typeface="Arial"/>
              </a:rPr>
              <a:t> solver using distributed dynamic </a:t>
            </a:r>
            <a:r>
              <a:rPr lang="en-US" dirty="0" smtClean="0">
                <a:latin typeface="Arial"/>
                <a:cs typeface="Arial"/>
              </a:rPr>
              <a:t>scheduling”, SIAM </a:t>
            </a:r>
            <a:r>
              <a:rPr lang="en-US" dirty="0">
                <a:latin typeface="Arial"/>
                <a:cs typeface="Arial"/>
              </a:rPr>
              <a:t>Journal on Matrix Analysis and Applications, </a:t>
            </a:r>
            <a:r>
              <a:rPr lang="en-US" dirty="0" smtClean="0">
                <a:latin typeface="Arial"/>
                <a:cs typeface="Arial"/>
              </a:rPr>
              <a:t>23(1), </a:t>
            </a:r>
            <a:r>
              <a:rPr lang="en-US" dirty="0">
                <a:latin typeface="Arial"/>
                <a:cs typeface="Arial"/>
              </a:rPr>
              <a:t>15-41 (2001</a:t>
            </a:r>
            <a:r>
              <a:rPr lang="en-US" dirty="0" smtClean="0">
                <a:latin typeface="Arial"/>
                <a:cs typeface="Arial"/>
              </a:rPr>
              <a:t>).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P. </a:t>
            </a:r>
            <a:r>
              <a:rPr lang="en-US" dirty="0" err="1">
                <a:latin typeface="Arial"/>
                <a:cs typeface="Arial"/>
              </a:rPr>
              <a:t>Amestoy</a:t>
            </a:r>
            <a:r>
              <a:rPr lang="en-US" dirty="0">
                <a:latin typeface="Arial"/>
                <a:cs typeface="Arial"/>
              </a:rPr>
              <a:t>, I.S. Duff, A. </a:t>
            </a:r>
            <a:r>
              <a:rPr lang="en-US" dirty="0" err="1">
                <a:latin typeface="Arial"/>
                <a:cs typeface="Arial"/>
              </a:rPr>
              <a:t>Guermouche</a:t>
            </a:r>
            <a:r>
              <a:rPr lang="en-US" dirty="0">
                <a:latin typeface="Arial"/>
                <a:cs typeface="Arial"/>
              </a:rPr>
              <a:t>, and T. </a:t>
            </a:r>
            <a:r>
              <a:rPr lang="en-US" dirty="0" err="1">
                <a:latin typeface="Arial"/>
                <a:cs typeface="Arial"/>
              </a:rPr>
              <a:t>Slavova</a:t>
            </a:r>
            <a:r>
              <a:rPr lang="en-US" dirty="0">
                <a:latin typeface="Arial"/>
                <a:cs typeface="Arial"/>
              </a:rPr>
              <a:t>. Analysis of the Solution Phase of a Parallel </a:t>
            </a:r>
            <a:r>
              <a:rPr lang="en-US" dirty="0" err="1">
                <a:latin typeface="Arial"/>
                <a:cs typeface="Arial"/>
              </a:rPr>
              <a:t>Multifrontal</a:t>
            </a:r>
            <a:r>
              <a:rPr lang="en-US" dirty="0">
                <a:latin typeface="Arial"/>
                <a:cs typeface="Arial"/>
              </a:rPr>
              <a:t> Approach. Parallel </a:t>
            </a:r>
            <a:r>
              <a:rPr lang="en-US" dirty="0" smtClean="0">
                <a:latin typeface="Arial"/>
                <a:cs typeface="Arial"/>
              </a:rPr>
              <a:t>Computing, No </a:t>
            </a:r>
            <a:r>
              <a:rPr lang="en-US" dirty="0">
                <a:latin typeface="Arial"/>
                <a:cs typeface="Arial"/>
              </a:rPr>
              <a:t>36, pages 3-15</a:t>
            </a:r>
            <a:r>
              <a:rPr lang="en-US" dirty="0" smtClean="0">
                <a:latin typeface="Arial"/>
                <a:cs typeface="Arial"/>
              </a:rPr>
              <a:t>, 2009.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A. </a:t>
            </a:r>
            <a:r>
              <a:rPr lang="en-US" dirty="0" err="1">
                <a:latin typeface="Arial"/>
                <a:cs typeface="Arial"/>
              </a:rPr>
              <a:t>Guermouche</a:t>
            </a:r>
            <a:r>
              <a:rPr lang="en-US" dirty="0">
                <a:latin typeface="Arial"/>
                <a:cs typeface="Arial"/>
              </a:rPr>
              <a:t>, J.-Y. </a:t>
            </a:r>
            <a:r>
              <a:rPr lang="en-US" dirty="0" err="1">
                <a:latin typeface="Arial"/>
                <a:cs typeface="Arial"/>
              </a:rPr>
              <a:t>L'Excellent</a:t>
            </a:r>
            <a:r>
              <a:rPr lang="en-US" dirty="0">
                <a:latin typeface="Arial"/>
                <a:cs typeface="Arial"/>
              </a:rPr>
              <a:t>, and </a:t>
            </a:r>
            <a:r>
              <a:rPr lang="en-US" dirty="0" err="1">
                <a:latin typeface="Arial"/>
                <a:cs typeface="Arial"/>
              </a:rPr>
              <a:t>G.Utard</a:t>
            </a:r>
            <a:r>
              <a:rPr lang="en-US" dirty="0">
                <a:latin typeface="Arial"/>
                <a:cs typeface="Arial"/>
              </a:rPr>
              <a:t>, Impact of reordering on the memory of a </a:t>
            </a:r>
            <a:r>
              <a:rPr lang="en-US" dirty="0" err="1">
                <a:latin typeface="Arial"/>
                <a:cs typeface="Arial"/>
              </a:rPr>
              <a:t>multifrontal</a:t>
            </a:r>
            <a:r>
              <a:rPr lang="en-US" dirty="0">
                <a:latin typeface="Arial"/>
                <a:cs typeface="Arial"/>
              </a:rPr>
              <a:t> solver. Parallel Computing, 29(9), pages 1191-1218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F.-H. </a:t>
            </a:r>
            <a:r>
              <a:rPr lang="en-US" dirty="0" err="1">
                <a:latin typeface="Arial"/>
                <a:cs typeface="Arial"/>
              </a:rPr>
              <a:t>Rouet</a:t>
            </a:r>
            <a:r>
              <a:rPr lang="en-US" dirty="0">
                <a:latin typeface="Arial"/>
                <a:cs typeface="Arial"/>
              </a:rPr>
              <a:t>, Memory and Performance issues in parallel </a:t>
            </a:r>
            <a:r>
              <a:rPr lang="en-US" dirty="0" err="1">
                <a:latin typeface="Arial"/>
                <a:cs typeface="Arial"/>
              </a:rPr>
              <a:t>multifrontal</a:t>
            </a:r>
            <a:r>
              <a:rPr lang="en-US" dirty="0">
                <a:latin typeface="Arial"/>
                <a:cs typeface="Arial"/>
              </a:rPr>
              <a:t> factorization and triangular solutions with sparse right-hand sides, PhD Thesis, </a:t>
            </a:r>
            <a:r>
              <a:rPr lang="en-US" dirty="0" smtClean="0">
                <a:latin typeface="Arial"/>
                <a:cs typeface="Arial"/>
              </a:rPr>
              <a:t>INPT, 2012.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Amestoy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smtClean="0">
                <a:latin typeface="Arial"/>
                <a:cs typeface="Arial"/>
              </a:rPr>
              <a:t>I.S. </a:t>
            </a:r>
            <a:r>
              <a:rPr lang="en-US" dirty="0">
                <a:latin typeface="Arial"/>
                <a:cs typeface="Arial"/>
              </a:rPr>
              <a:t>Duff, J-Y. </a:t>
            </a:r>
            <a:r>
              <a:rPr lang="en-US" dirty="0" err="1" smtClean="0">
                <a:latin typeface="Arial"/>
                <a:cs typeface="Arial"/>
              </a:rPr>
              <a:t>L'Excellent</a:t>
            </a:r>
            <a:r>
              <a:rPr lang="en-US" dirty="0" smtClean="0">
                <a:latin typeface="Arial"/>
                <a:cs typeface="Arial"/>
              </a:rPr>
              <a:t>, X.S. Li, “Analysis and Comparison of </a:t>
            </a:r>
            <a:r>
              <a:rPr lang="en-US" dirty="0">
                <a:latin typeface="Arial"/>
                <a:cs typeface="Arial"/>
              </a:rPr>
              <a:t>Two General Sparse Solvers for Distributed Memory </a:t>
            </a:r>
            <a:r>
              <a:rPr lang="en-US" dirty="0" smtClean="0">
                <a:latin typeface="Arial"/>
                <a:cs typeface="Arial"/>
              </a:rPr>
              <a:t>Computers”, ACM </a:t>
            </a:r>
            <a:r>
              <a:rPr lang="en-US" dirty="0">
                <a:latin typeface="Arial"/>
                <a:cs typeface="Arial"/>
              </a:rPr>
              <a:t>Transactions on Mathematical Software, Vol. 27, No. 4, </a:t>
            </a:r>
            <a:r>
              <a:rPr lang="en-US" dirty="0" smtClean="0">
                <a:latin typeface="Arial"/>
                <a:cs typeface="Arial"/>
              </a:rPr>
              <a:t>2001</a:t>
            </a:r>
            <a:r>
              <a:rPr lang="en-US" dirty="0">
                <a:latin typeface="Arial"/>
                <a:cs typeface="Arial"/>
              </a:rPr>
              <a:t>, pp. 388-421.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Download and install </a:t>
            </a:r>
            <a:r>
              <a:rPr lang="en-US" dirty="0" err="1" smtClean="0"/>
              <a:t>SuperLU_MT</a:t>
            </a:r>
            <a:r>
              <a:rPr lang="en-US" dirty="0" smtClean="0"/>
              <a:t> on your machine, then run the examples in EXAMPLE/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 the examples in </a:t>
            </a:r>
            <a:r>
              <a:rPr lang="en-US" dirty="0" smtClean="0"/>
              <a:t>SuperLU_DIST_3.3 </a:t>
            </a:r>
            <a:r>
              <a:rPr lang="en-US" dirty="0" smtClean="0"/>
              <a:t>directory.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2000" y="-762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2704925-466C-D54F-8217-9C2D89A203F6}" type="slidenum">
              <a:rPr lang="en-US" sz="1000">
                <a:latin typeface="Comic Sans MS" charset="0"/>
              </a:rPr>
              <a:pPr/>
              <a:t>3</a:t>
            </a:fld>
            <a:endParaRPr lang="en-US" sz="1000">
              <a:latin typeface="Comic Sans MS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SuperLU_MT</a:t>
            </a:r>
            <a:r>
              <a:rPr lang="en-US" dirty="0">
                <a:cs typeface="+mj-cs"/>
              </a:rPr>
              <a:t>  </a:t>
            </a:r>
            <a:r>
              <a:rPr lang="en-US" sz="1800" b="0" dirty="0">
                <a:cs typeface="+mj-cs"/>
              </a:rPr>
              <a:t>[</a:t>
            </a:r>
            <a:r>
              <a:rPr lang="en-US" sz="1800" b="0" dirty="0" smtClean="0">
                <a:cs typeface="+mj-cs"/>
              </a:rPr>
              <a:t>Li, </a:t>
            </a:r>
            <a:r>
              <a:rPr lang="en-US" sz="1800" b="0" dirty="0" err="1" smtClean="0">
                <a:cs typeface="+mj-cs"/>
              </a:rPr>
              <a:t>Demmel</a:t>
            </a:r>
            <a:r>
              <a:rPr lang="en-US" sz="1800" b="0" dirty="0" smtClean="0"/>
              <a:t>, </a:t>
            </a:r>
            <a:r>
              <a:rPr lang="en-US" sz="1800" b="0" dirty="0" smtClean="0">
                <a:cs typeface="+mj-cs"/>
              </a:rPr>
              <a:t>Gilbert</a:t>
            </a:r>
            <a:r>
              <a:rPr lang="en-US" sz="1800" b="0" dirty="0">
                <a:cs typeface="+mj-cs"/>
              </a:rPr>
              <a:t>]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135562"/>
          </a:xfrm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dirty="0" err="1" smtClean="0">
                <a:latin typeface="Times" charset="0"/>
              </a:rPr>
              <a:t>Pthreads</a:t>
            </a:r>
            <a:r>
              <a:rPr lang="en-US" dirty="0" smtClean="0">
                <a:latin typeface="Times" charset="0"/>
              </a:rPr>
              <a:t> </a:t>
            </a:r>
            <a:r>
              <a:rPr lang="en-US" dirty="0">
                <a:latin typeface="Times" charset="0"/>
              </a:rPr>
              <a:t>or </a:t>
            </a:r>
            <a:r>
              <a:rPr lang="en-US" dirty="0" err="1">
                <a:latin typeface="Times" charset="0"/>
              </a:rPr>
              <a:t>OpenMP</a:t>
            </a:r>
            <a:endParaRPr lang="en-US" dirty="0">
              <a:latin typeface="Times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latin typeface="Times" charset="0"/>
              </a:rPr>
              <a:t>Left-looking </a:t>
            </a:r>
            <a:r>
              <a:rPr lang="en-US" dirty="0">
                <a:latin typeface="Times" charset="0"/>
              </a:rPr>
              <a:t>– relatively more READs than WRITEs</a:t>
            </a:r>
          </a:p>
          <a:p>
            <a:pPr eaLnBrk="1" hangingPunct="1">
              <a:buFont typeface="Wingdings" charset="0"/>
              <a:buChar char="§"/>
            </a:pPr>
            <a:r>
              <a:rPr lang="en-US" dirty="0">
                <a:latin typeface="Times" charset="0"/>
              </a:rPr>
              <a:t>Use shared task queue to schedule ready columns in the elimination tree (bottom up)</a:t>
            </a:r>
          </a:p>
          <a:p>
            <a:pPr eaLnBrk="1" hangingPunct="1">
              <a:buFont typeface="Wingdings" charset="0"/>
              <a:buChar char="§"/>
            </a:pPr>
            <a:r>
              <a:rPr lang="en-US" dirty="0">
                <a:latin typeface="Times" charset="0"/>
              </a:rPr>
              <a:t>Over 12x speedup on conventional 16-CPU SMPs (1999)</a:t>
            </a:r>
          </a:p>
        </p:txBody>
      </p:sp>
      <p:grpSp>
        <p:nvGrpSpPr>
          <p:cNvPr id="58372" name="Group 33"/>
          <p:cNvGrpSpPr>
            <a:grpSpLocks/>
          </p:cNvGrpSpPr>
          <p:nvPr/>
        </p:nvGrpSpPr>
        <p:grpSpPr bwMode="auto">
          <a:xfrm>
            <a:off x="1524000" y="2803525"/>
            <a:ext cx="2819400" cy="2835275"/>
            <a:chOff x="2736" y="1670"/>
            <a:chExt cx="1961" cy="1978"/>
          </a:xfrm>
        </p:grpSpPr>
        <p:sp>
          <p:nvSpPr>
            <p:cNvPr id="58406" name="Rectangle 10"/>
            <p:cNvSpPr>
              <a:spLocks noChangeArrowheads="1"/>
            </p:cNvSpPr>
            <p:nvPr/>
          </p:nvSpPr>
          <p:spPr bwMode="auto">
            <a:xfrm>
              <a:off x="2736" y="1968"/>
              <a:ext cx="1824" cy="1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Line 11"/>
            <p:cNvSpPr>
              <a:spLocks noChangeShapeType="1"/>
            </p:cNvSpPr>
            <p:nvPr/>
          </p:nvSpPr>
          <p:spPr bwMode="auto">
            <a:xfrm>
              <a:off x="3552" y="1968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12"/>
            <p:cNvSpPr>
              <a:spLocks noChangeShapeType="1"/>
            </p:cNvSpPr>
            <p:nvPr/>
          </p:nvSpPr>
          <p:spPr bwMode="auto">
            <a:xfrm>
              <a:off x="3648" y="1968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13"/>
            <p:cNvSpPr>
              <a:spLocks noChangeShapeType="1"/>
            </p:cNvSpPr>
            <p:nvPr/>
          </p:nvSpPr>
          <p:spPr bwMode="auto">
            <a:xfrm>
              <a:off x="3744" y="1968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0" name="Line 14"/>
            <p:cNvSpPr>
              <a:spLocks noChangeShapeType="1"/>
            </p:cNvSpPr>
            <p:nvPr/>
          </p:nvSpPr>
          <p:spPr bwMode="auto">
            <a:xfrm>
              <a:off x="3840" y="1968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Line 15"/>
            <p:cNvSpPr>
              <a:spLocks noChangeShapeType="1"/>
            </p:cNvSpPr>
            <p:nvPr/>
          </p:nvSpPr>
          <p:spPr bwMode="auto">
            <a:xfrm>
              <a:off x="3936" y="1968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AutoShape 18"/>
            <p:cNvSpPr>
              <a:spLocks/>
            </p:cNvSpPr>
            <p:nvPr/>
          </p:nvSpPr>
          <p:spPr bwMode="auto">
            <a:xfrm rot="5400000">
              <a:off x="3600" y="1824"/>
              <a:ext cx="48" cy="144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3" name="AutoShape 19"/>
            <p:cNvSpPr>
              <a:spLocks/>
            </p:cNvSpPr>
            <p:nvPr/>
          </p:nvSpPr>
          <p:spPr bwMode="auto">
            <a:xfrm rot="5400000">
              <a:off x="3840" y="1824"/>
              <a:ext cx="48" cy="144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Rectangle 20"/>
            <p:cNvSpPr>
              <a:spLocks noChangeArrowheads="1"/>
            </p:cNvSpPr>
            <p:nvPr/>
          </p:nvSpPr>
          <p:spPr bwMode="auto">
            <a:xfrm>
              <a:off x="3552" y="1968"/>
              <a:ext cx="192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Rectangle 21"/>
            <p:cNvSpPr>
              <a:spLocks noChangeArrowheads="1"/>
            </p:cNvSpPr>
            <p:nvPr/>
          </p:nvSpPr>
          <p:spPr bwMode="auto">
            <a:xfrm>
              <a:off x="3744" y="1968"/>
              <a:ext cx="192" cy="1680"/>
            </a:xfrm>
            <a:prstGeom prst="rect">
              <a:avLst/>
            </a:prstGeom>
            <a:solidFill>
              <a:srgbClr val="E6C1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Text Box 22"/>
            <p:cNvSpPr txBox="1">
              <a:spLocks noChangeArrowheads="1"/>
            </p:cNvSpPr>
            <p:nvPr/>
          </p:nvSpPr>
          <p:spPr bwMode="auto">
            <a:xfrm>
              <a:off x="3494" y="1670"/>
              <a:ext cx="4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/>
                <a:t>P</a:t>
              </a:r>
              <a:r>
                <a:rPr lang="en-US" sz="1600" b="1" baseline="-25000"/>
                <a:t>1</a:t>
              </a:r>
              <a:r>
                <a:rPr lang="en-US" sz="1600" b="1"/>
                <a:t>   P</a:t>
              </a:r>
              <a:r>
                <a:rPr lang="en-US" sz="1600" b="1" baseline="-25000"/>
                <a:t>2</a:t>
              </a:r>
            </a:p>
          </p:txBody>
        </p:sp>
        <p:sp>
          <p:nvSpPr>
            <p:cNvPr id="58417" name="Text Box 23"/>
            <p:cNvSpPr txBox="1">
              <a:spLocks noChangeArrowheads="1"/>
            </p:cNvSpPr>
            <p:nvPr/>
          </p:nvSpPr>
          <p:spPr bwMode="auto">
            <a:xfrm>
              <a:off x="2870" y="3120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400" b="1"/>
                <a:t>DONE</a:t>
              </a:r>
            </a:p>
          </p:txBody>
        </p:sp>
        <p:sp>
          <p:nvSpPr>
            <p:cNvPr id="58418" name="Text Box 24"/>
            <p:cNvSpPr txBox="1">
              <a:spLocks noChangeArrowheads="1"/>
            </p:cNvSpPr>
            <p:nvPr/>
          </p:nvSpPr>
          <p:spPr bwMode="auto">
            <a:xfrm>
              <a:off x="4027" y="3082"/>
              <a:ext cx="6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400" b="1"/>
                <a:t>NOT</a:t>
              </a:r>
            </a:p>
            <a:p>
              <a:r>
                <a:rPr lang="en-US" sz="1400" b="1"/>
                <a:t>TOUCHED</a:t>
              </a:r>
            </a:p>
          </p:txBody>
        </p:sp>
        <p:sp>
          <p:nvSpPr>
            <p:cNvPr id="58419" name="Text Box 25"/>
            <p:cNvSpPr txBox="1">
              <a:spLocks noChangeArrowheads="1"/>
            </p:cNvSpPr>
            <p:nvPr/>
          </p:nvSpPr>
          <p:spPr bwMode="auto">
            <a:xfrm>
              <a:off x="3372" y="3120"/>
              <a:ext cx="74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400" b="1"/>
                <a:t>WORKING</a:t>
              </a:r>
            </a:p>
          </p:txBody>
        </p:sp>
        <p:sp>
          <p:nvSpPr>
            <p:cNvPr id="58420" name="Line 27"/>
            <p:cNvSpPr>
              <a:spLocks noChangeShapeType="1"/>
            </p:cNvSpPr>
            <p:nvPr/>
          </p:nvSpPr>
          <p:spPr bwMode="auto">
            <a:xfrm>
              <a:off x="3072" y="264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1" name="Line 28"/>
            <p:cNvSpPr>
              <a:spLocks noChangeShapeType="1"/>
            </p:cNvSpPr>
            <p:nvPr/>
          </p:nvSpPr>
          <p:spPr bwMode="auto">
            <a:xfrm>
              <a:off x="2736" y="1968"/>
              <a:ext cx="1824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2" name="Text Box 29"/>
            <p:cNvSpPr txBox="1">
              <a:spLocks noChangeArrowheads="1"/>
            </p:cNvSpPr>
            <p:nvPr/>
          </p:nvSpPr>
          <p:spPr bwMode="auto">
            <a:xfrm>
              <a:off x="3105" y="201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U</a:t>
              </a:r>
            </a:p>
          </p:txBody>
        </p:sp>
        <p:sp>
          <p:nvSpPr>
            <p:cNvPr id="58423" name="Text Box 30"/>
            <p:cNvSpPr txBox="1">
              <a:spLocks noChangeArrowheads="1"/>
            </p:cNvSpPr>
            <p:nvPr/>
          </p:nvSpPr>
          <p:spPr bwMode="auto">
            <a:xfrm>
              <a:off x="2822" y="268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L</a:t>
              </a:r>
            </a:p>
          </p:txBody>
        </p:sp>
        <p:sp>
          <p:nvSpPr>
            <p:cNvPr id="58424" name="Text Box 31"/>
            <p:cNvSpPr txBox="1">
              <a:spLocks noChangeArrowheads="1"/>
            </p:cNvSpPr>
            <p:nvPr/>
          </p:nvSpPr>
          <p:spPr bwMode="auto">
            <a:xfrm>
              <a:off x="4113" y="230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A</a:t>
              </a:r>
            </a:p>
          </p:txBody>
        </p:sp>
      </p:grpSp>
      <p:grpSp>
        <p:nvGrpSpPr>
          <p:cNvPr id="58373" name="Group 80"/>
          <p:cNvGrpSpPr>
            <a:grpSpLocks/>
          </p:cNvGrpSpPr>
          <p:nvPr/>
        </p:nvGrpSpPr>
        <p:grpSpPr bwMode="auto">
          <a:xfrm>
            <a:off x="5257800" y="2979738"/>
            <a:ext cx="2590800" cy="3344862"/>
            <a:chOff x="6172200" y="2971800"/>
            <a:chExt cx="2590800" cy="3344108"/>
          </a:xfrm>
        </p:grpSpPr>
        <p:sp>
          <p:nvSpPr>
            <p:cNvPr id="28" name="Oval 27"/>
            <p:cNvSpPr/>
            <p:nvPr/>
          </p:nvSpPr>
          <p:spPr>
            <a:xfrm>
              <a:off x="7315200" y="2971800"/>
              <a:ext cx="152400" cy="152366"/>
            </a:xfrm>
            <a:prstGeom prst="ellipse">
              <a:avLst/>
            </a:prstGeom>
            <a:noFill/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315200" y="3352714"/>
              <a:ext cx="152400" cy="152366"/>
            </a:xfrm>
            <a:prstGeom prst="ellipse">
              <a:avLst/>
            </a:prstGeom>
            <a:noFill/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934200" y="3733628"/>
              <a:ext cx="152400" cy="15236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772400" y="3733628"/>
              <a:ext cx="152400" cy="152366"/>
            </a:xfrm>
            <a:prstGeom prst="ellipse">
              <a:avLst/>
            </a:prstGeom>
            <a:noFill/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772400" y="4114542"/>
              <a:ext cx="152400" cy="152366"/>
            </a:xfrm>
            <a:prstGeom prst="ellipse">
              <a:avLst/>
            </a:prstGeom>
            <a:noFill/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37" name="Straight Connector 36"/>
            <p:cNvCxnSpPr>
              <a:stCxn id="28" idx="4"/>
              <a:endCxn id="29" idx="0"/>
            </p:cNvCxnSpPr>
            <p:nvPr/>
          </p:nvCxnSpPr>
          <p:spPr>
            <a:xfrm rot="5400000">
              <a:off x="7277127" y="3238439"/>
              <a:ext cx="228548" cy="3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3"/>
              <a:endCxn id="30" idx="7"/>
            </p:cNvCxnSpPr>
            <p:nvPr/>
          </p:nvCxnSpPr>
          <p:spPr>
            <a:xfrm rot="5400000">
              <a:off x="7064406" y="3482829"/>
              <a:ext cx="272988" cy="2730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9" idx="5"/>
              <a:endCxn id="31" idx="1"/>
            </p:cNvCxnSpPr>
            <p:nvPr/>
          </p:nvCxnSpPr>
          <p:spPr>
            <a:xfrm rot="16200000" flipH="1">
              <a:off x="7483506" y="3444729"/>
              <a:ext cx="272988" cy="3492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1" idx="4"/>
              <a:endCxn id="33" idx="0"/>
            </p:cNvCxnSpPr>
            <p:nvPr/>
          </p:nvCxnSpPr>
          <p:spPr>
            <a:xfrm rot="5400000">
              <a:off x="7734327" y="4000267"/>
              <a:ext cx="228548" cy="3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934200" y="4114542"/>
              <a:ext cx="152400" cy="15236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6896920" y="3999474"/>
              <a:ext cx="228548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315200" y="4495456"/>
              <a:ext cx="152400" cy="15236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53" name="Straight Connector 52"/>
            <p:cNvCxnSpPr>
              <a:stCxn id="46" idx="5"/>
              <a:endCxn id="49" idx="1"/>
            </p:cNvCxnSpPr>
            <p:nvPr/>
          </p:nvCxnSpPr>
          <p:spPr>
            <a:xfrm rot="16200000" flipH="1">
              <a:off x="7064406" y="4244657"/>
              <a:ext cx="272988" cy="2730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315200" y="4876371"/>
              <a:ext cx="152400" cy="15236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57" name="Straight Connector 56"/>
            <p:cNvCxnSpPr>
              <a:stCxn id="49" idx="4"/>
              <a:endCxn id="55" idx="0"/>
            </p:cNvCxnSpPr>
            <p:nvPr/>
          </p:nvCxnSpPr>
          <p:spPr>
            <a:xfrm rot="5400000">
              <a:off x="7277127" y="4762095"/>
              <a:ext cx="228548" cy="31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6553200" y="4495456"/>
              <a:ext cx="152400" cy="15236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010400" y="5181102"/>
              <a:ext cx="152400" cy="15236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61" name="Straight Connector 60"/>
            <p:cNvCxnSpPr>
              <a:stCxn id="46" idx="3"/>
              <a:endCxn id="58" idx="7"/>
            </p:cNvCxnSpPr>
            <p:nvPr/>
          </p:nvCxnSpPr>
          <p:spPr>
            <a:xfrm rot="5400000">
              <a:off x="6683406" y="4244657"/>
              <a:ext cx="272988" cy="2730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7086631" y="5028705"/>
              <a:ext cx="272988" cy="2730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Isosceles Triangle 64"/>
            <p:cNvSpPr/>
            <p:nvPr/>
          </p:nvSpPr>
          <p:spPr>
            <a:xfrm>
              <a:off x="6400800" y="4571639"/>
              <a:ext cx="381000" cy="457097"/>
            </a:xfrm>
            <a:prstGeom prst="triangl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6781800" y="5257285"/>
              <a:ext cx="533400" cy="533280"/>
            </a:xfrm>
            <a:prstGeom prst="triangl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7772400" y="5257285"/>
              <a:ext cx="152400" cy="15236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71" name="Straight Connector 70"/>
            <p:cNvCxnSpPr>
              <a:stCxn id="55" idx="5"/>
              <a:endCxn id="67" idx="1"/>
            </p:cNvCxnSpPr>
            <p:nvPr/>
          </p:nvCxnSpPr>
          <p:spPr>
            <a:xfrm rot="16200000" flipH="1">
              <a:off x="7483506" y="4968385"/>
              <a:ext cx="272988" cy="3492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Isosceles Triangle 71"/>
            <p:cNvSpPr/>
            <p:nvPr/>
          </p:nvSpPr>
          <p:spPr>
            <a:xfrm>
              <a:off x="7620000" y="5333468"/>
              <a:ext cx="457200" cy="45709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781800" y="3657445"/>
              <a:ext cx="381000" cy="83801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162800" y="4343091"/>
              <a:ext cx="381000" cy="83801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8400" name="TextBox 74"/>
            <p:cNvSpPr txBox="1">
              <a:spLocks noChangeArrowheads="1"/>
            </p:cNvSpPr>
            <p:nvPr/>
          </p:nvSpPr>
          <p:spPr bwMode="auto">
            <a:xfrm>
              <a:off x="7467600" y="4538246"/>
              <a:ext cx="434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</a:rPr>
                <a:t>P1</a:t>
              </a:r>
            </a:p>
          </p:txBody>
        </p:sp>
        <p:sp>
          <p:nvSpPr>
            <p:cNvPr id="58401" name="TextBox 75"/>
            <p:cNvSpPr txBox="1">
              <a:spLocks noChangeArrowheads="1"/>
            </p:cNvSpPr>
            <p:nvPr/>
          </p:nvSpPr>
          <p:spPr bwMode="auto">
            <a:xfrm>
              <a:off x="7086600" y="3810000"/>
              <a:ext cx="434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</a:rPr>
                <a:t>P2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6172200" y="6054030"/>
              <a:ext cx="152400" cy="15236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8403" name="TextBox 77"/>
            <p:cNvSpPr txBox="1">
              <a:spLocks noChangeArrowheads="1"/>
            </p:cNvSpPr>
            <p:nvPr/>
          </p:nvSpPr>
          <p:spPr bwMode="auto">
            <a:xfrm>
              <a:off x="6310425" y="5977354"/>
              <a:ext cx="7761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/>
                <a:t>DONE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7467600" y="6054030"/>
              <a:ext cx="152400" cy="15236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58405" name="TextBox 79"/>
            <p:cNvSpPr txBox="1">
              <a:spLocks noChangeArrowheads="1"/>
            </p:cNvSpPr>
            <p:nvPr/>
          </p:nvSpPr>
          <p:spPr bwMode="auto">
            <a:xfrm>
              <a:off x="7574854" y="5977354"/>
              <a:ext cx="11881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/>
                <a:t>WORKING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j-cs"/>
              </a:rPr>
              <a:t>Benchmark matrices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374967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066800"/>
                <a:gridCol w="990600"/>
                <a:gridCol w="1219200"/>
                <a:gridCol w="1447800"/>
                <a:gridCol w="1066800"/>
              </a:tblGrid>
              <a:tr h="64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apps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dim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nnz(A)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SLU_MT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Fill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SLU_DIST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Fill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Avg.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S-node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g7jac200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Economic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model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59,310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0.7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33.7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33.7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1.9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  <a:tr h="64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stomach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3D finite diff.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213,360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3.0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136.8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137.4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4.0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</a:tr>
              <a:tr h="64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torso3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3D finite diff.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259,156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4.4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784.7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785.0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3.1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  <a:tr h="118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twotone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Nonlinear analog circuit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120,750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1.2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11.4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11.4 M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2.3</a:t>
                      </a:r>
                    </a:p>
                  </a:txBody>
                  <a:tcPr marL="89747" marR="8974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</a:tr>
            </a:tbl>
          </a:graphicData>
        </a:graphic>
      </p:graphicFrame>
      <p:sp>
        <p:nvSpPr>
          <p:cNvPr id="645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C671CA2-689C-0848-B19F-4608283A8737}" type="slidenum">
              <a:rPr lang="en-US" sz="1000">
                <a:latin typeface="Comic Sans MS" charset="0"/>
              </a:rPr>
              <a:pPr/>
              <a:t>4</a:t>
            </a:fld>
            <a:endParaRPr lang="en-US" sz="10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6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Multicore platforms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v"/>
            </a:pPr>
            <a:r>
              <a:rPr lang="en-US" dirty="0">
                <a:latin typeface="Times" charset="0"/>
              </a:rPr>
              <a:t>Intel </a:t>
            </a:r>
            <a:r>
              <a:rPr lang="en-US" dirty="0" err="1" smtClean="0">
                <a:latin typeface="Times" charset="0"/>
              </a:rPr>
              <a:t>Clovertown</a:t>
            </a:r>
            <a:r>
              <a:rPr lang="en-US" dirty="0">
                <a:latin typeface="Times" charset="0"/>
              </a:rPr>
              <a:t> </a:t>
            </a:r>
            <a:r>
              <a:rPr lang="en-US" dirty="0" smtClean="0">
                <a:latin typeface="Times" charset="0"/>
              </a:rPr>
              <a:t>(Xeon 53xx)</a:t>
            </a:r>
            <a:endParaRPr lang="en-US" dirty="0">
              <a:latin typeface="Times" charset="0"/>
            </a:endParaRP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Times" charset="0"/>
              </a:rPr>
              <a:t>2.33 GHz Xeon, 9.3 </a:t>
            </a:r>
            <a:r>
              <a:rPr lang="en-US" dirty="0" err="1">
                <a:latin typeface="Times" charset="0"/>
              </a:rPr>
              <a:t>Gflops</a:t>
            </a:r>
            <a:r>
              <a:rPr lang="en-US" dirty="0">
                <a:latin typeface="Times" charset="0"/>
              </a:rPr>
              <a:t>/core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Times" charset="0"/>
              </a:rPr>
              <a:t>2 sockets x 4 cores/socket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Times" charset="0"/>
              </a:rPr>
              <a:t>L2 cache: 4 MB/2 cores</a:t>
            </a:r>
          </a:p>
          <a:p>
            <a:pPr lvl="1" eaLnBrk="1" hangingPunct="1">
              <a:buFont typeface="Wingdings" charset="0"/>
              <a:buChar char="Ø"/>
            </a:pPr>
            <a:endParaRPr lang="en-US" dirty="0">
              <a:latin typeface="Times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dirty="0">
                <a:latin typeface="Times" charset="0"/>
              </a:rPr>
              <a:t>Sun </a:t>
            </a:r>
            <a:r>
              <a:rPr lang="en-US" dirty="0" smtClean="0">
                <a:latin typeface="Times" charset="0"/>
              </a:rPr>
              <a:t>Niagara 2 (</a:t>
            </a:r>
            <a:r>
              <a:rPr lang="en-US" dirty="0" err="1" smtClean="0">
                <a:latin typeface="Times" charset="0"/>
              </a:rPr>
              <a:t>UltraSPARC</a:t>
            </a:r>
            <a:r>
              <a:rPr lang="en-US" dirty="0" smtClean="0">
                <a:latin typeface="Times" charset="0"/>
              </a:rPr>
              <a:t> T2): </a:t>
            </a:r>
            <a:endParaRPr lang="en-US" dirty="0">
              <a:latin typeface="Times" charset="0"/>
            </a:endParaRP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Times" charset="0"/>
              </a:rPr>
              <a:t>1.4 GHz </a:t>
            </a:r>
            <a:r>
              <a:rPr lang="en-US" dirty="0" err="1">
                <a:latin typeface="Times" charset="0"/>
              </a:rPr>
              <a:t>UltraSparc</a:t>
            </a:r>
            <a:r>
              <a:rPr lang="en-US" dirty="0">
                <a:latin typeface="Times" charset="0"/>
              </a:rPr>
              <a:t> T2, 1.4 </a:t>
            </a:r>
            <a:r>
              <a:rPr lang="en-US" dirty="0" err="1">
                <a:latin typeface="Times" charset="0"/>
              </a:rPr>
              <a:t>Gflops</a:t>
            </a:r>
            <a:r>
              <a:rPr lang="en-US" dirty="0">
                <a:latin typeface="Times" charset="0"/>
              </a:rPr>
              <a:t>/core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Times" charset="0"/>
              </a:rPr>
              <a:t>2 sockets x 8 cores/socket x </a:t>
            </a:r>
            <a:r>
              <a:rPr lang="en-US" dirty="0">
                <a:solidFill>
                  <a:srgbClr val="FF0000"/>
                </a:solidFill>
                <a:latin typeface="Times" charset="0"/>
              </a:rPr>
              <a:t>8 hardware threads/core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Times" charset="0"/>
              </a:rPr>
              <a:t>L2 cache shared: 4 MB</a:t>
            </a:r>
          </a:p>
          <a:p>
            <a:pPr marL="457200" lvl="1" indent="0" eaLnBrk="1" hangingPunct="1">
              <a:buNone/>
            </a:pPr>
            <a:endParaRPr lang="en-US" dirty="0">
              <a:latin typeface="Times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E936B2-C22F-AB4B-9784-C48F8BE535F8}" type="slidenum">
              <a:rPr lang="en-US" sz="1000">
                <a:latin typeface="Comic Sans MS" charset="0"/>
              </a:rPr>
              <a:pPr/>
              <a:t>5</a:t>
            </a:fld>
            <a:endParaRPr lang="en-US" sz="10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6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Intel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Clovertown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, Sun Niagara 2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sp>
        <p:nvSpPr>
          <p:cNvPr id="665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0C1408-6858-974F-83C5-D50A35CD213F}" type="slidenum">
              <a:rPr lang="en-US" sz="1000">
                <a:latin typeface="Comic Sans MS" charset="0"/>
              </a:rPr>
              <a:pPr/>
              <a:t>6</a:t>
            </a:fld>
            <a:endParaRPr lang="en-US" sz="1000">
              <a:latin typeface="Comic Sans MS" charset="0"/>
            </a:endParaRPr>
          </a:p>
        </p:txBody>
      </p:sp>
      <p:pic>
        <p:nvPicPr>
          <p:cNvPr id="66564" name="Picture 13" descr="clovertown_pthre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914400"/>
          </a:xfrm>
        </p:spPr>
        <p:txBody>
          <a:bodyPr/>
          <a:lstStyle/>
          <a:p>
            <a:r>
              <a:rPr lang="en-US" dirty="0" smtClean="0"/>
              <a:t>Maximum speed up 4.3 (Intel), 20 (Sun)</a:t>
            </a:r>
          </a:p>
          <a:p>
            <a:r>
              <a:rPr lang="en-US" dirty="0"/>
              <a:t>Question: tools to analyze resource contention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9" descr="victoria_128_pthre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981200"/>
            <a:ext cx="4241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3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</a:t>
            </a:r>
            <a:r>
              <a:rPr lang="en-US" dirty="0" smtClean="0"/>
              <a:t>distribution </a:t>
            </a:r>
            <a:r>
              <a:rPr lang="en-US" dirty="0"/>
              <a:t>on </a:t>
            </a:r>
            <a:r>
              <a:rPr lang="en-US" dirty="0" smtClean="0"/>
              <a:t>large </a:t>
            </a:r>
            <a:r>
              <a:rPr lang="en-US" dirty="0"/>
              <a:t>d</a:t>
            </a:r>
            <a:r>
              <a:rPr lang="en-US" dirty="0" smtClean="0"/>
              <a:t>istributed</a:t>
            </a:r>
            <a:r>
              <a:rPr lang="en-US" dirty="0"/>
              <a:t>-memory m</a:t>
            </a:r>
            <a:r>
              <a:rPr lang="en-US" dirty="0" smtClean="0"/>
              <a:t>achine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450850" y="1219200"/>
            <a:ext cx="8091488" cy="47672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>
                <a:ea typeface="+mn-ea"/>
              </a:rPr>
              <a:t>2D block cyclic recommended for many linear algebra algorithms</a:t>
            </a:r>
          </a:p>
          <a:p>
            <a:pPr lvl="1">
              <a:defRPr/>
            </a:pPr>
            <a:r>
              <a:rPr lang="en-US"/>
              <a:t>Better load balance, less communication, and BLAS-3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3638"/>
            <a:ext cx="2133600" cy="4572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2AC809-360D-6142-8041-7D27895C5311}" type="slidenum">
              <a:rPr lang="en-US" sz="1400">
                <a:latin typeface="Verdana" charset="0"/>
              </a:rPr>
              <a:pPr/>
              <a:t>7</a:t>
            </a:fld>
            <a:endParaRPr lang="en-US" sz="1400">
              <a:latin typeface="Verdana" charset="0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623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746125" y="2133600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1D blocked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308725" y="2133600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1D cyclic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533400" y="3581400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1D block cyclic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308725" y="3581400"/>
            <a:ext cx="21209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2D block cyclic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Block Cyclic Distr. for Sparse L &amp; U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3638"/>
            <a:ext cx="2133600" cy="4572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0FC2DD-16EC-3B42-B1B5-02DDB6B4E81F}" type="slidenum">
              <a:rPr lang="en-US" sz="1400">
                <a:latin typeface="Verdana" charset="0"/>
              </a:rPr>
              <a:pPr/>
              <a:t>8</a:t>
            </a:fld>
            <a:endParaRPr lang="en-US" sz="1400">
              <a:latin typeface="Verdana" charset="0"/>
            </a:endParaRPr>
          </a:p>
        </p:txBody>
      </p:sp>
      <p:grpSp>
        <p:nvGrpSpPr>
          <p:cNvPr id="148" name="Group 169"/>
          <p:cNvGrpSpPr>
            <a:grpSpLocks/>
          </p:cNvGrpSpPr>
          <p:nvPr/>
        </p:nvGrpSpPr>
        <p:grpSpPr bwMode="auto">
          <a:xfrm>
            <a:off x="1600200" y="2819400"/>
            <a:ext cx="3081338" cy="3429000"/>
            <a:chOff x="1752600" y="2940050"/>
            <a:chExt cx="2928938" cy="3232150"/>
          </a:xfrm>
        </p:grpSpPr>
        <p:sp>
          <p:nvSpPr>
            <p:cNvPr id="149" name="AutoShape 28"/>
            <p:cNvSpPr>
              <a:spLocks noChangeArrowheads="1"/>
            </p:cNvSpPr>
            <p:nvPr/>
          </p:nvSpPr>
          <p:spPr bwMode="auto">
            <a:xfrm>
              <a:off x="1755775" y="3321050"/>
              <a:ext cx="439738" cy="2611438"/>
            </a:xfrm>
            <a:prstGeom prst="roundRect">
              <a:avLst>
                <a:gd name="adj" fmla="val 3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29"/>
            <p:cNvSpPr>
              <a:spLocks noChangeArrowheads="1"/>
            </p:cNvSpPr>
            <p:nvPr/>
          </p:nvSpPr>
          <p:spPr bwMode="auto">
            <a:xfrm rot="-5400000">
              <a:off x="2936082" y="2137568"/>
              <a:ext cx="412750" cy="2779713"/>
            </a:xfrm>
            <a:prstGeom prst="roundRect">
              <a:avLst>
                <a:gd name="adj" fmla="val 3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AutoShape 30"/>
            <p:cNvSpPr>
              <a:spLocks noChangeArrowheads="1"/>
            </p:cNvSpPr>
            <p:nvPr/>
          </p:nvSpPr>
          <p:spPr bwMode="auto">
            <a:xfrm>
              <a:off x="1755775" y="3332162"/>
              <a:ext cx="2925763" cy="2611438"/>
            </a:xfrm>
            <a:prstGeom prst="roundRect">
              <a:avLst>
                <a:gd name="adj" fmla="val 46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Line 31"/>
            <p:cNvSpPr>
              <a:spLocks noChangeShapeType="1"/>
            </p:cNvSpPr>
            <p:nvPr/>
          </p:nvSpPr>
          <p:spPr bwMode="auto">
            <a:xfrm>
              <a:off x="2195513" y="3321050"/>
              <a:ext cx="1587" cy="26114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Line 32"/>
            <p:cNvSpPr>
              <a:spLocks noChangeShapeType="1"/>
            </p:cNvSpPr>
            <p:nvPr/>
          </p:nvSpPr>
          <p:spPr bwMode="auto">
            <a:xfrm>
              <a:off x="2484438" y="3321050"/>
              <a:ext cx="1587" cy="26114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2706688" y="3321050"/>
              <a:ext cx="1587" cy="26114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Line 34"/>
            <p:cNvSpPr>
              <a:spLocks noChangeShapeType="1"/>
            </p:cNvSpPr>
            <p:nvPr/>
          </p:nvSpPr>
          <p:spPr bwMode="auto">
            <a:xfrm>
              <a:off x="3071813" y="3321050"/>
              <a:ext cx="1587" cy="26114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35"/>
            <p:cNvSpPr>
              <a:spLocks noChangeShapeType="1"/>
            </p:cNvSpPr>
            <p:nvPr/>
          </p:nvSpPr>
          <p:spPr bwMode="auto">
            <a:xfrm>
              <a:off x="3290888" y="3321050"/>
              <a:ext cx="1587" cy="26114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36"/>
            <p:cNvSpPr>
              <a:spLocks noChangeShapeType="1"/>
            </p:cNvSpPr>
            <p:nvPr/>
          </p:nvSpPr>
          <p:spPr bwMode="auto">
            <a:xfrm>
              <a:off x="3949700" y="3321050"/>
              <a:ext cx="1588" cy="26114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37"/>
            <p:cNvSpPr>
              <a:spLocks noChangeShapeType="1"/>
            </p:cNvSpPr>
            <p:nvPr/>
          </p:nvSpPr>
          <p:spPr bwMode="auto">
            <a:xfrm>
              <a:off x="1755775" y="3733800"/>
              <a:ext cx="2925763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38"/>
            <p:cNvSpPr>
              <a:spLocks noChangeArrowheads="1"/>
            </p:cNvSpPr>
            <p:nvPr/>
          </p:nvSpPr>
          <p:spPr bwMode="auto">
            <a:xfrm>
              <a:off x="1755775" y="3321050"/>
              <a:ext cx="439738" cy="412750"/>
            </a:xfrm>
            <a:prstGeom prst="roundRect">
              <a:avLst>
                <a:gd name="adj" fmla="val 31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AutoShape 39"/>
            <p:cNvSpPr>
              <a:spLocks noChangeArrowheads="1"/>
            </p:cNvSpPr>
            <p:nvPr/>
          </p:nvSpPr>
          <p:spPr bwMode="auto">
            <a:xfrm>
              <a:off x="2195513" y="3733800"/>
              <a:ext cx="292100" cy="276225"/>
            </a:xfrm>
            <a:prstGeom prst="roundRect">
              <a:avLst>
                <a:gd name="adj" fmla="val 48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Line 40"/>
            <p:cNvSpPr>
              <a:spLocks noChangeShapeType="1"/>
            </p:cNvSpPr>
            <p:nvPr/>
          </p:nvSpPr>
          <p:spPr bwMode="auto">
            <a:xfrm>
              <a:off x="1755775" y="4008438"/>
              <a:ext cx="2925763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1"/>
            <p:cNvSpPr>
              <a:spLocks noChangeArrowheads="1"/>
            </p:cNvSpPr>
            <p:nvPr/>
          </p:nvSpPr>
          <p:spPr bwMode="auto">
            <a:xfrm>
              <a:off x="2484438" y="4008438"/>
              <a:ext cx="220662" cy="206375"/>
            </a:xfrm>
            <a:prstGeom prst="roundRect">
              <a:avLst>
                <a:gd name="adj" fmla="val 64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Line 42"/>
            <p:cNvSpPr>
              <a:spLocks noChangeShapeType="1"/>
            </p:cNvSpPr>
            <p:nvPr/>
          </p:nvSpPr>
          <p:spPr bwMode="auto">
            <a:xfrm>
              <a:off x="1755775" y="4214813"/>
              <a:ext cx="292576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Line 43"/>
            <p:cNvSpPr>
              <a:spLocks noChangeShapeType="1"/>
            </p:cNvSpPr>
            <p:nvPr/>
          </p:nvSpPr>
          <p:spPr bwMode="auto">
            <a:xfrm>
              <a:off x="1755775" y="5313363"/>
              <a:ext cx="27813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Line 44"/>
            <p:cNvSpPr>
              <a:spLocks noChangeShapeType="1"/>
            </p:cNvSpPr>
            <p:nvPr/>
          </p:nvSpPr>
          <p:spPr bwMode="auto">
            <a:xfrm>
              <a:off x="1755775" y="4559300"/>
              <a:ext cx="292576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Line 45"/>
            <p:cNvSpPr>
              <a:spLocks noChangeShapeType="1"/>
            </p:cNvSpPr>
            <p:nvPr/>
          </p:nvSpPr>
          <p:spPr bwMode="auto">
            <a:xfrm>
              <a:off x="1755775" y="4764088"/>
              <a:ext cx="2925763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AutoShape 46"/>
            <p:cNvSpPr>
              <a:spLocks noChangeArrowheads="1"/>
            </p:cNvSpPr>
            <p:nvPr/>
          </p:nvSpPr>
          <p:spPr bwMode="auto">
            <a:xfrm>
              <a:off x="2706688" y="4205288"/>
              <a:ext cx="366712" cy="344487"/>
            </a:xfrm>
            <a:prstGeom prst="roundRect">
              <a:avLst>
                <a:gd name="adj" fmla="val 384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7"/>
            <p:cNvSpPr>
              <a:spLocks noChangeArrowheads="1"/>
            </p:cNvSpPr>
            <p:nvPr/>
          </p:nvSpPr>
          <p:spPr bwMode="auto">
            <a:xfrm>
              <a:off x="3071813" y="4559300"/>
              <a:ext cx="219075" cy="206375"/>
            </a:xfrm>
            <a:prstGeom prst="roundRect">
              <a:avLst>
                <a:gd name="adj" fmla="val 64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AutoShape 48"/>
            <p:cNvSpPr>
              <a:spLocks noChangeArrowheads="1"/>
            </p:cNvSpPr>
            <p:nvPr/>
          </p:nvSpPr>
          <p:spPr bwMode="auto">
            <a:xfrm>
              <a:off x="3290888" y="4764088"/>
              <a:ext cx="660400" cy="549275"/>
            </a:xfrm>
            <a:prstGeom prst="roundRect">
              <a:avLst>
                <a:gd name="adj" fmla="val 236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AutoShape 49"/>
            <p:cNvSpPr>
              <a:spLocks noChangeArrowheads="1"/>
            </p:cNvSpPr>
            <p:nvPr/>
          </p:nvSpPr>
          <p:spPr bwMode="auto">
            <a:xfrm>
              <a:off x="3949700" y="5313363"/>
              <a:ext cx="731838" cy="619125"/>
            </a:xfrm>
            <a:prstGeom prst="roundRect">
              <a:avLst>
                <a:gd name="adj" fmla="val 21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50"/>
            <p:cNvSpPr>
              <a:spLocks noChangeArrowheads="1"/>
            </p:cNvSpPr>
            <p:nvPr/>
          </p:nvSpPr>
          <p:spPr bwMode="auto">
            <a:xfrm>
              <a:off x="1755775" y="5724525"/>
              <a:ext cx="439738" cy="69850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AutoShape 51"/>
            <p:cNvSpPr>
              <a:spLocks noChangeArrowheads="1"/>
            </p:cNvSpPr>
            <p:nvPr/>
          </p:nvSpPr>
          <p:spPr bwMode="auto">
            <a:xfrm>
              <a:off x="1755775" y="3870325"/>
              <a:ext cx="439738" cy="68263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AutoShape 52"/>
            <p:cNvSpPr>
              <a:spLocks noChangeArrowheads="1"/>
            </p:cNvSpPr>
            <p:nvPr/>
          </p:nvSpPr>
          <p:spPr bwMode="auto">
            <a:xfrm>
              <a:off x="2195513" y="5176838"/>
              <a:ext cx="292100" cy="682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53"/>
            <p:cNvSpPr>
              <a:spLocks noChangeArrowheads="1"/>
            </p:cNvSpPr>
            <p:nvPr/>
          </p:nvSpPr>
          <p:spPr bwMode="auto">
            <a:xfrm>
              <a:off x="2195513" y="4283075"/>
              <a:ext cx="292100" cy="138113"/>
            </a:xfrm>
            <a:prstGeom prst="roundRect">
              <a:avLst>
                <a:gd name="adj" fmla="val 9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AutoShape 54"/>
            <p:cNvSpPr>
              <a:spLocks noChangeArrowheads="1"/>
            </p:cNvSpPr>
            <p:nvPr/>
          </p:nvSpPr>
          <p:spPr bwMode="auto">
            <a:xfrm>
              <a:off x="2484438" y="5037138"/>
              <a:ext cx="220662" cy="682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AutoShape 55"/>
            <p:cNvSpPr>
              <a:spLocks noChangeArrowheads="1"/>
            </p:cNvSpPr>
            <p:nvPr/>
          </p:nvSpPr>
          <p:spPr bwMode="auto">
            <a:xfrm>
              <a:off x="2484438" y="5176838"/>
              <a:ext cx="220662" cy="682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56"/>
            <p:cNvSpPr>
              <a:spLocks noChangeArrowheads="1"/>
            </p:cNvSpPr>
            <p:nvPr/>
          </p:nvSpPr>
          <p:spPr bwMode="auto">
            <a:xfrm>
              <a:off x="3071813" y="4968875"/>
              <a:ext cx="219075" cy="69850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AutoShape 57"/>
            <p:cNvSpPr>
              <a:spLocks noChangeArrowheads="1"/>
            </p:cNvSpPr>
            <p:nvPr/>
          </p:nvSpPr>
          <p:spPr bwMode="auto">
            <a:xfrm>
              <a:off x="3071813" y="5176838"/>
              <a:ext cx="219075" cy="682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AutoShape 58"/>
            <p:cNvSpPr>
              <a:spLocks noChangeArrowheads="1"/>
            </p:cNvSpPr>
            <p:nvPr/>
          </p:nvSpPr>
          <p:spPr bwMode="auto">
            <a:xfrm>
              <a:off x="3290888" y="5656263"/>
              <a:ext cx="660400" cy="138112"/>
            </a:xfrm>
            <a:prstGeom prst="roundRect">
              <a:avLst>
                <a:gd name="adj" fmla="val 9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AutoShape 59"/>
            <p:cNvSpPr>
              <a:spLocks noChangeArrowheads="1"/>
            </p:cNvSpPr>
            <p:nvPr/>
          </p:nvSpPr>
          <p:spPr bwMode="auto">
            <a:xfrm>
              <a:off x="3290888" y="5519738"/>
              <a:ext cx="660400" cy="682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AutoShape 60"/>
            <p:cNvSpPr>
              <a:spLocks noChangeArrowheads="1"/>
            </p:cNvSpPr>
            <p:nvPr/>
          </p:nvSpPr>
          <p:spPr bwMode="auto">
            <a:xfrm>
              <a:off x="3438525" y="3803650"/>
              <a:ext cx="71438" cy="206375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AutoShape 61"/>
            <p:cNvSpPr>
              <a:spLocks noChangeArrowheads="1"/>
            </p:cNvSpPr>
            <p:nvPr/>
          </p:nvSpPr>
          <p:spPr bwMode="auto">
            <a:xfrm>
              <a:off x="4168775" y="4968875"/>
              <a:ext cx="74613" cy="344488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AutoShape 62"/>
            <p:cNvSpPr>
              <a:spLocks noChangeArrowheads="1"/>
            </p:cNvSpPr>
            <p:nvPr/>
          </p:nvSpPr>
          <p:spPr bwMode="auto">
            <a:xfrm>
              <a:off x="4387850" y="4902200"/>
              <a:ext cx="149225" cy="411163"/>
            </a:xfrm>
            <a:prstGeom prst="roundRect">
              <a:avLst>
                <a:gd name="adj" fmla="val 9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AutoShape 63"/>
            <p:cNvSpPr>
              <a:spLocks noChangeArrowheads="1"/>
            </p:cNvSpPr>
            <p:nvPr/>
          </p:nvSpPr>
          <p:spPr bwMode="auto">
            <a:xfrm>
              <a:off x="4097338" y="4351338"/>
              <a:ext cx="74612" cy="2079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64"/>
            <p:cNvSpPr>
              <a:spLocks noChangeArrowheads="1"/>
            </p:cNvSpPr>
            <p:nvPr/>
          </p:nvSpPr>
          <p:spPr bwMode="auto">
            <a:xfrm>
              <a:off x="4316413" y="4283075"/>
              <a:ext cx="220662" cy="276225"/>
            </a:xfrm>
            <a:prstGeom prst="roundRect">
              <a:avLst>
                <a:gd name="adj" fmla="val 64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65"/>
            <p:cNvSpPr>
              <a:spLocks noChangeArrowheads="1"/>
            </p:cNvSpPr>
            <p:nvPr/>
          </p:nvSpPr>
          <p:spPr bwMode="auto">
            <a:xfrm>
              <a:off x="3584575" y="3870325"/>
              <a:ext cx="147638" cy="138113"/>
            </a:xfrm>
            <a:prstGeom prst="roundRect">
              <a:avLst>
                <a:gd name="adj" fmla="val 9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AutoShape 66"/>
            <p:cNvSpPr>
              <a:spLocks noChangeArrowheads="1"/>
            </p:cNvSpPr>
            <p:nvPr/>
          </p:nvSpPr>
          <p:spPr bwMode="auto">
            <a:xfrm>
              <a:off x="3438525" y="4351338"/>
              <a:ext cx="71438" cy="2079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AutoShape 67"/>
            <p:cNvSpPr>
              <a:spLocks noChangeArrowheads="1"/>
            </p:cNvSpPr>
            <p:nvPr/>
          </p:nvSpPr>
          <p:spPr bwMode="auto">
            <a:xfrm>
              <a:off x="3659188" y="4351338"/>
              <a:ext cx="144462" cy="207962"/>
            </a:xfrm>
            <a:prstGeom prst="roundRect">
              <a:avLst>
                <a:gd name="adj" fmla="val 97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AutoShape 68"/>
            <p:cNvSpPr>
              <a:spLocks noChangeArrowheads="1"/>
            </p:cNvSpPr>
            <p:nvPr/>
          </p:nvSpPr>
          <p:spPr bwMode="auto">
            <a:xfrm>
              <a:off x="2778125" y="3527425"/>
              <a:ext cx="74613" cy="206375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AutoShape 69"/>
            <p:cNvSpPr>
              <a:spLocks noChangeArrowheads="1"/>
            </p:cNvSpPr>
            <p:nvPr/>
          </p:nvSpPr>
          <p:spPr bwMode="auto">
            <a:xfrm>
              <a:off x="3146425" y="4351338"/>
              <a:ext cx="73025" cy="207962"/>
            </a:xfrm>
            <a:prstGeom prst="roundRect">
              <a:avLst>
                <a:gd name="adj" fmla="val 192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1" name="Group 70"/>
            <p:cNvGrpSpPr>
              <a:grpSpLocks/>
            </p:cNvGrpSpPr>
            <p:nvPr/>
          </p:nvGrpSpPr>
          <p:grpSpPr bwMode="auto">
            <a:xfrm>
              <a:off x="2484438" y="3368675"/>
              <a:ext cx="266700" cy="280988"/>
              <a:chOff x="1647" y="2234"/>
              <a:chExt cx="188" cy="213"/>
            </a:xfrm>
          </p:grpSpPr>
          <p:sp>
            <p:nvSpPr>
              <p:cNvPr id="286" name="AutoShape 71"/>
              <p:cNvSpPr>
                <a:spLocks noChangeArrowheads="1"/>
              </p:cNvSpPr>
              <p:nvPr/>
            </p:nvSpPr>
            <p:spPr bwMode="auto">
              <a:xfrm>
                <a:off x="1647" y="2234"/>
                <a:ext cx="188" cy="213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AutoShape 72"/>
              <p:cNvSpPr>
                <a:spLocks noChangeArrowheads="1"/>
              </p:cNvSpPr>
              <p:nvPr/>
            </p:nvSpPr>
            <p:spPr bwMode="auto">
              <a:xfrm>
                <a:off x="1648" y="2234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sp>
          <p:nvSpPr>
            <p:cNvPr id="192" name="Text Box 73"/>
            <p:cNvSpPr txBox="1">
              <a:spLocks noChangeArrowheads="1"/>
            </p:cNvSpPr>
            <p:nvPr/>
          </p:nvSpPr>
          <p:spPr bwMode="auto">
            <a:xfrm>
              <a:off x="1849438" y="3733800"/>
              <a:ext cx="2730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grpSp>
          <p:nvGrpSpPr>
            <p:cNvPr id="193" name="Group 74"/>
            <p:cNvGrpSpPr>
              <a:grpSpLocks/>
            </p:cNvGrpSpPr>
            <p:nvPr/>
          </p:nvGrpSpPr>
          <p:grpSpPr bwMode="auto">
            <a:xfrm>
              <a:off x="2201863" y="3733800"/>
              <a:ext cx="265112" cy="280988"/>
              <a:chOff x="1447" y="2494"/>
              <a:chExt cx="187" cy="212"/>
            </a:xfrm>
          </p:grpSpPr>
          <p:sp>
            <p:nvSpPr>
              <p:cNvPr id="284" name="AutoShape 75"/>
              <p:cNvSpPr>
                <a:spLocks noChangeArrowheads="1"/>
              </p:cNvSpPr>
              <p:nvPr/>
            </p:nvSpPr>
            <p:spPr bwMode="auto">
              <a:xfrm>
                <a:off x="1447" y="2494"/>
                <a:ext cx="187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AutoShape 76"/>
              <p:cNvSpPr>
                <a:spLocks noChangeArrowheads="1"/>
              </p:cNvSpPr>
              <p:nvPr/>
            </p:nvSpPr>
            <p:spPr bwMode="auto">
              <a:xfrm>
                <a:off x="1447" y="2494"/>
                <a:ext cx="171" cy="197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</p:grpSp>
        <p:sp>
          <p:nvSpPr>
            <p:cNvPr id="194" name="Text Box 77"/>
            <p:cNvSpPr txBox="1">
              <a:spLocks noChangeArrowheads="1"/>
            </p:cNvSpPr>
            <p:nvPr/>
          </p:nvSpPr>
          <p:spPr bwMode="auto">
            <a:xfrm>
              <a:off x="2214563" y="3390900"/>
              <a:ext cx="2730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grpSp>
          <p:nvGrpSpPr>
            <p:cNvPr id="195" name="Group 78"/>
            <p:cNvGrpSpPr>
              <a:grpSpLocks/>
            </p:cNvGrpSpPr>
            <p:nvPr/>
          </p:nvGrpSpPr>
          <p:grpSpPr bwMode="auto">
            <a:xfrm>
              <a:off x="2484438" y="3733800"/>
              <a:ext cx="266700" cy="280988"/>
              <a:chOff x="1647" y="2494"/>
              <a:chExt cx="188" cy="212"/>
            </a:xfrm>
          </p:grpSpPr>
          <p:sp>
            <p:nvSpPr>
              <p:cNvPr id="282" name="AutoShape 79"/>
              <p:cNvSpPr>
                <a:spLocks noChangeArrowheads="1"/>
              </p:cNvSpPr>
              <p:nvPr/>
            </p:nvSpPr>
            <p:spPr bwMode="auto">
              <a:xfrm>
                <a:off x="1647" y="2494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AutoShape 80"/>
              <p:cNvSpPr>
                <a:spLocks noChangeArrowheads="1"/>
              </p:cNvSpPr>
              <p:nvPr/>
            </p:nvSpPr>
            <p:spPr bwMode="auto">
              <a:xfrm>
                <a:off x="1648" y="2494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</p:grpSp>
        <p:sp>
          <p:nvSpPr>
            <p:cNvPr id="196" name="Text Box 81"/>
            <p:cNvSpPr txBox="1">
              <a:spLocks noChangeArrowheads="1"/>
            </p:cNvSpPr>
            <p:nvPr/>
          </p:nvSpPr>
          <p:spPr bwMode="auto">
            <a:xfrm>
              <a:off x="1828800" y="3390900"/>
              <a:ext cx="271463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grpSp>
          <p:nvGrpSpPr>
            <p:cNvPr id="197" name="Group 82"/>
            <p:cNvGrpSpPr>
              <a:grpSpLocks/>
            </p:cNvGrpSpPr>
            <p:nvPr/>
          </p:nvGrpSpPr>
          <p:grpSpPr bwMode="auto">
            <a:xfrm>
              <a:off x="3438525" y="3390900"/>
              <a:ext cx="265113" cy="280988"/>
              <a:chOff x="2319" y="2234"/>
              <a:chExt cx="188" cy="213"/>
            </a:xfrm>
          </p:grpSpPr>
          <p:sp>
            <p:nvSpPr>
              <p:cNvPr id="280" name="AutoShape 83"/>
              <p:cNvSpPr>
                <a:spLocks noChangeArrowheads="1"/>
              </p:cNvSpPr>
              <p:nvPr/>
            </p:nvSpPr>
            <p:spPr bwMode="auto">
              <a:xfrm>
                <a:off x="2319" y="2234"/>
                <a:ext cx="188" cy="213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AutoShape 84"/>
              <p:cNvSpPr>
                <a:spLocks noChangeArrowheads="1"/>
              </p:cNvSpPr>
              <p:nvPr/>
            </p:nvSpPr>
            <p:spPr bwMode="auto">
              <a:xfrm>
                <a:off x="2319" y="2234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sp>
          <p:nvSpPr>
            <p:cNvPr id="198" name="Text Box 85"/>
            <p:cNvSpPr txBox="1">
              <a:spLocks noChangeArrowheads="1"/>
            </p:cNvSpPr>
            <p:nvPr/>
          </p:nvSpPr>
          <p:spPr bwMode="auto">
            <a:xfrm>
              <a:off x="2778125" y="3733800"/>
              <a:ext cx="2746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grpSp>
          <p:nvGrpSpPr>
            <p:cNvPr id="199" name="Group 86"/>
            <p:cNvGrpSpPr>
              <a:grpSpLocks/>
            </p:cNvGrpSpPr>
            <p:nvPr/>
          </p:nvGrpSpPr>
          <p:grpSpPr bwMode="auto">
            <a:xfrm>
              <a:off x="3006725" y="3733800"/>
              <a:ext cx="290513" cy="280988"/>
              <a:chOff x="2015" y="2494"/>
              <a:chExt cx="205" cy="212"/>
            </a:xfrm>
          </p:grpSpPr>
          <p:sp>
            <p:nvSpPr>
              <p:cNvPr id="278" name="AutoShape 87"/>
              <p:cNvSpPr>
                <a:spLocks noChangeArrowheads="1"/>
              </p:cNvSpPr>
              <p:nvPr/>
            </p:nvSpPr>
            <p:spPr bwMode="auto">
              <a:xfrm>
                <a:off x="2015" y="2494"/>
                <a:ext cx="187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AutoShape 88"/>
              <p:cNvSpPr>
                <a:spLocks noChangeArrowheads="1"/>
              </p:cNvSpPr>
              <p:nvPr/>
            </p:nvSpPr>
            <p:spPr bwMode="auto">
              <a:xfrm>
                <a:off x="2016" y="2494"/>
                <a:ext cx="204" cy="197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p:grpSp>
        <p:sp>
          <p:nvSpPr>
            <p:cNvPr id="200" name="Text Box 89"/>
            <p:cNvSpPr txBox="1">
              <a:spLocks noChangeArrowheads="1"/>
            </p:cNvSpPr>
            <p:nvPr/>
          </p:nvSpPr>
          <p:spPr bwMode="auto">
            <a:xfrm>
              <a:off x="3017838" y="3390900"/>
              <a:ext cx="2730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grpSp>
          <p:nvGrpSpPr>
            <p:cNvPr id="201" name="Group 90"/>
            <p:cNvGrpSpPr>
              <a:grpSpLocks/>
            </p:cNvGrpSpPr>
            <p:nvPr/>
          </p:nvGrpSpPr>
          <p:grpSpPr bwMode="auto">
            <a:xfrm>
              <a:off x="3438525" y="3733800"/>
              <a:ext cx="265113" cy="280988"/>
              <a:chOff x="2319" y="2494"/>
              <a:chExt cx="188" cy="212"/>
            </a:xfrm>
          </p:grpSpPr>
          <p:sp>
            <p:nvSpPr>
              <p:cNvPr id="276" name="AutoShape 91"/>
              <p:cNvSpPr>
                <a:spLocks noChangeArrowheads="1"/>
              </p:cNvSpPr>
              <p:nvPr/>
            </p:nvSpPr>
            <p:spPr bwMode="auto">
              <a:xfrm>
                <a:off x="2319" y="2494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AutoShape 92"/>
              <p:cNvSpPr>
                <a:spLocks noChangeArrowheads="1"/>
              </p:cNvSpPr>
              <p:nvPr/>
            </p:nvSpPr>
            <p:spPr bwMode="auto">
              <a:xfrm>
                <a:off x="2319" y="2494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</p:grpSp>
        <p:sp>
          <p:nvSpPr>
            <p:cNvPr id="202" name="Text Box 93"/>
            <p:cNvSpPr txBox="1">
              <a:spLocks noChangeArrowheads="1"/>
            </p:cNvSpPr>
            <p:nvPr/>
          </p:nvSpPr>
          <p:spPr bwMode="auto">
            <a:xfrm>
              <a:off x="2778125" y="3390900"/>
              <a:ext cx="2746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grpSp>
          <p:nvGrpSpPr>
            <p:cNvPr id="203" name="Group 94"/>
            <p:cNvGrpSpPr>
              <a:grpSpLocks/>
            </p:cNvGrpSpPr>
            <p:nvPr/>
          </p:nvGrpSpPr>
          <p:grpSpPr bwMode="auto">
            <a:xfrm>
              <a:off x="2466975" y="3979863"/>
              <a:ext cx="266700" cy="280987"/>
              <a:chOff x="1634" y="2680"/>
              <a:chExt cx="188" cy="212"/>
            </a:xfrm>
          </p:grpSpPr>
          <p:sp>
            <p:nvSpPr>
              <p:cNvPr id="274" name="AutoShape 95"/>
              <p:cNvSpPr>
                <a:spLocks noChangeArrowheads="1"/>
              </p:cNvSpPr>
              <p:nvPr/>
            </p:nvSpPr>
            <p:spPr bwMode="auto">
              <a:xfrm>
                <a:off x="1634" y="2680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AutoShape 96"/>
              <p:cNvSpPr>
                <a:spLocks noChangeArrowheads="1"/>
              </p:cNvSpPr>
              <p:nvPr/>
            </p:nvSpPr>
            <p:spPr bwMode="auto">
              <a:xfrm>
                <a:off x="1635" y="2680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sp>
          <p:nvSpPr>
            <p:cNvPr id="204" name="Text Box 97"/>
            <p:cNvSpPr txBox="1">
              <a:spLocks noChangeArrowheads="1"/>
            </p:cNvSpPr>
            <p:nvPr/>
          </p:nvSpPr>
          <p:spPr bwMode="auto">
            <a:xfrm>
              <a:off x="1828800" y="4283075"/>
              <a:ext cx="271463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grpSp>
          <p:nvGrpSpPr>
            <p:cNvPr id="205" name="Group 98"/>
            <p:cNvGrpSpPr>
              <a:grpSpLocks/>
            </p:cNvGrpSpPr>
            <p:nvPr/>
          </p:nvGrpSpPr>
          <p:grpSpPr bwMode="auto">
            <a:xfrm>
              <a:off x="2182813" y="4283075"/>
              <a:ext cx="263525" cy="280988"/>
              <a:chOff x="1433" y="2909"/>
              <a:chExt cx="186" cy="212"/>
            </a:xfrm>
          </p:grpSpPr>
          <p:sp>
            <p:nvSpPr>
              <p:cNvPr id="272" name="AutoShape 99"/>
              <p:cNvSpPr>
                <a:spLocks noChangeArrowheads="1"/>
              </p:cNvSpPr>
              <p:nvPr/>
            </p:nvSpPr>
            <p:spPr bwMode="auto">
              <a:xfrm>
                <a:off x="1433" y="2909"/>
                <a:ext cx="186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AutoShape 100"/>
              <p:cNvSpPr>
                <a:spLocks noChangeArrowheads="1"/>
              </p:cNvSpPr>
              <p:nvPr/>
            </p:nvSpPr>
            <p:spPr bwMode="auto">
              <a:xfrm>
                <a:off x="1433" y="2909"/>
                <a:ext cx="171" cy="197"/>
              </a:xfrm>
              <a:prstGeom prst="roundRect">
                <a:avLst>
                  <a:gd name="adj" fmla="val 54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</p:grpSp>
        <p:sp>
          <p:nvSpPr>
            <p:cNvPr id="206" name="Text Box 101"/>
            <p:cNvSpPr txBox="1">
              <a:spLocks noChangeArrowheads="1"/>
            </p:cNvSpPr>
            <p:nvPr/>
          </p:nvSpPr>
          <p:spPr bwMode="auto">
            <a:xfrm>
              <a:off x="2195513" y="3979863"/>
              <a:ext cx="2730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grpSp>
          <p:nvGrpSpPr>
            <p:cNvPr id="207" name="Group 102"/>
            <p:cNvGrpSpPr>
              <a:grpSpLocks/>
            </p:cNvGrpSpPr>
            <p:nvPr/>
          </p:nvGrpSpPr>
          <p:grpSpPr bwMode="auto">
            <a:xfrm>
              <a:off x="2466975" y="4283075"/>
              <a:ext cx="266700" cy="280988"/>
              <a:chOff x="1634" y="2909"/>
              <a:chExt cx="188" cy="212"/>
            </a:xfrm>
          </p:grpSpPr>
          <p:sp>
            <p:nvSpPr>
              <p:cNvPr id="270" name="AutoShape 103"/>
              <p:cNvSpPr>
                <a:spLocks noChangeArrowheads="1"/>
              </p:cNvSpPr>
              <p:nvPr/>
            </p:nvSpPr>
            <p:spPr bwMode="auto">
              <a:xfrm>
                <a:off x="1634" y="2909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AutoShape 104"/>
              <p:cNvSpPr>
                <a:spLocks noChangeArrowheads="1"/>
              </p:cNvSpPr>
              <p:nvPr/>
            </p:nvSpPr>
            <p:spPr bwMode="auto">
              <a:xfrm>
                <a:off x="1635" y="2909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</p:grpSp>
        <p:sp>
          <p:nvSpPr>
            <p:cNvPr id="208" name="Text Box 105"/>
            <p:cNvSpPr txBox="1">
              <a:spLocks noChangeArrowheads="1"/>
            </p:cNvSpPr>
            <p:nvPr/>
          </p:nvSpPr>
          <p:spPr bwMode="auto">
            <a:xfrm>
              <a:off x="1811338" y="3979863"/>
              <a:ext cx="271462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grpSp>
          <p:nvGrpSpPr>
            <p:cNvPr id="209" name="Group 106"/>
            <p:cNvGrpSpPr>
              <a:grpSpLocks/>
            </p:cNvGrpSpPr>
            <p:nvPr/>
          </p:nvGrpSpPr>
          <p:grpSpPr bwMode="auto">
            <a:xfrm>
              <a:off x="2484438" y="4529138"/>
              <a:ext cx="266700" cy="280987"/>
              <a:chOff x="1647" y="3095"/>
              <a:chExt cx="188" cy="212"/>
            </a:xfrm>
          </p:grpSpPr>
          <p:sp>
            <p:nvSpPr>
              <p:cNvPr id="268" name="AutoShape 107"/>
              <p:cNvSpPr>
                <a:spLocks noChangeArrowheads="1"/>
              </p:cNvSpPr>
              <p:nvPr/>
            </p:nvSpPr>
            <p:spPr bwMode="auto">
              <a:xfrm>
                <a:off x="1647" y="3095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AutoShape 108"/>
              <p:cNvSpPr>
                <a:spLocks noChangeArrowheads="1"/>
              </p:cNvSpPr>
              <p:nvPr/>
            </p:nvSpPr>
            <p:spPr bwMode="auto">
              <a:xfrm>
                <a:off x="1648" y="3095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sp>
          <p:nvSpPr>
            <p:cNvPr id="210" name="Text Box 109"/>
            <p:cNvSpPr txBox="1">
              <a:spLocks noChangeArrowheads="1"/>
            </p:cNvSpPr>
            <p:nvPr/>
          </p:nvSpPr>
          <p:spPr bwMode="auto">
            <a:xfrm>
              <a:off x="1828800" y="4870450"/>
              <a:ext cx="271463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grpSp>
          <p:nvGrpSpPr>
            <p:cNvPr id="211" name="Group 110"/>
            <p:cNvGrpSpPr>
              <a:grpSpLocks/>
            </p:cNvGrpSpPr>
            <p:nvPr/>
          </p:nvGrpSpPr>
          <p:grpSpPr bwMode="auto">
            <a:xfrm>
              <a:off x="2182813" y="4872038"/>
              <a:ext cx="263525" cy="279400"/>
              <a:chOff x="1433" y="3354"/>
              <a:chExt cx="186" cy="212"/>
            </a:xfrm>
          </p:grpSpPr>
          <p:sp>
            <p:nvSpPr>
              <p:cNvPr id="266" name="AutoShape 111"/>
              <p:cNvSpPr>
                <a:spLocks noChangeArrowheads="1"/>
              </p:cNvSpPr>
              <p:nvPr/>
            </p:nvSpPr>
            <p:spPr bwMode="auto">
              <a:xfrm>
                <a:off x="1433" y="3354"/>
                <a:ext cx="186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AutoShape 112"/>
              <p:cNvSpPr>
                <a:spLocks noChangeArrowheads="1"/>
              </p:cNvSpPr>
              <p:nvPr/>
            </p:nvSpPr>
            <p:spPr bwMode="auto">
              <a:xfrm>
                <a:off x="1433" y="3355"/>
                <a:ext cx="171" cy="197"/>
              </a:xfrm>
              <a:prstGeom prst="roundRect">
                <a:avLst>
                  <a:gd name="adj" fmla="val 54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</p:grpSp>
        <p:sp>
          <p:nvSpPr>
            <p:cNvPr id="212" name="Text Box 113"/>
            <p:cNvSpPr txBox="1">
              <a:spLocks noChangeArrowheads="1"/>
            </p:cNvSpPr>
            <p:nvPr/>
          </p:nvSpPr>
          <p:spPr bwMode="auto">
            <a:xfrm>
              <a:off x="2189163" y="4529138"/>
              <a:ext cx="2730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grpSp>
          <p:nvGrpSpPr>
            <p:cNvPr id="213" name="Group 114"/>
            <p:cNvGrpSpPr>
              <a:grpSpLocks/>
            </p:cNvGrpSpPr>
            <p:nvPr/>
          </p:nvGrpSpPr>
          <p:grpSpPr bwMode="auto">
            <a:xfrm>
              <a:off x="2466975" y="4872038"/>
              <a:ext cx="266700" cy="279400"/>
              <a:chOff x="1634" y="3354"/>
              <a:chExt cx="188" cy="212"/>
            </a:xfrm>
          </p:grpSpPr>
          <p:sp>
            <p:nvSpPr>
              <p:cNvPr id="264" name="AutoShape 115"/>
              <p:cNvSpPr>
                <a:spLocks noChangeArrowheads="1"/>
              </p:cNvSpPr>
              <p:nvPr/>
            </p:nvSpPr>
            <p:spPr bwMode="auto">
              <a:xfrm>
                <a:off x="1634" y="3354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AutoShape 116"/>
              <p:cNvSpPr>
                <a:spLocks noChangeArrowheads="1"/>
              </p:cNvSpPr>
              <p:nvPr/>
            </p:nvSpPr>
            <p:spPr bwMode="auto">
              <a:xfrm>
                <a:off x="1635" y="3355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</p:grpSp>
        <p:sp>
          <p:nvSpPr>
            <p:cNvPr id="214" name="Text Box 117"/>
            <p:cNvSpPr txBox="1">
              <a:spLocks noChangeArrowheads="1"/>
            </p:cNvSpPr>
            <p:nvPr/>
          </p:nvSpPr>
          <p:spPr bwMode="auto">
            <a:xfrm>
              <a:off x="1828800" y="4529138"/>
              <a:ext cx="271463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15" name="Text Box 118"/>
            <p:cNvSpPr txBox="1">
              <a:spLocks noChangeArrowheads="1"/>
            </p:cNvSpPr>
            <p:nvPr/>
          </p:nvSpPr>
          <p:spPr bwMode="auto">
            <a:xfrm>
              <a:off x="2466975" y="5489575"/>
              <a:ext cx="2873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216" name="Text Box 119"/>
            <p:cNvSpPr txBox="1">
              <a:spLocks noChangeArrowheads="1"/>
            </p:cNvSpPr>
            <p:nvPr/>
          </p:nvSpPr>
          <p:spPr bwMode="auto">
            <a:xfrm>
              <a:off x="2195513" y="5489575"/>
              <a:ext cx="2730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17" name="Text Box 120"/>
            <p:cNvSpPr txBox="1">
              <a:spLocks noChangeArrowheads="1"/>
            </p:cNvSpPr>
            <p:nvPr/>
          </p:nvSpPr>
          <p:spPr bwMode="auto">
            <a:xfrm>
              <a:off x="1811338" y="5489575"/>
              <a:ext cx="271462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grpSp>
          <p:nvGrpSpPr>
            <p:cNvPr id="218" name="Group 121"/>
            <p:cNvGrpSpPr>
              <a:grpSpLocks/>
            </p:cNvGrpSpPr>
            <p:nvPr/>
          </p:nvGrpSpPr>
          <p:grpSpPr bwMode="auto">
            <a:xfrm>
              <a:off x="3438525" y="3979863"/>
              <a:ext cx="265113" cy="280987"/>
              <a:chOff x="2319" y="2680"/>
              <a:chExt cx="188" cy="212"/>
            </a:xfrm>
          </p:grpSpPr>
          <p:sp>
            <p:nvSpPr>
              <p:cNvPr id="262" name="AutoShape 122"/>
              <p:cNvSpPr>
                <a:spLocks noChangeArrowheads="1"/>
              </p:cNvSpPr>
              <p:nvPr/>
            </p:nvSpPr>
            <p:spPr bwMode="auto">
              <a:xfrm>
                <a:off x="2319" y="2680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AutoShape 123"/>
              <p:cNvSpPr>
                <a:spLocks noChangeArrowheads="1"/>
              </p:cNvSpPr>
              <p:nvPr/>
            </p:nvSpPr>
            <p:spPr bwMode="auto">
              <a:xfrm>
                <a:off x="2319" y="2680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sp>
          <p:nvSpPr>
            <p:cNvPr id="219" name="Text Box 124"/>
            <p:cNvSpPr txBox="1">
              <a:spLocks noChangeArrowheads="1"/>
            </p:cNvSpPr>
            <p:nvPr/>
          </p:nvSpPr>
          <p:spPr bwMode="auto">
            <a:xfrm>
              <a:off x="2789238" y="4267200"/>
              <a:ext cx="271462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grpSp>
          <p:nvGrpSpPr>
            <p:cNvPr id="220" name="Group 125"/>
            <p:cNvGrpSpPr>
              <a:grpSpLocks/>
            </p:cNvGrpSpPr>
            <p:nvPr/>
          </p:nvGrpSpPr>
          <p:grpSpPr bwMode="auto">
            <a:xfrm>
              <a:off x="3006725" y="4254500"/>
              <a:ext cx="265113" cy="279400"/>
              <a:chOff x="2015" y="2887"/>
              <a:chExt cx="187" cy="212"/>
            </a:xfrm>
          </p:grpSpPr>
          <p:sp>
            <p:nvSpPr>
              <p:cNvPr id="260" name="AutoShape 126"/>
              <p:cNvSpPr>
                <a:spLocks noChangeArrowheads="1"/>
              </p:cNvSpPr>
              <p:nvPr/>
            </p:nvSpPr>
            <p:spPr bwMode="auto">
              <a:xfrm>
                <a:off x="2015" y="2887"/>
                <a:ext cx="187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AutoShape 127"/>
              <p:cNvSpPr>
                <a:spLocks noChangeArrowheads="1"/>
              </p:cNvSpPr>
              <p:nvPr/>
            </p:nvSpPr>
            <p:spPr bwMode="auto">
              <a:xfrm>
                <a:off x="2016" y="2888"/>
                <a:ext cx="171" cy="197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</p:grpSp>
        <p:sp>
          <p:nvSpPr>
            <p:cNvPr id="221" name="Text Box 128"/>
            <p:cNvSpPr txBox="1">
              <a:spLocks noChangeArrowheads="1"/>
            </p:cNvSpPr>
            <p:nvPr/>
          </p:nvSpPr>
          <p:spPr bwMode="auto">
            <a:xfrm>
              <a:off x="3017838" y="3979863"/>
              <a:ext cx="2730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grpSp>
          <p:nvGrpSpPr>
            <p:cNvPr id="222" name="Group 129"/>
            <p:cNvGrpSpPr>
              <a:grpSpLocks/>
            </p:cNvGrpSpPr>
            <p:nvPr/>
          </p:nvGrpSpPr>
          <p:grpSpPr bwMode="auto">
            <a:xfrm>
              <a:off x="3438525" y="4254500"/>
              <a:ext cx="265113" cy="279400"/>
              <a:chOff x="2319" y="2887"/>
              <a:chExt cx="188" cy="212"/>
            </a:xfrm>
          </p:grpSpPr>
          <p:sp>
            <p:nvSpPr>
              <p:cNvPr id="258" name="AutoShape 130"/>
              <p:cNvSpPr>
                <a:spLocks noChangeArrowheads="1"/>
              </p:cNvSpPr>
              <p:nvPr/>
            </p:nvSpPr>
            <p:spPr bwMode="auto">
              <a:xfrm>
                <a:off x="2319" y="2887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AutoShape 131"/>
              <p:cNvSpPr>
                <a:spLocks noChangeArrowheads="1"/>
              </p:cNvSpPr>
              <p:nvPr/>
            </p:nvSpPr>
            <p:spPr bwMode="auto">
              <a:xfrm>
                <a:off x="2319" y="2888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</p:grpSp>
        <p:sp>
          <p:nvSpPr>
            <p:cNvPr id="223" name="Text Box 132"/>
            <p:cNvSpPr txBox="1">
              <a:spLocks noChangeArrowheads="1"/>
            </p:cNvSpPr>
            <p:nvPr/>
          </p:nvSpPr>
          <p:spPr bwMode="auto">
            <a:xfrm>
              <a:off x="2778125" y="3979863"/>
              <a:ext cx="274638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grpSp>
          <p:nvGrpSpPr>
            <p:cNvPr id="224" name="Group 133"/>
            <p:cNvGrpSpPr>
              <a:grpSpLocks/>
            </p:cNvGrpSpPr>
            <p:nvPr/>
          </p:nvGrpSpPr>
          <p:grpSpPr bwMode="auto">
            <a:xfrm>
              <a:off x="3430588" y="4529138"/>
              <a:ext cx="265112" cy="280987"/>
              <a:chOff x="2314" y="3095"/>
              <a:chExt cx="188" cy="212"/>
            </a:xfrm>
          </p:grpSpPr>
          <p:sp>
            <p:nvSpPr>
              <p:cNvPr id="256" name="AutoShape 134"/>
              <p:cNvSpPr>
                <a:spLocks noChangeArrowheads="1"/>
              </p:cNvSpPr>
              <p:nvPr/>
            </p:nvSpPr>
            <p:spPr bwMode="auto">
              <a:xfrm>
                <a:off x="2314" y="3095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AutoShape 135"/>
              <p:cNvSpPr>
                <a:spLocks noChangeArrowheads="1"/>
              </p:cNvSpPr>
              <p:nvPr/>
            </p:nvSpPr>
            <p:spPr bwMode="auto">
              <a:xfrm>
                <a:off x="2314" y="3095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2790825" y="4902200"/>
              <a:ext cx="274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grpSp>
          <p:nvGrpSpPr>
            <p:cNvPr id="226" name="Group 137"/>
            <p:cNvGrpSpPr>
              <a:grpSpLocks/>
            </p:cNvGrpSpPr>
            <p:nvPr/>
          </p:nvGrpSpPr>
          <p:grpSpPr bwMode="auto">
            <a:xfrm>
              <a:off x="2997200" y="4902200"/>
              <a:ext cx="263525" cy="279400"/>
              <a:chOff x="2009" y="3376"/>
              <a:chExt cx="186" cy="212"/>
            </a:xfrm>
          </p:grpSpPr>
          <p:sp>
            <p:nvSpPr>
              <p:cNvPr id="254" name="AutoShape 138"/>
              <p:cNvSpPr>
                <a:spLocks noChangeArrowheads="1"/>
              </p:cNvSpPr>
              <p:nvPr/>
            </p:nvSpPr>
            <p:spPr bwMode="auto">
              <a:xfrm>
                <a:off x="2009" y="3376"/>
                <a:ext cx="186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AutoShape 139"/>
              <p:cNvSpPr>
                <a:spLocks noChangeArrowheads="1"/>
              </p:cNvSpPr>
              <p:nvPr/>
            </p:nvSpPr>
            <p:spPr bwMode="auto">
              <a:xfrm>
                <a:off x="2009" y="3377"/>
                <a:ext cx="171" cy="197"/>
              </a:xfrm>
              <a:prstGeom prst="roundRect">
                <a:avLst>
                  <a:gd name="adj" fmla="val 54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</p:grpSp>
        <p:sp>
          <p:nvSpPr>
            <p:cNvPr id="227" name="Text Box 140"/>
            <p:cNvSpPr txBox="1">
              <a:spLocks noChangeArrowheads="1"/>
            </p:cNvSpPr>
            <p:nvPr/>
          </p:nvSpPr>
          <p:spPr bwMode="auto">
            <a:xfrm>
              <a:off x="3011488" y="4529138"/>
              <a:ext cx="2730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grpSp>
          <p:nvGrpSpPr>
            <p:cNvPr id="228" name="Group 141"/>
            <p:cNvGrpSpPr>
              <a:grpSpLocks/>
            </p:cNvGrpSpPr>
            <p:nvPr/>
          </p:nvGrpSpPr>
          <p:grpSpPr bwMode="auto">
            <a:xfrm>
              <a:off x="3430588" y="4902200"/>
              <a:ext cx="265112" cy="279400"/>
              <a:chOff x="2314" y="3376"/>
              <a:chExt cx="188" cy="212"/>
            </a:xfrm>
          </p:grpSpPr>
          <p:sp>
            <p:nvSpPr>
              <p:cNvPr id="252" name="AutoShape 142"/>
              <p:cNvSpPr>
                <a:spLocks noChangeArrowheads="1"/>
              </p:cNvSpPr>
              <p:nvPr/>
            </p:nvSpPr>
            <p:spPr bwMode="auto">
              <a:xfrm>
                <a:off x="2314" y="3376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AutoShape 143"/>
              <p:cNvSpPr>
                <a:spLocks noChangeArrowheads="1"/>
              </p:cNvSpPr>
              <p:nvPr/>
            </p:nvSpPr>
            <p:spPr bwMode="auto">
              <a:xfrm>
                <a:off x="2314" y="3377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</p:grpSp>
        <p:sp>
          <p:nvSpPr>
            <p:cNvPr id="229" name="Text Box 144"/>
            <p:cNvSpPr txBox="1">
              <a:spLocks noChangeArrowheads="1"/>
            </p:cNvSpPr>
            <p:nvPr/>
          </p:nvSpPr>
          <p:spPr bwMode="auto">
            <a:xfrm>
              <a:off x="2771775" y="4529138"/>
              <a:ext cx="2730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grpSp>
          <p:nvGrpSpPr>
            <p:cNvPr id="230" name="Group 145"/>
            <p:cNvGrpSpPr>
              <a:grpSpLocks/>
            </p:cNvGrpSpPr>
            <p:nvPr/>
          </p:nvGrpSpPr>
          <p:grpSpPr bwMode="auto">
            <a:xfrm>
              <a:off x="3438525" y="5491163"/>
              <a:ext cx="265113" cy="279400"/>
              <a:chOff x="2319" y="3822"/>
              <a:chExt cx="188" cy="212"/>
            </a:xfrm>
          </p:grpSpPr>
          <p:sp>
            <p:nvSpPr>
              <p:cNvPr id="250" name="AutoShape 146"/>
              <p:cNvSpPr>
                <a:spLocks noChangeArrowheads="1"/>
              </p:cNvSpPr>
              <p:nvPr/>
            </p:nvSpPr>
            <p:spPr bwMode="auto">
              <a:xfrm>
                <a:off x="2319" y="3822"/>
                <a:ext cx="188" cy="212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AutoShape 147"/>
              <p:cNvSpPr>
                <a:spLocks noChangeArrowheads="1"/>
              </p:cNvSpPr>
              <p:nvPr/>
            </p:nvSpPr>
            <p:spPr bwMode="auto">
              <a:xfrm>
                <a:off x="2319" y="3822"/>
                <a:ext cx="171" cy="197"/>
              </a:xfrm>
              <a:prstGeom prst="roundRect">
                <a:avLst>
                  <a:gd name="adj" fmla="val 52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sp>
          <p:nvSpPr>
            <p:cNvPr id="231" name="Text Box 148"/>
            <p:cNvSpPr txBox="1">
              <a:spLocks noChangeArrowheads="1"/>
            </p:cNvSpPr>
            <p:nvPr/>
          </p:nvSpPr>
          <p:spPr bwMode="auto">
            <a:xfrm>
              <a:off x="3017838" y="5489575"/>
              <a:ext cx="2730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32" name="Text Box 149"/>
            <p:cNvSpPr txBox="1">
              <a:spLocks noChangeArrowheads="1"/>
            </p:cNvSpPr>
            <p:nvPr/>
          </p:nvSpPr>
          <p:spPr bwMode="auto">
            <a:xfrm>
              <a:off x="2778125" y="5489575"/>
              <a:ext cx="2746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33" name="Text Box 150"/>
            <p:cNvSpPr txBox="1">
              <a:spLocks noChangeArrowheads="1"/>
            </p:cNvSpPr>
            <p:nvPr/>
          </p:nvSpPr>
          <p:spPr bwMode="auto">
            <a:xfrm>
              <a:off x="4167188" y="3733800"/>
              <a:ext cx="2762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34" name="Text Box 151"/>
            <p:cNvSpPr txBox="1">
              <a:spLocks noChangeArrowheads="1"/>
            </p:cNvSpPr>
            <p:nvPr/>
          </p:nvSpPr>
          <p:spPr bwMode="auto">
            <a:xfrm>
              <a:off x="4167188" y="3390900"/>
              <a:ext cx="2762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35" name="Text Box 152"/>
            <p:cNvSpPr txBox="1">
              <a:spLocks noChangeArrowheads="1"/>
            </p:cNvSpPr>
            <p:nvPr/>
          </p:nvSpPr>
          <p:spPr bwMode="auto">
            <a:xfrm>
              <a:off x="4187825" y="4254500"/>
              <a:ext cx="274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36" name="Text Box 153"/>
            <p:cNvSpPr txBox="1">
              <a:spLocks noChangeArrowheads="1"/>
            </p:cNvSpPr>
            <p:nvPr/>
          </p:nvSpPr>
          <p:spPr bwMode="auto">
            <a:xfrm>
              <a:off x="4167188" y="3979863"/>
              <a:ext cx="2762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37" name="Text Box 154"/>
            <p:cNvSpPr txBox="1">
              <a:spLocks noChangeArrowheads="1"/>
            </p:cNvSpPr>
            <p:nvPr/>
          </p:nvSpPr>
          <p:spPr bwMode="auto">
            <a:xfrm>
              <a:off x="4181475" y="4902200"/>
              <a:ext cx="274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38" name="Text Box 155"/>
            <p:cNvSpPr txBox="1">
              <a:spLocks noChangeArrowheads="1"/>
            </p:cNvSpPr>
            <p:nvPr/>
          </p:nvSpPr>
          <p:spPr bwMode="auto">
            <a:xfrm>
              <a:off x="4160838" y="4529138"/>
              <a:ext cx="2730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39" name="Text Box 156"/>
            <p:cNvSpPr txBox="1">
              <a:spLocks noChangeArrowheads="1"/>
            </p:cNvSpPr>
            <p:nvPr/>
          </p:nvSpPr>
          <p:spPr bwMode="auto">
            <a:xfrm>
              <a:off x="4167188" y="5489575"/>
              <a:ext cx="2762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grpSp>
          <p:nvGrpSpPr>
            <p:cNvPr id="240" name="Group 157"/>
            <p:cNvGrpSpPr>
              <a:grpSpLocks/>
            </p:cNvGrpSpPr>
            <p:nvPr/>
          </p:nvGrpSpPr>
          <p:grpSpPr bwMode="auto">
            <a:xfrm>
              <a:off x="2782888" y="2940050"/>
              <a:ext cx="774700" cy="336550"/>
              <a:chOff x="2081" y="1942"/>
              <a:chExt cx="470" cy="217"/>
            </a:xfrm>
          </p:grpSpPr>
          <p:sp>
            <p:nvSpPr>
              <p:cNvPr id="246" name="AutoShape 158"/>
              <p:cNvSpPr>
                <a:spLocks noChangeArrowheads="1"/>
              </p:cNvSpPr>
              <p:nvPr/>
            </p:nvSpPr>
            <p:spPr bwMode="auto">
              <a:xfrm>
                <a:off x="2081" y="1942"/>
                <a:ext cx="470" cy="217"/>
              </a:xfrm>
              <a:prstGeom prst="roundRect">
                <a:avLst>
                  <a:gd name="adj" fmla="val 463"/>
                </a:avLst>
              </a:prstGeom>
              <a:noFill/>
              <a:ln w="936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47" name="Group 159"/>
              <p:cNvGrpSpPr>
                <a:grpSpLocks/>
              </p:cNvGrpSpPr>
              <p:nvPr/>
            </p:nvGrpSpPr>
            <p:grpSpPr bwMode="auto">
              <a:xfrm>
                <a:off x="2081" y="1942"/>
                <a:ext cx="470" cy="217"/>
                <a:chOff x="2081" y="1942"/>
                <a:chExt cx="470" cy="217"/>
              </a:xfrm>
            </p:grpSpPr>
            <p:sp>
              <p:nvSpPr>
                <p:cNvPr id="248" name="AutoShape 160"/>
                <p:cNvSpPr>
                  <a:spLocks noChangeArrowheads="1"/>
                </p:cNvSpPr>
                <p:nvPr/>
              </p:nvSpPr>
              <p:spPr bwMode="auto">
                <a:xfrm>
                  <a:off x="2081" y="1942"/>
                  <a:ext cx="470" cy="217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AutoShape 161"/>
                <p:cNvSpPr>
                  <a:spLocks noChangeArrowheads="1"/>
                </p:cNvSpPr>
                <p:nvPr/>
              </p:nvSpPr>
              <p:spPr bwMode="auto">
                <a:xfrm>
                  <a:off x="2103" y="1942"/>
                  <a:ext cx="425" cy="183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kumimoji="0" lang="en-GB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Matrix</a:t>
                  </a:r>
                </a:p>
              </p:txBody>
            </p:sp>
          </p:grpSp>
        </p:grpSp>
        <p:sp>
          <p:nvSpPr>
            <p:cNvPr id="241" name="Text Box 217"/>
            <p:cNvSpPr txBox="1">
              <a:spLocks noChangeArrowheads="1"/>
            </p:cNvSpPr>
            <p:nvPr/>
          </p:nvSpPr>
          <p:spPr bwMode="auto">
            <a:xfrm>
              <a:off x="2051050" y="5949950"/>
              <a:ext cx="608013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ACTIVE</a:t>
              </a:r>
            </a:p>
          </p:txBody>
        </p:sp>
        <p:sp>
          <p:nvSpPr>
            <p:cNvPr id="242" name="Line 218"/>
            <p:cNvSpPr>
              <a:spLocks noChangeShapeType="1"/>
            </p:cNvSpPr>
            <p:nvPr/>
          </p:nvSpPr>
          <p:spPr bwMode="auto">
            <a:xfrm>
              <a:off x="2312988" y="4883150"/>
              <a:ext cx="87312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Line 219"/>
            <p:cNvSpPr>
              <a:spLocks noChangeShapeType="1"/>
            </p:cNvSpPr>
            <p:nvPr/>
          </p:nvSpPr>
          <p:spPr bwMode="auto">
            <a:xfrm rot="5400000">
              <a:off x="3378200" y="4329113"/>
              <a:ext cx="8636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Rectangle 222"/>
            <p:cNvSpPr>
              <a:spLocks noChangeArrowheads="1"/>
            </p:cNvSpPr>
            <p:nvPr/>
          </p:nvSpPr>
          <p:spPr bwMode="auto">
            <a:xfrm>
              <a:off x="2189163" y="3711575"/>
              <a:ext cx="2492375" cy="307975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tangle 223" descr="5%"/>
            <p:cNvSpPr>
              <a:spLocks noChangeArrowheads="1"/>
            </p:cNvSpPr>
            <p:nvPr/>
          </p:nvSpPr>
          <p:spPr bwMode="auto">
            <a:xfrm>
              <a:off x="2189163" y="3711575"/>
              <a:ext cx="311150" cy="2220913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4" name="Group 168"/>
          <p:cNvGrpSpPr>
            <a:grpSpLocks/>
          </p:cNvGrpSpPr>
          <p:nvPr/>
        </p:nvGrpSpPr>
        <p:grpSpPr bwMode="auto">
          <a:xfrm>
            <a:off x="5173662" y="2997913"/>
            <a:ext cx="2141019" cy="1058147"/>
            <a:chOff x="4868862" y="3045540"/>
            <a:chExt cx="2141019" cy="1058148"/>
          </a:xfrm>
        </p:grpSpPr>
        <p:sp>
          <p:nvSpPr>
            <p:cNvPr id="315" name="AutoShape 189"/>
            <p:cNvSpPr>
              <a:spLocks noChangeArrowheads="1"/>
            </p:cNvSpPr>
            <p:nvPr/>
          </p:nvSpPr>
          <p:spPr bwMode="auto">
            <a:xfrm>
              <a:off x="5883275" y="3771900"/>
              <a:ext cx="309563" cy="300038"/>
            </a:xfrm>
            <a:prstGeom prst="roundRect">
              <a:avLst>
                <a:gd name="adj" fmla="val 5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AutoShape 190"/>
            <p:cNvSpPr>
              <a:spLocks noChangeArrowheads="1"/>
            </p:cNvSpPr>
            <p:nvPr/>
          </p:nvSpPr>
          <p:spPr bwMode="auto">
            <a:xfrm>
              <a:off x="5573713" y="3771900"/>
              <a:ext cx="309562" cy="300038"/>
            </a:xfrm>
            <a:prstGeom prst="roundRect">
              <a:avLst>
                <a:gd name="adj" fmla="val 5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AutoShape 191"/>
            <p:cNvSpPr>
              <a:spLocks noChangeArrowheads="1"/>
            </p:cNvSpPr>
            <p:nvPr/>
          </p:nvSpPr>
          <p:spPr bwMode="auto">
            <a:xfrm>
              <a:off x="5264150" y="3771900"/>
              <a:ext cx="309563" cy="300038"/>
            </a:xfrm>
            <a:prstGeom prst="roundRect">
              <a:avLst>
                <a:gd name="adj" fmla="val 5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AutoShape 192"/>
            <p:cNvSpPr>
              <a:spLocks noChangeArrowheads="1"/>
            </p:cNvSpPr>
            <p:nvPr/>
          </p:nvSpPr>
          <p:spPr bwMode="auto">
            <a:xfrm>
              <a:off x="5883275" y="3470275"/>
              <a:ext cx="309563" cy="301625"/>
            </a:xfrm>
            <a:prstGeom prst="roundRect">
              <a:avLst>
                <a:gd name="adj" fmla="val 5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AutoShape 193"/>
            <p:cNvSpPr>
              <a:spLocks noChangeArrowheads="1"/>
            </p:cNvSpPr>
            <p:nvPr/>
          </p:nvSpPr>
          <p:spPr bwMode="auto">
            <a:xfrm>
              <a:off x="5573713" y="3470275"/>
              <a:ext cx="309562" cy="301625"/>
            </a:xfrm>
            <a:prstGeom prst="roundRect">
              <a:avLst>
                <a:gd name="adj" fmla="val 5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AutoShape 194"/>
            <p:cNvSpPr>
              <a:spLocks noChangeArrowheads="1"/>
            </p:cNvSpPr>
            <p:nvPr/>
          </p:nvSpPr>
          <p:spPr bwMode="auto">
            <a:xfrm>
              <a:off x="5264150" y="3470275"/>
              <a:ext cx="309563" cy="301625"/>
            </a:xfrm>
            <a:prstGeom prst="roundRect">
              <a:avLst>
                <a:gd name="adj" fmla="val 51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21" name="Group 195"/>
            <p:cNvGrpSpPr>
              <a:grpSpLocks/>
            </p:cNvGrpSpPr>
            <p:nvPr/>
          </p:nvGrpSpPr>
          <p:grpSpPr bwMode="auto">
            <a:xfrm>
              <a:off x="5264150" y="3470275"/>
              <a:ext cx="301625" cy="333375"/>
              <a:chOff x="3881" y="2527"/>
              <a:chExt cx="187" cy="212"/>
            </a:xfrm>
          </p:grpSpPr>
          <p:sp>
            <p:nvSpPr>
              <p:cNvPr id="338" name="AutoShape 196"/>
              <p:cNvSpPr>
                <a:spLocks noChangeArrowheads="1"/>
              </p:cNvSpPr>
              <p:nvPr/>
            </p:nvSpPr>
            <p:spPr bwMode="auto">
              <a:xfrm>
                <a:off x="3881" y="2527"/>
                <a:ext cx="187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AutoShape 197"/>
              <p:cNvSpPr>
                <a:spLocks noChangeArrowheads="1"/>
              </p:cNvSpPr>
              <p:nvPr/>
            </p:nvSpPr>
            <p:spPr bwMode="auto">
              <a:xfrm>
                <a:off x="3917" y="2527"/>
                <a:ext cx="151" cy="167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</a:rPr>
                  <a:t>0</a:t>
                </a:r>
              </a:p>
            </p:txBody>
          </p:sp>
        </p:grpSp>
        <p:grpSp>
          <p:nvGrpSpPr>
            <p:cNvPr id="322" name="Group 198"/>
            <p:cNvGrpSpPr>
              <a:grpSpLocks/>
            </p:cNvGrpSpPr>
            <p:nvPr/>
          </p:nvGrpSpPr>
          <p:grpSpPr bwMode="auto">
            <a:xfrm>
              <a:off x="5883275" y="3470275"/>
              <a:ext cx="301625" cy="333375"/>
              <a:chOff x="4265" y="2527"/>
              <a:chExt cx="187" cy="212"/>
            </a:xfrm>
          </p:grpSpPr>
          <p:sp>
            <p:nvSpPr>
              <p:cNvPr id="336" name="AutoShape 199"/>
              <p:cNvSpPr>
                <a:spLocks noChangeArrowheads="1"/>
              </p:cNvSpPr>
              <p:nvPr/>
            </p:nvSpPr>
            <p:spPr bwMode="auto">
              <a:xfrm>
                <a:off x="4265" y="2527"/>
                <a:ext cx="187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AutoShape 200"/>
              <p:cNvSpPr>
                <a:spLocks noChangeArrowheads="1"/>
              </p:cNvSpPr>
              <p:nvPr/>
            </p:nvSpPr>
            <p:spPr bwMode="auto">
              <a:xfrm>
                <a:off x="4265" y="2527"/>
                <a:ext cx="180" cy="167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p:grpSp>
        <p:sp>
          <p:nvSpPr>
            <p:cNvPr id="323" name="Text Box 201"/>
            <p:cNvSpPr txBox="1">
              <a:spLocks noChangeArrowheads="1"/>
            </p:cNvSpPr>
            <p:nvPr/>
          </p:nvSpPr>
          <p:spPr bwMode="auto">
            <a:xfrm>
              <a:off x="5264150" y="3771900"/>
              <a:ext cx="288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grpSp>
          <p:nvGrpSpPr>
            <p:cNvPr id="324" name="Group 202"/>
            <p:cNvGrpSpPr>
              <a:grpSpLocks/>
            </p:cNvGrpSpPr>
            <p:nvPr/>
          </p:nvGrpSpPr>
          <p:grpSpPr bwMode="auto">
            <a:xfrm>
              <a:off x="5573713" y="3771900"/>
              <a:ext cx="301625" cy="331788"/>
              <a:chOff x="4073" y="2719"/>
              <a:chExt cx="187" cy="212"/>
            </a:xfrm>
          </p:grpSpPr>
          <p:sp>
            <p:nvSpPr>
              <p:cNvPr id="334" name="AutoShape 203"/>
              <p:cNvSpPr>
                <a:spLocks noChangeArrowheads="1"/>
              </p:cNvSpPr>
              <p:nvPr/>
            </p:nvSpPr>
            <p:spPr bwMode="auto">
              <a:xfrm>
                <a:off x="4073" y="2719"/>
                <a:ext cx="187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AutoShape 204"/>
              <p:cNvSpPr>
                <a:spLocks noChangeArrowheads="1"/>
              </p:cNvSpPr>
              <p:nvPr/>
            </p:nvSpPr>
            <p:spPr bwMode="auto">
              <a:xfrm>
                <a:off x="4073" y="2719"/>
                <a:ext cx="180" cy="167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p:grpSp>
        <p:sp>
          <p:nvSpPr>
            <p:cNvPr id="325" name="Text Box 205"/>
            <p:cNvSpPr txBox="1">
              <a:spLocks noChangeArrowheads="1"/>
            </p:cNvSpPr>
            <p:nvPr/>
          </p:nvSpPr>
          <p:spPr bwMode="auto">
            <a:xfrm>
              <a:off x="5573713" y="3470275"/>
              <a:ext cx="2889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grpSp>
          <p:nvGrpSpPr>
            <p:cNvPr id="326" name="Group 206"/>
            <p:cNvGrpSpPr>
              <a:grpSpLocks/>
            </p:cNvGrpSpPr>
            <p:nvPr/>
          </p:nvGrpSpPr>
          <p:grpSpPr bwMode="auto">
            <a:xfrm>
              <a:off x="5883275" y="3771900"/>
              <a:ext cx="301625" cy="331788"/>
              <a:chOff x="4265" y="2719"/>
              <a:chExt cx="187" cy="212"/>
            </a:xfrm>
          </p:grpSpPr>
          <p:sp>
            <p:nvSpPr>
              <p:cNvPr id="332" name="AutoShape 207"/>
              <p:cNvSpPr>
                <a:spLocks noChangeArrowheads="1"/>
              </p:cNvSpPr>
              <p:nvPr/>
            </p:nvSpPr>
            <p:spPr bwMode="auto">
              <a:xfrm>
                <a:off x="4265" y="2719"/>
                <a:ext cx="187" cy="212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AutoShape 208"/>
              <p:cNvSpPr>
                <a:spLocks noChangeArrowheads="1"/>
              </p:cNvSpPr>
              <p:nvPr/>
            </p:nvSpPr>
            <p:spPr bwMode="auto">
              <a:xfrm>
                <a:off x="4265" y="2719"/>
                <a:ext cx="180" cy="167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en-GB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</a:rPr>
                  <a:t> 5</a:t>
                </a:r>
              </a:p>
            </p:txBody>
          </p:sp>
        </p:grpSp>
        <p:grpSp>
          <p:nvGrpSpPr>
            <p:cNvPr id="327" name="Group 209"/>
            <p:cNvGrpSpPr>
              <a:grpSpLocks/>
            </p:cNvGrpSpPr>
            <p:nvPr/>
          </p:nvGrpSpPr>
          <p:grpSpPr bwMode="auto">
            <a:xfrm>
              <a:off x="4868862" y="3045540"/>
              <a:ext cx="2141019" cy="389824"/>
              <a:chOff x="3636" y="2255"/>
              <a:chExt cx="1328" cy="249"/>
            </a:xfrm>
          </p:grpSpPr>
          <p:sp>
            <p:nvSpPr>
              <p:cNvPr id="328" name="AutoShape 210"/>
              <p:cNvSpPr>
                <a:spLocks noChangeArrowheads="1"/>
              </p:cNvSpPr>
              <p:nvPr/>
            </p:nvSpPr>
            <p:spPr bwMode="auto">
              <a:xfrm>
                <a:off x="3716" y="2287"/>
                <a:ext cx="932" cy="217"/>
              </a:xfrm>
              <a:prstGeom prst="roundRect">
                <a:avLst>
                  <a:gd name="adj" fmla="val 463"/>
                </a:avLst>
              </a:prstGeom>
              <a:noFill/>
              <a:ln w="936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9" name="Group 211"/>
              <p:cNvGrpSpPr>
                <a:grpSpLocks/>
              </p:cNvGrpSpPr>
              <p:nvPr/>
            </p:nvGrpSpPr>
            <p:grpSpPr bwMode="auto">
              <a:xfrm>
                <a:off x="3636" y="2255"/>
                <a:ext cx="1328" cy="249"/>
                <a:chOff x="3636" y="2255"/>
                <a:chExt cx="1328" cy="249"/>
              </a:xfrm>
            </p:grpSpPr>
            <p:sp>
              <p:nvSpPr>
                <p:cNvPr id="330" name="AutoShape 212"/>
                <p:cNvSpPr>
                  <a:spLocks noChangeArrowheads="1"/>
                </p:cNvSpPr>
                <p:nvPr/>
              </p:nvSpPr>
              <p:spPr bwMode="auto">
                <a:xfrm>
                  <a:off x="3716" y="2287"/>
                  <a:ext cx="932" cy="217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AutoShape 213"/>
                <p:cNvSpPr>
                  <a:spLocks noChangeArrowheads="1"/>
                </p:cNvSpPr>
                <p:nvPr/>
              </p:nvSpPr>
              <p:spPr bwMode="auto">
                <a:xfrm>
                  <a:off x="3636" y="2255"/>
                  <a:ext cx="1328" cy="227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kumimoji="0" lang="en-GB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Process(or) mesh</a:t>
                  </a:r>
                </a:p>
              </p:txBody>
            </p:sp>
          </p:grpSp>
        </p:grpSp>
      </p:grpSp>
      <p:sp>
        <p:nvSpPr>
          <p:cNvPr id="345" name="Rectangle 3"/>
          <p:cNvSpPr txBox="1">
            <a:spLocks noChangeArrowheads="1"/>
          </p:cNvSpPr>
          <p:nvPr/>
        </p:nvSpPr>
        <p:spPr bwMode="auto">
          <a:xfrm>
            <a:off x="381000" y="808038"/>
            <a:ext cx="80772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0000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dirty="0" err="1" smtClean="0">
                <a:latin typeface="Times" charset="0"/>
              </a:rPr>
              <a:t>SuperLU_DIST</a:t>
            </a:r>
            <a:r>
              <a:rPr lang="en-US" dirty="0" smtClean="0">
                <a:latin typeface="Times" charset="0"/>
              </a:rPr>
              <a:t> : C + MPI</a:t>
            </a:r>
          </a:p>
          <a:p>
            <a:pPr eaLnBrk="1" hangingPunct="1">
              <a:buFont typeface="Wingdings" charset="0"/>
              <a:buChar char="§"/>
            </a:pPr>
            <a:r>
              <a:rPr lang="en-US" dirty="0" smtClean="0">
                <a:solidFill>
                  <a:srgbClr val="CC0099"/>
                </a:solidFill>
                <a:latin typeface="Times" charset="0"/>
              </a:rPr>
              <a:t>Right-looking</a:t>
            </a:r>
            <a:r>
              <a:rPr lang="en-US" dirty="0" smtClean="0">
                <a:latin typeface="Times" charset="0"/>
              </a:rPr>
              <a:t> – relatively more WRITEs than READs</a:t>
            </a:r>
          </a:p>
          <a:p>
            <a:pPr eaLnBrk="1" hangingPunct="1">
              <a:buFont typeface="Wingdings" charset="0"/>
              <a:buChar char="§"/>
            </a:pPr>
            <a:r>
              <a:rPr lang="en-US" dirty="0" smtClean="0">
                <a:latin typeface="Times" charset="0"/>
              </a:rPr>
              <a:t>2D block cyclic layout</a:t>
            </a:r>
          </a:p>
          <a:p>
            <a:pPr eaLnBrk="1" hangingPunct="1">
              <a:buFont typeface="Wingdings" charset="0"/>
              <a:buChar char="§"/>
            </a:pPr>
            <a:r>
              <a:rPr lang="en-US" dirty="0" smtClean="0">
                <a:latin typeface="Times" charset="0"/>
              </a:rPr>
              <a:t>Look-ahead to overlap comm. &amp; comp.</a:t>
            </a:r>
          </a:p>
          <a:p>
            <a:pPr eaLnBrk="1" hangingPunct="1">
              <a:buFont typeface="Wingdings" charset="0"/>
              <a:buChar char="§"/>
            </a:pPr>
            <a:r>
              <a:rPr lang="en-US" dirty="0" smtClean="0">
                <a:latin typeface="Times" charset="0"/>
              </a:rPr>
              <a:t>Scales to 1000s processors</a:t>
            </a:r>
          </a:p>
          <a:p>
            <a:pPr eaLnBrk="1" hangingPunct="1">
              <a:buFont typeface="Wingdings" charset="0"/>
              <a:buChar char="§"/>
            </a:pPr>
            <a:endParaRPr lang="en-US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6096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SuperLU_DIST</a:t>
            </a:r>
            <a:r>
              <a:rPr lang="en-US" dirty="0" smtClean="0">
                <a:ea typeface="+mj-ea"/>
              </a:rPr>
              <a:t>:  </a:t>
            </a:r>
            <a:r>
              <a:rPr lang="en-US" dirty="0">
                <a:ea typeface="+mj-ea"/>
              </a:rPr>
              <a:t>GE with static </a:t>
            </a:r>
            <a:r>
              <a:rPr lang="en-US" dirty="0" smtClean="0">
                <a:ea typeface="+mj-ea"/>
              </a:rPr>
              <a:t>pivoting </a:t>
            </a:r>
            <a:br>
              <a:rPr lang="en-US" dirty="0" smtClean="0">
                <a:ea typeface="+mj-ea"/>
              </a:rPr>
            </a:br>
            <a:r>
              <a:rPr lang="en-US" sz="1800" b="0" dirty="0" smtClean="0">
                <a:ea typeface="+mj-ea"/>
              </a:rPr>
              <a:t>[Li, </a:t>
            </a:r>
            <a:r>
              <a:rPr lang="en-US" sz="1800" b="0" dirty="0" err="1" smtClean="0">
                <a:ea typeface="+mj-ea"/>
              </a:rPr>
              <a:t>Demmel</a:t>
            </a:r>
            <a:r>
              <a:rPr lang="en-US" sz="1800" b="0" dirty="0" smtClean="0">
                <a:ea typeface="+mj-ea"/>
              </a:rPr>
              <a:t>, </a:t>
            </a:r>
            <a:r>
              <a:rPr lang="en-US" sz="1800" b="0" dirty="0" err="1" smtClean="0">
                <a:ea typeface="+mj-ea"/>
              </a:rPr>
              <a:t>Grigori</a:t>
            </a:r>
            <a:r>
              <a:rPr lang="en-US" sz="1800" b="0" dirty="0" smtClean="0">
                <a:ea typeface="+mj-ea"/>
              </a:rPr>
              <a:t>, Yamazaki]</a:t>
            </a:r>
            <a:endParaRPr lang="en-US" sz="1600" b="0" i="0" dirty="0">
              <a:solidFill>
                <a:srgbClr val="021FAE"/>
              </a:solidFill>
              <a:effectLst/>
              <a:ea typeface="+mj-ea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762000"/>
          </a:xfrm>
        </p:spPr>
        <p:txBody>
          <a:bodyPr/>
          <a:lstStyle/>
          <a:p>
            <a:pPr>
              <a:buClr>
                <a:srgbClr val="021FAE"/>
              </a:buClr>
            </a:pPr>
            <a:r>
              <a:rPr lang="en-US" sz="2000" u="sng" dirty="0">
                <a:solidFill>
                  <a:srgbClr val="021FAE"/>
                </a:solidFill>
                <a:latin typeface="Arial" charset="0"/>
              </a:rPr>
              <a:t>Target:</a:t>
            </a:r>
            <a:r>
              <a:rPr lang="en-US" sz="2000" dirty="0">
                <a:solidFill>
                  <a:srgbClr val="021FAE"/>
                </a:solidFill>
                <a:latin typeface="Arial" charset="0"/>
              </a:rPr>
              <a:t>  Distributed-memory multiprocessors</a:t>
            </a:r>
          </a:p>
          <a:p>
            <a:pPr>
              <a:buClr>
                <a:srgbClr val="021FAE"/>
              </a:buClr>
            </a:pPr>
            <a:r>
              <a:rPr lang="en-US" sz="2000" u="sng" dirty="0">
                <a:solidFill>
                  <a:srgbClr val="021FAE"/>
                </a:solidFill>
                <a:latin typeface="Arial" charset="0"/>
              </a:rPr>
              <a:t>Goal:</a:t>
            </a:r>
            <a:r>
              <a:rPr lang="en-US" sz="2000" dirty="0">
                <a:solidFill>
                  <a:srgbClr val="021FAE"/>
                </a:solidFill>
                <a:latin typeface="Arial" charset="0"/>
              </a:rPr>
              <a:t>     No pivoting during numeric factorization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66800" y="2057400"/>
            <a:ext cx="685800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 sz="2000" dirty="0">
                <a:solidFill>
                  <a:schemeClr val="hlink"/>
                </a:solidFill>
              </a:rPr>
              <a:t>Permute A unsymmetrically to have large elements on the diagonal (using weighted bipartite matching)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Scale rows and columns to equilibrate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 sz="2000" dirty="0"/>
              <a:t>Permute A symmetrically for </a:t>
            </a:r>
            <a:r>
              <a:rPr lang="en-US" sz="2000" dirty="0" err="1"/>
              <a:t>sparsity</a:t>
            </a:r>
            <a:endParaRPr lang="en-US" sz="2000" b="1" baseline="30000" dirty="0">
              <a:latin typeface="Arial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 sz="2000" dirty="0"/>
              <a:t>Factor A = LU with no pivoting, fixing up small pivots: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000" dirty="0"/>
              <a:t>	if  </a:t>
            </a:r>
            <a:r>
              <a:rPr lang="en-US" sz="2000" b="1" dirty="0"/>
              <a:t>|</a:t>
            </a:r>
            <a:r>
              <a:rPr lang="en-US" sz="2000" b="1" dirty="0" err="1"/>
              <a:t>a</a:t>
            </a:r>
            <a:r>
              <a:rPr lang="en-US" sz="2400" b="1" baseline="-25000" dirty="0" err="1"/>
              <a:t>ii</a:t>
            </a:r>
            <a:r>
              <a:rPr lang="en-US" sz="2000" b="1" dirty="0"/>
              <a:t>|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/>
              <a:t>&lt;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ε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·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/>
              <a:t>||A||</a:t>
            </a:r>
            <a:r>
              <a:rPr lang="en-US" sz="2000" dirty="0"/>
              <a:t>  then replace  </a:t>
            </a:r>
            <a:r>
              <a:rPr lang="en-US" sz="2000" b="1" dirty="0" err="1"/>
              <a:t>a</a:t>
            </a:r>
            <a:r>
              <a:rPr lang="en-US" sz="2400" b="1" baseline="-25000" dirty="0" err="1"/>
              <a:t>ii</a:t>
            </a:r>
            <a:r>
              <a:rPr lang="en-US" sz="2400" b="1" baseline="-25000" dirty="0"/>
              <a:t> </a:t>
            </a:r>
            <a:r>
              <a:rPr lang="en-US" sz="2000" dirty="0"/>
              <a:t> by  </a:t>
            </a:r>
            <a:r>
              <a:rPr lang="en-US" sz="2000" b="1" dirty="0">
                <a:sym typeface="Symbol" charset="0"/>
              </a:rPr>
              <a:t>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ε</a:t>
            </a:r>
            <a:r>
              <a:rPr lang="en-US" sz="2400" b="1" baseline="30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1/2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·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/>
              <a:t>||A||</a:t>
            </a:r>
            <a:r>
              <a:rPr lang="en-US" sz="2000" dirty="0"/>
              <a:t> </a:t>
            </a:r>
            <a:endParaRPr lang="en-US" sz="2400" b="1" baseline="300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 sz="2000" dirty="0"/>
              <a:t>Solve for x using the triangular factors:   Ly = b, </a:t>
            </a:r>
            <a:r>
              <a:rPr lang="en-US" sz="2000" dirty="0" err="1"/>
              <a:t>Ux</a:t>
            </a:r>
            <a:r>
              <a:rPr lang="en-US" sz="2000" dirty="0"/>
              <a:t> = y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r>
              <a:rPr lang="en-US" sz="2000" dirty="0"/>
              <a:t>Improve solution by iterative refinement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  <a:buFontTx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496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27718</TotalTime>
  <Words>2367</Words>
  <Application>Microsoft Macintosh PowerPoint</Application>
  <PresentationFormat>On-screen Show (4:3)</PresentationFormat>
  <Paragraphs>512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Default Design</vt:lpstr>
      <vt:lpstr>1_Default Design</vt:lpstr>
      <vt:lpstr>2_Default Design</vt:lpstr>
      <vt:lpstr>3_Default Design</vt:lpstr>
      <vt:lpstr>Equation</vt:lpstr>
      <vt:lpstr>Lecture 5   Parallel Sparse Factorization, Triangular Solution</vt:lpstr>
      <vt:lpstr>Lecture outline</vt:lpstr>
      <vt:lpstr>SuperLU_MT  [Li, Demmel, Gilbert]</vt:lpstr>
      <vt:lpstr>Benchmark matrices</vt:lpstr>
      <vt:lpstr>Multicore platforms</vt:lpstr>
      <vt:lpstr>Intel Clovertown, Sun Niagara 2</vt:lpstr>
      <vt:lpstr>Matrix distribution on large distributed-memory machine</vt:lpstr>
      <vt:lpstr>2D Block Cyclic Distr. for Sparse L &amp; U </vt:lpstr>
      <vt:lpstr>SuperLU_DIST:  GE with static pivoting  [Li, Demmel, Grigori, Yamazaki]</vt:lpstr>
      <vt:lpstr>Row permutation for heavy diagonal        [Duff, Koster]</vt:lpstr>
      <vt:lpstr>SuperLU_DIST:  GE with static pivoting  [Li, Demmel, Grigori, Yamazaki]</vt:lpstr>
      <vt:lpstr>SuperLU_DIST:  GE with static pivoting  [Li, Demmel, Grigori, Yamazaki]</vt:lpstr>
      <vt:lpstr>SuperLU_DIST steps to solution</vt:lpstr>
      <vt:lpstr>SuperLU_DIST right-looking factorization</vt:lpstr>
      <vt:lpstr>SuperLU_DIST 2.5 on Cray XE6</vt:lpstr>
      <vt:lpstr>Look-ahead factorization with window size nw</vt:lpstr>
      <vt:lpstr>Expose more “Ready” panels in window</vt:lpstr>
      <vt:lpstr>Example: reordering based on e-tree</vt:lpstr>
      <vt:lpstr>SuperLU_DIST 2.5 and 3.0 on Cray XE6</vt:lpstr>
      <vt:lpstr>Examples</vt:lpstr>
      <vt:lpstr>Performance on IBM Power5 (1.9 GHz)</vt:lpstr>
      <vt:lpstr>Performance on IBM Power3 (375 MHz)</vt:lpstr>
      <vt:lpstr>Distributed triangular solution</vt:lpstr>
      <vt:lpstr>Parallel triangular solution</vt:lpstr>
      <vt:lpstr>MUMPS:  distributed-memory multifrontal [Current team: Amestoy, Buttari, Guermouche, L‘Excellent, Uçar]</vt:lpstr>
      <vt:lpstr>Collection of software, test matrices</vt:lpstr>
      <vt:lpstr>References</vt:lpstr>
      <vt:lpstr>Exercises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Xiaoye Li</cp:lastModifiedBy>
  <cp:revision>7132</cp:revision>
  <dcterms:created xsi:type="dcterms:W3CDTF">1601-01-01T00:00:00Z</dcterms:created>
  <dcterms:modified xsi:type="dcterms:W3CDTF">2013-08-05T00:59:42Z</dcterms:modified>
</cp:coreProperties>
</file>