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notesSlides/notesSlide1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62"/>
  </p:notesMasterIdLst>
  <p:handoutMasterIdLst>
    <p:handoutMasterId r:id="rId63"/>
  </p:handoutMasterIdLst>
  <p:sldIdLst>
    <p:sldId id="527" r:id="rId2"/>
    <p:sldId id="612" r:id="rId3"/>
    <p:sldId id="613" r:id="rId4"/>
    <p:sldId id="611" r:id="rId5"/>
    <p:sldId id="528" r:id="rId6"/>
    <p:sldId id="594" r:id="rId7"/>
    <p:sldId id="622" r:id="rId8"/>
    <p:sldId id="623" r:id="rId9"/>
    <p:sldId id="621" r:id="rId10"/>
    <p:sldId id="619" r:id="rId11"/>
    <p:sldId id="620" r:id="rId12"/>
    <p:sldId id="565" r:id="rId13"/>
    <p:sldId id="543" r:id="rId14"/>
    <p:sldId id="542" r:id="rId15"/>
    <p:sldId id="566" r:id="rId16"/>
    <p:sldId id="561" r:id="rId17"/>
    <p:sldId id="567" r:id="rId18"/>
    <p:sldId id="593" r:id="rId19"/>
    <p:sldId id="601" r:id="rId20"/>
    <p:sldId id="597" r:id="rId21"/>
    <p:sldId id="602" r:id="rId22"/>
    <p:sldId id="603" r:id="rId23"/>
    <p:sldId id="604" r:id="rId24"/>
    <p:sldId id="605" r:id="rId25"/>
    <p:sldId id="606" r:id="rId26"/>
    <p:sldId id="607" r:id="rId27"/>
    <p:sldId id="608" r:id="rId28"/>
    <p:sldId id="609" r:id="rId29"/>
    <p:sldId id="610" r:id="rId30"/>
    <p:sldId id="529" r:id="rId31"/>
    <p:sldId id="530" r:id="rId32"/>
    <p:sldId id="531" r:id="rId33"/>
    <p:sldId id="532" r:id="rId34"/>
    <p:sldId id="533" r:id="rId35"/>
    <p:sldId id="534" r:id="rId36"/>
    <p:sldId id="562" r:id="rId37"/>
    <p:sldId id="535" r:id="rId38"/>
    <p:sldId id="536" r:id="rId39"/>
    <p:sldId id="624" r:id="rId40"/>
    <p:sldId id="626" r:id="rId41"/>
    <p:sldId id="537" r:id="rId42"/>
    <p:sldId id="538" r:id="rId43"/>
    <p:sldId id="539" r:id="rId44"/>
    <p:sldId id="540" r:id="rId45"/>
    <p:sldId id="564" r:id="rId46"/>
    <p:sldId id="541" r:id="rId47"/>
    <p:sldId id="563" r:id="rId48"/>
    <p:sldId id="544" r:id="rId49"/>
    <p:sldId id="545" r:id="rId50"/>
    <p:sldId id="546" r:id="rId51"/>
    <p:sldId id="547" r:id="rId52"/>
    <p:sldId id="548" r:id="rId53"/>
    <p:sldId id="614" r:id="rId54"/>
    <p:sldId id="615" r:id="rId55"/>
    <p:sldId id="616" r:id="rId56"/>
    <p:sldId id="568" r:id="rId57"/>
    <p:sldId id="591" r:id="rId58"/>
    <p:sldId id="627" r:id="rId59"/>
    <p:sldId id="592" r:id="rId60"/>
    <p:sldId id="625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  <a:srgbClr val="009900"/>
    <a:srgbClr val="C00072"/>
    <a:srgbClr val="FF99FF"/>
    <a:srgbClr val="FF99CC"/>
    <a:srgbClr val="CC99FF"/>
    <a:srgbClr val="E6C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187" autoAdjust="0"/>
    <p:restoredTop sz="85688" autoAdjust="0"/>
  </p:normalViewPr>
  <p:slideViewPr>
    <p:cSldViewPr>
      <p:cViewPr>
        <p:scale>
          <a:sx n="100" d="100"/>
          <a:sy n="100" d="100"/>
        </p:scale>
        <p:origin x="-4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8"/>
    </p:cViewPr>
  </p:sorterViewPr>
  <p:notesViewPr>
    <p:cSldViewPr>
      <p:cViewPr varScale="1">
        <p:scale>
          <a:sx n="53" d="100"/>
          <a:sy n="53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E31F129-A248-4715-BCF1-906481763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47202E2-061B-4DD7-ACE0-3BBF1149D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8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FC8BD-575C-EC48-800F-C412D814D667}" type="slidenum">
              <a:rPr lang="en-US"/>
              <a:pPr/>
              <a:t>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  <a:latin typeface="Times New Roman" charset="0"/>
              </a:rPr>
              <a:t>CS267 Lecture 2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3E068E85-E747-D545-8CEA-96796D494C1E}" type="slidenum">
              <a:rPr lang="en-US" sz="900" b="0">
                <a:solidFill>
                  <a:schemeClr val="tx1"/>
                </a:solidFill>
                <a:latin typeface="Times New Roman" charset="0"/>
              </a:rPr>
              <a:pPr/>
              <a:t>15</a:t>
            </a:fld>
            <a:endParaRPr lang="en-US" sz="9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Times New Roman" charset="0"/>
              </a:rPr>
              <a:t>Say thick = full link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Times New Roman" charset="0"/>
              </a:rPr>
              <a:t>Thin = ½ link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Times New Roman" charset="0"/>
              </a:rPr>
              <a:t>Complicated  - in order to use it effectively does it matter 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Scaling</a:t>
            </a:r>
            <a:r>
              <a:rPr lang="en-US" baseline="0" dirty="0" smtClean="0"/>
              <a:t> bottleneck: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The memory bus becomes bottleneck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Caches need to be kept coherent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202E2-061B-4DD7-ACE0-3BBF1149D08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01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52E1E-7F6A-C144-9740-5AEAC7D6CF98}" type="slidenum">
              <a:rPr lang="en-US"/>
              <a:pPr/>
              <a:t>34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Writing program is the same as shared-memory</a:t>
            </a:r>
          </a:p>
          <a:p>
            <a:r>
              <a:rPr lang="en-US"/>
              <a:t>Cache coherency can be done in hardware or software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sophisticated</a:t>
            </a:r>
            <a:r>
              <a:rPr lang="en-US" baseline="0" dirty="0" smtClean="0"/>
              <a:t> model, such as </a:t>
            </a:r>
            <a:r>
              <a:rPr lang="en-US" baseline="0" dirty="0" err="1" smtClean="0"/>
              <a:t>LogP</a:t>
            </a:r>
            <a:r>
              <a:rPr lang="en-US" baseline="0" dirty="0" smtClean="0"/>
              <a:t>, more realistic, but at the theoretical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202E2-061B-4DD7-ACE0-3BBF1149D08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47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202E2-061B-4DD7-ACE0-3BBF1149D08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3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3406DF-16A7-6B4F-85E8-3934F6DE3EC2}" type="slidenum">
              <a:rPr lang="en-US">
                <a:latin typeface="Times New Roman" charset="0"/>
              </a:rPr>
              <a:pPr/>
              <a:t>57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202E2-061B-4DD7-ACE0-3BBF1149D08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90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202E2-061B-4DD7-ACE0-3BBF1149D08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9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FC8BD-575C-EC48-800F-C412D814D667}" type="slidenum">
              <a:rPr lang="en-US"/>
              <a:pPr/>
              <a:t>4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  <a:latin typeface="Times New Roman" charset="0"/>
              </a:rPr>
              <a:t>CS267 Lecture 2</a:t>
            </a:r>
          </a:p>
        </p:txBody>
      </p:sp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561C3C98-F325-DA4C-928C-EE1D127EC187}" type="slidenum">
              <a:rPr lang="en-US" sz="900" b="0">
                <a:solidFill>
                  <a:schemeClr val="tx1"/>
                </a:solidFill>
                <a:latin typeface="Times New Roman" charset="0"/>
              </a:rPr>
              <a:pPr/>
              <a:t>7</a:t>
            </a:fld>
            <a:endParaRPr lang="en-US" sz="9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  <a:latin typeface="Times New Roman" charset="0"/>
              </a:rPr>
              <a:t>CS267 Lecture 2</a:t>
            </a: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BF2A5190-FCBC-9F4B-9CBB-DE2DFF9AA842}" type="slidenum">
              <a:rPr lang="en-US" sz="900" b="0">
                <a:solidFill>
                  <a:schemeClr val="tx1"/>
                </a:solidFill>
                <a:latin typeface="Times New Roman" charset="0"/>
              </a:rPr>
              <a:pPr/>
              <a:t>8</a:t>
            </a:fld>
            <a:endParaRPr lang="en-US" sz="9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 the old days,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the computer architectures are much simpler, compiler can do a very good job.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Parallelism</a:t>
            </a:r>
            <a:r>
              <a:rPr lang="en-US" baseline="0" dirty="0" smtClean="0"/>
              <a:t> is everywhere.  Hard to find a machine without parallelism.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202E2-061B-4DD7-ACE0-3BBF1149D0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5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128-bits</a:t>
            </a:r>
            <a:r>
              <a:rPr lang="en-US" baseline="0" dirty="0" smtClean="0"/>
              <a:t> vector register.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202E2-061B-4DD7-ACE0-3BBF1149D0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5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0">
                <a:solidFill>
                  <a:schemeClr val="tx1"/>
                </a:solidFill>
                <a:latin typeface="Times New Roman" charset="0"/>
              </a:rPr>
              <a:t>CS267 Lecture 2</a:t>
            </a:r>
          </a:p>
        </p:txBody>
      </p:sp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9325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04EDBD92-4535-3348-B635-459063CCFF0F}" type="slidenum">
              <a:rPr lang="en-US" sz="900" b="0">
                <a:solidFill>
                  <a:schemeClr val="tx1"/>
                </a:solidFill>
                <a:latin typeface="Times New Roman" charset="0"/>
              </a:rPr>
              <a:pPr/>
              <a:t>11</a:t>
            </a:fld>
            <a:endParaRPr lang="en-US" sz="9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Would hope compiler would recognize this, but not always possible.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You need to build data structure appropriately, eg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aligned on caches line boundaries, i.e. first word has enough trailing zeros in address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Socket</a:t>
            </a:r>
            <a:r>
              <a:rPr lang="en-US" baseline="0" dirty="0" smtClean="0"/>
              <a:t> == Processor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202E2-061B-4DD7-ACE0-3BBF1149D0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15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80FD1-3E66-E342-A0AC-F15BD5FA3E73}" type="slidenum">
              <a:rPr lang="en-US"/>
              <a:pPr/>
              <a:t>13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Internationally recognized ranking </a:t>
            </a:r>
            <a:r>
              <a:rPr lang="en-US" dirty="0" smtClean="0"/>
              <a:t>site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93B7-553F-4B75-80D8-F0C41A85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135562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 b="0"/>
            </a:lvl1pPr>
            <a:lvl2pPr>
              <a:buFontTx/>
              <a:buBlip>
                <a:blip r:embed="rId3"/>
              </a:buBlip>
              <a:defRPr sz="1800" b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/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77392-047B-45E0-88FB-18A4A3F59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6EE176C1-7B8E-E74F-A10A-98226216BA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4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footer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74900" y="317500"/>
            <a:ext cx="6616700" cy="546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3200" b="1" spc="5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5210-E387-324C-8559-9516D6AFD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8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36638"/>
            <a:ext cx="8077200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ACB9530-2FC4-40BF-9823-E116C7569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228600"/>
            <a:ext cx="106751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6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CC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b="1">
          <a:solidFill>
            <a:srgbClr val="00009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CC99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0"/>
            <a:ext cx="8763000" cy="4572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2800" dirty="0" smtClean="0"/>
              <a:t>Factorization-based Sparse Solvers and </a:t>
            </a:r>
            <a:r>
              <a:rPr lang="en-US" sz="2800" dirty="0" err="1" smtClean="0"/>
              <a:t>Preconditioners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0"/>
            <a:ext cx="6400800" cy="137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Xiaoye </a:t>
            </a:r>
            <a:r>
              <a:rPr lang="en-US" dirty="0" smtClean="0"/>
              <a:t>Sherry Li</a:t>
            </a:r>
            <a:endParaRPr lang="zh-CN" altLang="en-US" dirty="0">
              <a:ea typeface="SimSun" charset="0"/>
              <a:cs typeface="SimSun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Lawrence Berkeley National </a:t>
            </a:r>
            <a:r>
              <a:rPr lang="en-US" dirty="0" smtClean="0"/>
              <a:t>Laboratory</a:t>
            </a:r>
            <a:r>
              <a:rPr lang="en-US" altLang="zh-CN" dirty="0" smtClean="0">
                <a:ea typeface="SimSun" charset="0"/>
                <a:cs typeface="SimSun" charset="0"/>
              </a:rPr>
              <a:t>, </a:t>
            </a:r>
            <a:r>
              <a:rPr lang="en-US" altLang="zh-CN" dirty="0">
                <a:ea typeface="SimSun" charset="0"/>
                <a:cs typeface="SimSun" charset="0"/>
              </a:rPr>
              <a:t>USA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xsli@</a:t>
            </a:r>
            <a:r>
              <a:rPr lang="en-US" dirty="0" err="1" smtClean="0"/>
              <a:t>lbl.gov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crd-legacy.lbl.gov</a:t>
            </a:r>
            <a:r>
              <a:rPr lang="en-US" dirty="0"/>
              <a:t>/~</a:t>
            </a:r>
            <a:r>
              <a:rPr lang="en-US" dirty="0" err="1"/>
              <a:t>xiaoye</a:t>
            </a:r>
            <a:r>
              <a:rPr lang="en-US" dirty="0"/>
              <a:t>/G2S3/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85800" y="990601"/>
            <a:ext cx="80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Gene </a:t>
            </a:r>
            <a:r>
              <a:rPr lang="en-US" dirty="0" err="1"/>
              <a:t>Golub</a:t>
            </a:r>
            <a:r>
              <a:rPr lang="en-US" dirty="0"/>
              <a:t> SIAM Summer </a:t>
            </a:r>
            <a:r>
              <a:rPr lang="en-US" dirty="0" smtClean="0"/>
              <a:t>School, 7/22 – 8/7, 2013, Shanghai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within single processor – 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SIMD: </a:t>
            </a:r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ingle </a:t>
            </a:r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nstruction, </a:t>
            </a:r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ultiple </a:t>
            </a:r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ata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371600" y="3124200"/>
            <a:ext cx="7010400" cy="3200400"/>
            <a:chOff x="914400" y="3022600"/>
            <a:chExt cx="7924800" cy="3271838"/>
          </a:xfrm>
        </p:grpSpPr>
        <p:sp>
          <p:nvSpPr>
            <p:cNvPr id="30" name="Text Box 3"/>
            <p:cNvSpPr txBox="1">
              <a:spLocks noChangeArrowheads="1"/>
            </p:cNvSpPr>
            <p:nvPr/>
          </p:nvSpPr>
          <p:spPr bwMode="auto">
            <a:xfrm>
              <a:off x="1320800" y="3570288"/>
              <a:ext cx="609600" cy="523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+</a:t>
              </a: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Line 4"/>
            <p:cNvSpPr>
              <a:spLocks noChangeShapeType="1"/>
            </p:cNvSpPr>
            <p:nvPr/>
          </p:nvSpPr>
          <p:spPr bwMode="auto">
            <a:xfrm flipV="1">
              <a:off x="914400" y="4851400"/>
              <a:ext cx="1371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auto">
            <a:xfrm>
              <a:off x="990600" y="3022600"/>
              <a:ext cx="1066800" cy="45720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X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AutoShape 8"/>
            <p:cNvSpPr>
              <a:spLocks noChangeArrowheads="1"/>
            </p:cNvSpPr>
            <p:nvPr/>
          </p:nvSpPr>
          <p:spPr bwMode="auto">
            <a:xfrm>
              <a:off x="990600" y="4165600"/>
              <a:ext cx="1066800" cy="45720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Y</a:t>
              </a:r>
            </a:p>
          </p:txBody>
        </p:sp>
        <p:sp>
          <p:nvSpPr>
            <p:cNvPr id="34" name="AutoShape 9"/>
            <p:cNvSpPr>
              <a:spLocks noChangeArrowheads="1"/>
            </p:cNvSpPr>
            <p:nvPr/>
          </p:nvSpPr>
          <p:spPr bwMode="auto">
            <a:xfrm>
              <a:off x="990600" y="5080000"/>
              <a:ext cx="1066800" cy="45720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X + Y</a:t>
              </a: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6400800" y="3556000"/>
              <a:ext cx="381000" cy="523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/>
            </a:ln>
            <a:effectLst/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+</a:t>
              </a:r>
              <a:endPara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AutoShape 11"/>
            <p:cNvSpPr>
              <a:spLocks noChangeArrowheads="1"/>
            </p:cNvSpPr>
            <p:nvPr/>
          </p:nvSpPr>
          <p:spPr bwMode="auto">
            <a:xfrm>
              <a:off x="4648200" y="3022600"/>
              <a:ext cx="1066800" cy="457200"/>
            </a:xfrm>
            <a:prstGeom prst="cube">
              <a:avLst>
                <a:gd name="adj" fmla="val 25000"/>
              </a:avLst>
            </a:prstGeom>
            <a:solidFill>
              <a:srgbClr val="EAEC5E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x3</a:t>
              </a:r>
            </a:p>
          </p:txBody>
        </p:sp>
        <p:sp>
          <p:nvSpPr>
            <p:cNvPr id="37" name="AutoShape 12"/>
            <p:cNvSpPr>
              <a:spLocks noChangeArrowheads="1"/>
            </p:cNvSpPr>
            <p:nvPr/>
          </p:nvSpPr>
          <p:spPr bwMode="auto">
            <a:xfrm>
              <a:off x="5638800" y="3022600"/>
              <a:ext cx="1066800" cy="457200"/>
            </a:xfrm>
            <a:prstGeom prst="cube">
              <a:avLst>
                <a:gd name="adj" fmla="val 25000"/>
              </a:avLst>
            </a:prstGeom>
            <a:solidFill>
              <a:srgbClr val="00DFCA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x2</a:t>
              </a:r>
            </a:p>
          </p:txBody>
        </p:sp>
        <p:sp>
          <p:nvSpPr>
            <p:cNvPr id="38" name="AutoShape 13"/>
            <p:cNvSpPr>
              <a:spLocks noChangeArrowheads="1"/>
            </p:cNvSpPr>
            <p:nvPr/>
          </p:nvSpPr>
          <p:spPr bwMode="auto">
            <a:xfrm>
              <a:off x="6629400" y="3022600"/>
              <a:ext cx="1066800" cy="457200"/>
            </a:xfrm>
            <a:prstGeom prst="cube">
              <a:avLst>
                <a:gd name="adj" fmla="val 25000"/>
              </a:avLst>
            </a:prstGeom>
            <a:solidFill>
              <a:srgbClr val="063DE8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x1</a:t>
              </a:r>
            </a:p>
          </p:txBody>
        </p:sp>
        <p:sp>
          <p:nvSpPr>
            <p:cNvPr id="39" name="AutoShape 14"/>
            <p:cNvSpPr>
              <a:spLocks noChangeArrowheads="1"/>
            </p:cNvSpPr>
            <p:nvPr/>
          </p:nvSpPr>
          <p:spPr bwMode="auto">
            <a:xfrm>
              <a:off x="7620000" y="3022600"/>
              <a:ext cx="1066800" cy="457200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x0</a:t>
              </a:r>
            </a:p>
          </p:txBody>
        </p:sp>
        <p:sp>
          <p:nvSpPr>
            <p:cNvPr id="40" name="AutoShape 15"/>
            <p:cNvSpPr>
              <a:spLocks noChangeArrowheads="1"/>
            </p:cNvSpPr>
            <p:nvPr/>
          </p:nvSpPr>
          <p:spPr bwMode="auto">
            <a:xfrm>
              <a:off x="4648200" y="4165600"/>
              <a:ext cx="1066800" cy="457200"/>
            </a:xfrm>
            <a:prstGeom prst="cube">
              <a:avLst>
                <a:gd name="adj" fmla="val 25000"/>
              </a:avLst>
            </a:prstGeom>
            <a:solidFill>
              <a:srgbClr val="EAEC5E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y3</a:t>
              </a:r>
            </a:p>
          </p:txBody>
        </p:sp>
        <p:sp>
          <p:nvSpPr>
            <p:cNvPr id="41" name="AutoShape 16"/>
            <p:cNvSpPr>
              <a:spLocks noChangeArrowheads="1"/>
            </p:cNvSpPr>
            <p:nvPr/>
          </p:nvSpPr>
          <p:spPr bwMode="auto">
            <a:xfrm>
              <a:off x="5638800" y="4165600"/>
              <a:ext cx="1066800" cy="457200"/>
            </a:xfrm>
            <a:prstGeom prst="cube">
              <a:avLst>
                <a:gd name="adj" fmla="val 25000"/>
              </a:avLst>
            </a:prstGeom>
            <a:solidFill>
              <a:srgbClr val="00DFCA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y2</a:t>
              </a:r>
            </a:p>
          </p:txBody>
        </p:sp>
        <p:sp>
          <p:nvSpPr>
            <p:cNvPr id="42" name="AutoShape 17"/>
            <p:cNvSpPr>
              <a:spLocks noChangeArrowheads="1"/>
            </p:cNvSpPr>
            <p:nvPr/>
          </p:nvSpPr>
          <p:spPr bwMode="auto">
            <a:xfrm>
              <a:off x="6629400" y="4165600"/>
              <a:ext cx="1066800" cy="457200"/>
            </a:xfrm>
            <a:prstGeom prst="cube">
              <a:avLst>
                <a:gd name="adj" fmla="val 25000"/>
              </a:avLst>
            </a:prstGeom>
            <a:solidFill>
              <a:srgbClr val="063DE8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y1</a:t>
              </a:r>
            </a:p>
          </p:txBody>
        </p:sp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>
              <a:off x="7620000" y="4165600"/>
              <a:ext cx="1066800" cy="457200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y0</a:t>
              </a: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 flipV="1">
              <a:off x="4495800" y="4851400"/>
              <a:ext cx="4343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20"/>
            <p:cNvSpPr>
              <a:spLocks noChangeArrowheads="1"/>
            </p:cNvSpPr>
            <p:nvPr/>
          </p:nvSpPr>
          <p:spPr bwMode="auto">
            <a:xfrm>
              <a:off x="4648200" y="5080000"/>
              <a:ext cx="1066800" cy="457200"/>
            </a:xfrm>
            <a:prstGeom prst="cube">
              <a:avLst>
                <a:gd name="adj" fmla="val 25000"/>
              </a:avLst>
            </a:prstGeom>
            <a:solidFill>
              <a:srgbClr val="EAEC5E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x3+y3</a:t>
              </a:r>
            </a:p>
          </p:txBody>
        </p:sp>
        <p:sp>
          <p:nvSpPr>
            <p:cNvPr id="46" name="AutoShape 21"/>
            <p:cNvSpPr>
              <a:spLocks noChangeArrowheads="1"/>
            </p:cNvSpPr>
            <p:nvPr/>
          </p:nvSpPr>
          <p:spPr bwMode="auto">
            <a:xfrm>
              <a:off x="5638800" y="5080000"/>
              <a:ext cx="1066800" cy="457200"/>
            </a:xfrm>
            <a:prstGeom prst="cube">
              <a:avLst>
                <a:gd name="adj" fmla="val 25000"/>
              </a:avLst>
            </a:prstGeom>
            <a:solidFill>
              <a:srgbClr val="00DFCA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x2+y2</a:t>
              </a:r>
            </a:p>
          </p:txBody>
        </p:sp>
        <p:sp>
          <p:nvSpPr>
            <p:cNvPr id="47" name="AutoShape 22"/>
            <p:cNvSpPr>
              <a:spLocks noChangeArrowheads="1"/>
            </p:cNvSpPr>
            <p:nvPr/>
          </p:nvSpPr>
          <p:spPr bwMode="auto">
            <a:xfrm>
              <a:off x="6629400" y="5080000"/>
              <a:ext cx="1066800" cy="457200"/>
            </a:xfrm>
            <a:prstGeom prst="cube">
              <a:avLst>
                <a:gd name="adj" fmla="val 25000"/>
              </a:avLst>
            </a:prstGeom>
            <a:solidFill>
              <a:srgbClr val="063DE8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x1+y1</a:t>
              </a:r>
            </a:p>
          </p:txBody>
        </p:sp>
        <p:sp>
          <p:nvSpPr>
            <p:cNvPr id="48" name="AutoShape 23"/>
            <p:cNvSpPr>
              <a:spLocks noChangeArrowheads="1"/>
            </p:cNvSpPr>
            <p:nvPr/>
          </p:nvSpPr>
          <p:spPr bwMode="auto">
            <a:xfrm>
              <a:off x="7620000" y="5080000"/>
              <a:ext cx="1066800" cy="457200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</a:rPr>
                <a:t>x0+y0</a:t>
              </a:r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3911600" y="3097213"/>
              <a:ext cx="357188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X</a:t>
              </a:r>
            </a:p>
          </p:txBody>
        </p:sp>
        <p:sp>
          <p:nvSpPr>
            <p:cNvPr id="50" name="Text Box 25"/>
            <p:cNvSpPr txBox="1">
              <a:spLocks noChangeArrowheads="1"/>
            </p:cNvSpPr>
            <p:nvPr/>
          </p:nvSpPr>
          <p:spPr bwMode="auto">
            <a:xfrm>
              <a:off x="3951288" y="4240213"/>
              <a:ext cx="376237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Y</a:t>
              </a: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3729038" y="5154613"/>
              <a:ext cx="825500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X + Y</a:t>
              </a:r>
            </a:p>
          </p:txBody>
        </p:sp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3532188" y="5986463"/>
              <a:ext cx="51546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Slide Source: Alex Klimovitski &amp; Dean Macri,  Intel Corporation</a:t>
              </a:r>
            </a:p>
          </p:txBody>
        </p:sp>
      </p:grp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990600" y="1600200"/>
            <a:ext cx="3975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285750" indent="-285750">
              <a:spcBef>
                <a:spcPct val="15000"/>
              </a:spcBef>
              <a:buSzPct val="100000"/>
              <a:buFontTx/>
              <a:buChar char="•"/>
            </a:pPr>
            <a:r>
              <a:rPr lang="en-GB" b="0" dirty="0">
                <a:solidFill>
                  <a:schemeClr val="tx1"/>
                </a:solidFill>
              </a:rPr>
              <a:t>Scalar processing</a:t>
            </a:r>
          </a:p>
          <a:p>
            <a:pPr marL="628650" lvl="1" indent="-228600">
              <a:spcBef>
                <a:spcPct val="15000"/>
              </a:spcBef>
              <a:buSzPct val="100000"/>
              <a:buFontTx/>
              <a:buChar char="•"/>
            </a:pPr>
            <a:r>
              <a:rPr lang="en-GB" sz="1600" b="0" dirty="0">
                <a:solidFill>
                  <a:srgbClr val="000099"/>
                </a:solidFill>
              </a:rPr>
              <a:t>traditional mode</a:t>
            </a:r>
          </a:p>
          <a:p>
            <a:pPr marL="628650" lvl="1" indent="-228600">
              <a:spcBef>
                <a:spcPct val="15000"/>
              </a:spcBef>
              <a:buSzPct val="100000"/>
              <a:buFontTx/>
              <a:buChar char="•"/>
            </a:pPr>
            <a:r>
              <a:rPr lang="en-GB" sz="1600" b="0" dirty="0">
                <a:solidFill>
                  <a:schemeClr val="tx2"/>
                </a:solidFill>
              </a:rPr>
              <a:t>one operation</a:t>
            </a:r>
            <a:r>
              <a:rPr lang="en-GB" sz="1600" b="0" dirty="0">
                <a:solidFill>
                  <a:srgbClr val="000099"/>
                </a:solidFill>
              </a:rPr>
              <a:t> produces</a:t>
            </a:r>
            <a:br>
              <a:rPr lang="en-GB" sz="1600" b="0" dirty="0">
                <a:solidFill>
                  <a:srgbClr val="000099"/>
                </a:solidFill>
              </a:rPr>
            </a:br>
            <a:r>
              <a:rPr lang="en-GB" sz="1600" b="0" dirty="0">
                <a:solidFill>
                  <a:schemeClr val="tx2"/>
                </a:solidFill>
              </a:rPr>
              <a:t>one result</a:t>
            </a:r>
            <a:endParaRPr lang="en-GB" b="0" dirty="0">
              <a:solidFill>
                <a:srgbClr val="000099"/>
              </a:solidFill>
            </a:endParaRP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4495800" y="1600200"/>
            <a:ext cx="464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203200" indent="-203200">
              <a:spcBef>
                <a:spcPct val="15000"/>
              </a:spcBef>
              <a:buSzPct val="100000"/>
              <a:buFontTx/>
              <a:buChar char="•"/>
            </a:pPr>
            <a:r>
              <a:rPr lang="en-GB" b="0" dirty="0">
                <a:solidFill>
                  <a:schemeClr val="tx1"/>
                </a:solidFill>
              </a:rPr>
              <a:t>SIMD processing</a:t>
            </a:r>
          </a:p>
          <a:p>
            <a:pPr marL="685800" lvl="1" indent="-190500">
              <a:spcBef>
                <a:spcPct val="15000"/>
              </a:spcBef>
              <a:buSzPct val="100000"/>
              <a:buFontTx/>
              <a:buChar char="•"/>
            </a:pPr>
            <a:r>
              <a:rPr lang="en-GB" sz="1600" b="0" dirty="0">
                <a:solidFill>
                  <a:srgbClr val="000099"/>
                </a:solidFill>
              </a:rPr>
              <a:t>with SSE / SSE2</a:t>
            </a:r>
          </a:p>
          <a:p>
            <a:pPr marL="685800" lvl="1" indent="-190500">
              <a:spcBef>
                <a:spcPct val="15000"/>
              </a:spcBef>
              <a:buSzPct val="100000"/>
              <a:buFontTx/>
              <a:buChar char="•"/>
            </a:pPr>
            <a:r>
              <a:rPr lang="en-GB" sz="1600" b="0" dirty="0">
                <a:solidFill>
                  <a:srgbClr val="000099"/>
                </a:solidFill>
              </a:rPr>
              <a:t>SSE = streaming SIMD extensions</a:t>
            </a:r>
          </a:p>
          <a:p>
            <a:pPr marL="685800" lvl="1" indent="-190500">
              <a:spcBef>
                <a:spcPct val="15000"/>
              </a:spcBef>
              <a:buSzPct val="100000"/>
              <a:buFontTx/>
              <a:buChar char="•"/>
            </a:pPr>
            <a:r>
              <a:rPr lang="en-GB" sz="1600" b="0" dirty="0">
                <a:solidFill>
                  <a:schemeClr val="tx2"/>
                </a:solidFill>
              </a:rPr>
              <a:t>one operation</a:t>
            </a:r>
            <a:r>
              <a:rPr lang="en-GB" sz="1600" b="0" dirty="0">
                <a:solidFill>
                  <a:srgbClr val="000099"/>
                </a:solidFill>
              </a:rPr>
              <a:t> </a:t>
            </a:r>
            <a:r>
              <a:rPr lang="en-GB" sz="1600" b="0" dirty="0" smtClean="0">
                <a:solidFill>
                  <a:srgbClr val="000099"/>
                </a:solidFill>
              </a:rPr>
              <a:t>produces </a:t>
            </a:r>
            <a:r>
              <a:rPr lang="en-GB" sz="1600" b="0" dirty="0" smtClean="0">
                <a:solidFill>
                  <a:schemeClr val="tx2"/>
                </a:solidFill>
              </a:rPr>
              <a:t>multiple </a:t>
            </a:r>
            <a:r>
              <a:rPr lang="en-GB" sz="1600" b="0" dirty="0">
                <a:solidFill>
                  <a:schemeClr val="tx2"/>
                </a:solidFill>
              </a:rPr>
              <a:t>results</a:t>
            </a:r>
            <a:r>
              <a:rPr lang="en-GB" b="0" dirty="0">
                <a:solidFill>
                  <a:srgbClr val="0000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024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DED38D24-21E3-3A4E-871B-765E65EDFABF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11</a:t>
            </a:fld>
            <a:endParaRPr lang="en-US" sz="1400" b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6826250" cy="434975"/>
          </a:xfrm>
        </p:spPr>
        <p:txBody>
          <a:bodyPr wrap="square"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SSE / SSE2 SIMD on Intel</a:t>
            </a:r>
          </a:p>
        </p:txBody>
      </p:sp>
      <p:sp>
        <p:nvSpPr>
          <p:cNvPr id="66588" name="Rectangle 47"/>
          <p:cNvSpPr>
            <a:spLocks noChangeArrowheads="1"/>
          </p:cNvSpPr>
          <p:nvPr/>
        </p:nvSpPr>
        <p:spPr bwMode="auto">
          <a:xfrm>
            <a:off x="901700" y="854075"/>
            <a:ext cx="79375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203200" indent="-203200">
              <a:spcBef>
                <a:spcPct val="15000"/>
              </a:spcBef>
              <a:buSzPct val="100000"/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SSE2 data types: anything that fits into 16 bytes, e.g.,</a:t>
            </a:r>
          </a:p>
          <a:p>
            <a:pPr marL="203200" indent="-203200">
              <a:spcBef>
                <a:spcPct val="15000"/>
              </a:spcBef>
              <a:buSzPct val="100000"/>
              <a:buFontTx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 marL="203200" indent="-203200">
              <a:spcBef>
                <a:spcPct val="15000"/>
              </a:spcBef>
              <a:buSzPct val="100000"/>
              <a:buFontTx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 marL="203200" indent="-203200">
              <a:spcBef>
                <a:spcPct val="15000"/>
              </a:spcBef>
              <a:buSzPct val="100000"/>
              <a:buFontTx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 marL="203200" indent="-203200">
              <a:spcBef>
                <a:spcPct val="15000"/>
              </a:spcBef>
              <a:buSzPct val="100000"/>
              <a:buFontTx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 marL="203200" indent="-203200">
              <a:spcBef>
                <a:spcPct val="15000"/>
              </a:spcBef>
              <a:buSzPct val="100000"/>
              <a:buFontTx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 marL="203200" indent="-203200">
              <a:spcBef>
                <a:spcPct val="15000"/>
              </a:spcBef>
              <a:buSzPct val="100000"/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Instructions perform add, multiply etc. on all the data in this 16-byte register in parallel</a:t>
            </a:r>
          </a:p>
          <a:p>
            <a:pPr marL="203200" indent="-203200">
              <a:spcBef>
                <a:spcPct val="15000"/>
              </a:spcBef>
              <a:buSzPct val="100000"/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Challenges:</a:t>
            </a:r>
          </a:p>
          <a:p>
            <a:pPr marL="685800" lvl="1" indent="-190500">
              <a:spcBef>
                <a:spcPct val="15000"/>
              </a:spcBef>
              <a:buSzPct val="100000"/>
              <a:buFontTx/>
              <a:buChar char="•"/>
            </a:pPr>
            <a:r>
              <a:rPr lang="en-US" b="0" dirty="0">
                <a:solidFill>
                  <a:srgbClr val="000099"/>
                </a:solidFill>
              </a:rPr>
              <a:t>Need to be contiguous in memory and aligned</a:t>
            </a:r>
          </a:p>
          <a:p>
            <a:pPr marL="685800" lvl="1" indent="-190500">
              <a:spcBef>
                <a:spcPct val="15000"/>
              </a:spcBef>
              <a:buSzPct val="100000"/>
              <a:buFontTx/>
              <a:buChar char="•"/>
            </a:pPr>
            <a:r>
              <a:rPr lang="en-US" b="0" dirty="0">
                <a:solidFill>
                  <a:srgbClr val="000099"/>
                </a:solidFill>
              </a:rPr>
              <a:t>Some instructions to move data around from one part of register to another</a:t>
            </a:r>
          </a:p>
          <a:p>
            <a:pPr marL="203200" indent="-203200">
              <a:spcBef>
                <a:spcPct val="15000"/>
              </a:spcBef>
              <a:buSzPct val="100000"/>
              <a:buFontTx/>
              <a:buChar char="•"/>
            </a:pPr>
            <a:r>
              <a:rPr lang="en-US" b="0" dirty="0">
                <a:solidFill>
                  <a:srgbClr val="000099"/>
                </a:solidFill>
              </a:rPr>
              <a:t>Similar on GPUs, vector processors (but many more simultaneous operations)</a:t>
            </a: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10287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13335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16383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19431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22479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25527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auto">
          <a:xfrm>
            <a:off x="28575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31623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34671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37719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40767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41" name="AutoShape 14"/>
          <p:cNvSpPr>
            <a:spLocks noChangeArrowheads="1"/>
          </p:cNvSpPr>
          <p:nvPr/>
        </p:nvSpPr>
        <p:spPr bwMode="auto">
          <a:xfrm>
            <a:off x="43815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42" name="AutoShape 15"/>
          <p:cNvSpPr>
            <a:spLocks noChangeArrowheads="1"/>
          </p:cNvSpPr>
          <p:nvPr/>
        </p:nvSpPr>
        <p:spPr bwMode="auto">
          <a:xfrm>
            <a:off x="46863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43" name="AutoShape 16"/>
          <p:cNvSpPr>
            <a:spLocks noChangeArrowheads="1"/>
          </p:cNvSpPr>
          <p:nvPr/>
        </p:nvSpPr>
        <p:spPr bwMode="auto">
          <a:xfrm>
            <a:off x="49911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52959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5600700" y="2638425"/>
            <a:ext cx="3810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46" name="AutoShape 34"/>
          <p:cNvSpPr>
            <a:spLocks noChangeArrowheads="1"/>
          </p:cNvSpPr>
          <p:nvPr/>
        </p:nvSpPr>
        <p:spPr bwMode="auto">
          <a:xfrm>
            <a:off x="1028700" y="1584325"/>
            <a:ext cx="12954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  <p:sp>
        <p:nvSpPr>
          <p:cNvPr id="47" name="AutoShape 35"/>
          <p:cNvSpPr>
            <a:spLocks noChangeArrowheads="1"/>
          </p:cNvSpPr>
          <p:nvPr/>
        </p:nvSpPr>
        <p:spPr bwMode="auto">
          <a:xfrm>
            <a:off x="2247900" y="1584325"/>
            <a:ext cx="12954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  <p:sp>
        <p:nvSpPr>
          <p:cNvPr id="48" name="AutoShape 36"/>
          <p:cNvSpPr>
            <a:spLocks noChangeArrowheads="1"/>
          </p:cNvSpPr>
          <p:nvPr/>
        </p:nvSpPr>
        <p:spPr bwMode="auto">
          <a:xfrm>
            <a:off x="3467100" y="1584325"/>
            <a:ext cx="12954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  <p:sp>
        <p:nvSpPr>
          <p:cNvPr id="49" name="AutoShape 37"/>
          <p:cNvSpPr>
            <a:spLocks noChangeArrowheads="1"/>
          </p:cNvSpPr>
          <p:nvPr/>
        </p:nvSpPr>
        <p:spPr bwMode="auto">
          <a:xfrm>
            <a:off x="4686300" y="1584325"/>
            <a:ext cx="12954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  <p:sp>
        <p:nvSpPr>
          <p:cNvPr id="50" name="AutoShape 38"/>
          <p:cNvSpPr>
            <a:spLocks noChangeArrowheads="1"/>
          </p:cNvSpPr>
          <p:nvPr/>
        </p:nvSpPr>
        <p:spPr bwMode="auto">
          <a:xfrm>
            <a:off x="1028700" y="2085975"/>
            <a:ext cx="25146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  <p:sp>
        <p:nvSpPr>
          <p:cNvPr id="51" name="AutoShape 39"/>
          <p:cNvSpPr>
            <a:spLocks noChangeArrowheads="1"/>
          </p:cNvSpPr>
          <p:nvPr/>
        </p:nvSpPr>
        <p:spPr bwMode="auto">
          <a:xfrm>
            <a:off x="3467100" y="2085975"/>
            <a:ext cx="2514600" cy="457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6373813" y="2636838"/>
            <a:ext cx="1354137" cy="400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16x bytes</a:t>
            </a:r>
          </a:p>
        </p:txBody>
      </p:sp>
      <p:sp>
        <p:nvSpPr>
          <p:cNvPr id="53" name="Text Box 45"/>
          <p:cNvSpPr txBox="1">
            <a:spLocks noChangeArrowheads="1"/>
          </p:cNvSpPr>
          <p:nvPr/>
        </p:nvSpPr>
        <p:spPr bwMode="auto">
          <a:xfrm>
            <a:off x="6373813" y="1658938"/>
            <a:ext cx="1225550" cy="40005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4x floats</a:t>
            </a:r>
          </a:p>
        </p:txBody>
      </p:sp>
      <p:sp>
        <p:nvSpPr>
          <p:cNvPr id="54" name="Text Box 46"/>
          <p:cNvSpPr txBox="1">
            <a:spLocks noChangeArrowheads="1"/>
          </p:cNvSpPr>
          <p:nvPr/>
        </p:nvSpPr>
        <p:spPr bwMode="auto">
          <a:xfrm>
            <a:off x="6373813" y="2160588"/>
            <a:ext cx="1524000" cy="400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2x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doubles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node architectures</a:t>
            </a:r>
            <a:endParaRPr lang="en-US" dirty="0"/>
          </a:p>
        </p:txBody>
      </p:sp>
      <p:pic>
        <p:nvPicPr>
          <p:cNvPr id="5" name="Content Placeholder 4" descr="xc30nod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 b="7613"/>
          <a:stretch>
            <a:fillRect/>
          </a:stretch>
        </p:blipFill>
        <p:spPr>
          <a:xfrm>
            <a:off x="5334000" y="1066800"/>
            <a:ext cx="3200400" cy="20348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 descr="resizedimage600205-Bak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460488" cy="1524000"/>
          </a:xfrm>
          <a:prstGeom prst="rect">
            <a:avLst/>
          </a:prstGeom>
        </p:spPr>
      </p:pic>
      <p:pic>
        <p:nvPicPr>
          <p:cNvPr id="7" name="Picture 6" descr="xk7nod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78605"/>
            <a:ext cx="4330700" cy="2593595"/>
          </a:xfrm>
          <a:prstGeom prst="rect">
            <a:avLst/>
          </a:prstGeom>
        </p:spPr>
      </p:pic>
      <p:pic>
        <p:nvPicPr>
          <p:cNvPr id="8" name="Picture 7" descr="intel-m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30625"/>
            <a:ext cx="4146430" cy="2289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990600"/>
            <a:ext cx="4598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Cray XE6: dual-socket x 2-die x 6-core, 24 cores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31089" y="990600"/>
            <a:ext cx="4050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Cray XC30: dual-socket x 8-core, 16 cores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242846"/>
            <a:ext cx="3611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Cray XK7: 16-core AMD + K20X GPU 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3276600"/>
            <a:ext cx="464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Intel MIC: 16-core host + 60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cores co-processor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840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A524EC97-8FB9-3740-B98E-0101ED816ACA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620000" cy="685800"/>
          </a:xfrm>
        </p:spPr>
        <p:txBody>
          <a:bodyPr/>
          <a:lstStyle/>
          <a:p>
            <a:r>
              <a:rPr lang="en-US" dirty="0"/>
              <a:t>TOP500 (www.top500.org)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000" dirty="0">
                <a:ea typeface="SimSun" charset="0"/>
                <a:cs typeface="SimSun" charset="0"/>
              </a:rPr>
              <a:t>Listing of 500 fastest computers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Metric: LINPACK benchmark</a:t>
            </a:r>
          </a:p>
          <a:p>
            <a:pPr lvl="1">
              <a:lnSpc>
                <a:spcPct val="80000"/>
              </a:lnSpc>
            </a:pP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How fast is your computer?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=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How fast can you solve dense linear system Ax=b?</a:t>
            </a:r>
            <a:r>
              <a:rPr lang="ja-JP" altLang="en-US" sz="2000" dirty="0">
                <a:latin typeface="Arial"/>
              </a:rPr>
              <a:t>”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Current records (June, </a:t>
            </a:r>
            <a:r>
              <a:rPr lang="en-US" sz="2000" dirty="0" smtClean="0"/>
              <a:t>2013)</a:t>
            </a: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graphicFrame>
        <p:nvGraphicFramePr>
          <p:cNvPr id="24376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15620"/>
              </p:ext>
            </p:extLst>
          </p:nvPr>
        </p:nvGraphicFramePr>
        <p:xfrm>
          <a:off x="533400" y="2608263"/>
          <a:ext cx="7848600" cy="3524377"/>
        </p:xfrm>
        <a:graphic>
          <a:graphicData uri="http://schemas.openxmlformats.org/drawingml/2006/table">
            <a:tbl>
              <a:tblPr/>
              <a:tblGrid>
                <a:gridCol w="792163"/>
                <a:gridCol w="2911475"/>
                <a:gridCol w="1249362"/>
                <a:gridCol w="1447800"/>
                <a:gridCol w="14478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Rank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Machine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Cores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Linpack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Petaflop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Petaflop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Tianhe-2 – Intel MIC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(China National Univ. of Defense Technology)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3,120,000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33.8</a:t>
                      </a:r>
                    </a:p>
                    <a:p>
                      <a:pPr algn="ctr" fontAlgn="b"/>
                      <a:endParaRPr lang="en-US" sz="18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(61%)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54.9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Titan – Cray XK7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(US Oak Ridge National Lab)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560, 640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17.6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(65%)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27.1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Sequoia –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BlueGene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/Q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(US Lawrence Livermore National Lab)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1,572,864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17.1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(85%)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20.1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296C5228-9080-BC43-A2FB-C7CCA612125A}" type="slidenum">
              <a:rPr lang="en-US"/>
              <a:pPr/>
              <a:t>14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measure in HPC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r>
              <a:rPr lang="en-US"/>
              <a:t>High Performance Computing (HPC) units are:</a:t>
            </a:r>
          </a:p>
          <a:p>
            <a:pPr lvl="1"/>
            <a:r>
              <a:rPr lang="en-US"/>
              <a:t>Flop: floating point operation</a:t>
            </a:r>
          </a:p>
          <a:p>
            <a:pPr lvl="1"/>
            <a:r>
              <a:rPr lang="en-US"/>
              <a:t>Flops/s: floating point operations per second</a:t>
            </a:r>
          </a:p>
          <a:p>
            <a:pPr lvl="1"/>
            <a:r>
              <a:rPr lang="en-US"/>
              <a:t>Bytes: size of data (a double precision floating point number is 8)</a:t>
            </a:r>
          </a:p>
          <a:p>
            <a:r>
              <a:rPr lang="en-US"/>
              <a:t>Typical sizes are millions, billions, trillions…</a:t>
            </a:r>
          </a:p>
          <a:p>
            <a:pPr lvl="1" eaLnBrk="0" hangingPunct="0">
              <a:lnSpc>
                <a:spcPct val="85000"/>
              </a:lnSpc>
              <a:spcBef>
                <a:spcPct val="40000"/>
              </a:spcBef>
              <a:buClrTx/>
              <a:buSzPct val="100000"/>
              <a:buFontTx/>
              <a:buNone/>
            </a:pPr>
            <a:r>
              <a:rPr lang="en-US" sz="1800" b="1">
                <a:solidFill>
                  <a:srgbClr val="333399"/>
                </a:solidFill>
              </a:rPr>
              <a:t>Mega	Mflop/s = 10</a:t>
            </a:r>
            <a:r>
              <a:rPr lang="en-US" sz="1800" b="1" baseline="30000">
                <a:solidFill>
                  <a:srgbClr val="333399"/>
                </a:solidFill>
              </a:rPr>
              <a:t>6</a:t>
            </a:r>
            <a:r>
              <a:rPr lang="en-US" sz="1800" b="1">
                <a:solidFill>
                  <a:srgbClr val="333399"/>
                </a:solidFill>
              </a:rPr>
              <a:t> flop/sec	Mbyte = 2</a:t>
            </a:r>
            <a:r>
              <a:rPr lang="en-US" sz="1800" b="1" baseline="30000">
                <a:solidFill>
                  <a:srgbClr val="333399"/>
                </a:solidFill>
              </a:rPr>
              <a:t>20</a:t>
            </a:r>
            <a:r>
              <a:rPr lang="en-US" sz="1800" b="1">
                <a:solidFill>
                  <a:srgbClr val="333399"/>
                </a:solidFill>
              </a:rPr>
              <a:t> = 1048576 ~ 10</a:t>
            </a:r>
            <a:r>
              <a:rPr lang="en-US" sz="1800" b="1" baseline="30000">
                <a:solidFill>
                  <a:srgbClr val="333399"/>
                </a:solidFill>
              </a:rPr>
              <a:t>6</a:t>
            </a:r>
            <a:r>
              <a:rPr lang="en-US" sz="1800" b="1">
                <a:solidFill>
                  <a:srgbClr val="333399"/>
                </a:solidFill>
              </a:rPr>
              <a:t> bytes</a:t>
            </a:r>
          </a:p>
          <a:p>
            <a:pPr lvl="1" eaLnBrk="0" hangingPunct="0">
              <a:lnSpc>
                <a:spcPct val="85000"/>
              </a:lnSpc>
              <a:spcBef>
                <a:spcPct val="40000"/>
              </a:spcBef>
              <a:buClrTx/>
              <a:buSzPct val="100000"/>
              <a:buFontTx/>
              <a:buNone/>
            </a:pPr>
            <a:r>
              <a:rPr lang="en-US" sz="1800" b="1">
                <a:solidFill>
                  <a:srgbClr val="333399"/>
                </a:solidFill>
              </a:rPr>
              <a:t>Giga	Gflop/s = 10</a:t>
            </a:r>
            <a:r>
              <a:rPr lang="en-US" sz="1800" b="1" baseline="30000">
                <a:solidFill>
                  <a:srgbClr val="333399"/>
                </a:solidFill>
              </a:rPr>
              <a:t>9</a:t>
            </a:r>
            <a:r>
              <a:rPr lang="en-US" sz="1800" b="1">
                <a:solidFill>
                  <a:srgbClr val="333399"/>
                </a:solidFill>
              </a:rPr>
              <a:t> flop/sec	Gbyte = 2</a:t>
            </a:r>
            <a:r>
              <a:rPr lang="en-US" sz="1800" b="1" baseline="30000">
                <a:solidFill>
                  <a:srgbClr val="333399"/>
                </a:solidFill>
              </a:rPr>
              <a:t>30</a:t>
            </a:r>
            <a:r>
              <a:rPr lang="en-US" sz="1800" b="1">
                <a:solidFill>
                  <a:srgbClr val="333399"/>
                </a:solidFill>
              </a:rPr>
              <a:t> ~ 10</a:t>
            </a:r>
            <a:r>
              <a:rPr lang="en-US" sz="1800" b="1" baseline="30000">
                <a:solidFill>
                  <a:srgbClr val="333399"/>
                </a:solidFill>
              </a:rPr>
              <a:t>9</a:t>
            </a:r>
            <a:r>
              <a:rPr lang="en-US" sz="1800" b="1">
                <a:solidFill>
                  <a:srgbClr val="333399"/>
                </a:solidFill>
              </a:rPr>
              <a:t> bytes</a:t>
            </a:r>
          </a:p>
          <a:p>
            <a:pPr lvl="1" eaLnBrk="0" hangingPunct="0">
              <a:lnSpc>
                <a:spcPct val="85000"/>
              </a:lnSpc>
              <a:spcBef>
                <a:spcPct val="40000"/>
              </a:spcBef>
              <a:buClrTx/>
              <a:buSzPct val="100000"/>
              <a:buFontTx/>
              <a:buNone/>
            </a:pPr>
            <a:r>
              <a:rPr lang="en-US" sz="1800" b="1">
                <a:solidFill>
                  <a:srgbClr val="333399"/>
                </a:solidFill>
              </a:rPr>
              <a:t>Tera	Tflop/s = 10</a:t>
            </a:r>
            <a:r>
              <a:rPr lang="en-US" sz="1800" b="1" baseline="30000">
                <a:solidFill>
                  <a:srgbClr val="333399"/>
                </a:solidFill>
              </a:rPr>
              <a:t>12</a:t>
            </a:r>
            <a:r>
              <a:rPr lang="en-US" sz="1800" b="1">
                <a:solidFill>
                  <a:srgbClr val="333399"/>
                </a:solidFill>
              </a:rPr>
              <a:t> flop/sec	Tbyte = 2</a:t>
            </a:r>
            <a:r>
              <a:rPr lang="en-US" sz="1800" b="1" baseline="30000">
                <a:solidFill>
                  <a:srgbClr val="333399"/>
                </a:solidFill>
              </a:rPr>
              <a:t>40</a:t>
            </a:r>
            <a:r>
              <a:rPr lang="en-US" sz="1800" b="1">
                <a:solidFill>
                  <a:srgbClr val="333399"/>
                </a:solidFill>
              </a:rPr>
              <a:t> ~ 10</a:t>
            </a:r>
            <a:r>
              <a:rPr lang="en-US" sz="1800" b="1" baseline="30000">
                <a:solidFill>
                  <a:srgbClr val="333399"/>
                </a:solidFill>
              </a:rPr>
              <a:t>12</a:t>
            </a:r>
            <a:r>
              <a:rPr lang="en-US" sz="1800" b="1">
                <a:solidFill>
                  <a:srgbClr val="333399"/>
                </a:solidFill>
              </a:rPr>
              <a:t> bytes </a:t>
            </a:r>
          </a:p>
          <a:p>
            <a:pPr lvl="1" eaLnBrk="0" hangingPunct="0">
              <a:lnSpc>
                <a:spcPct val="85000"/>
              </a:lnSpc>
              <a:spcBef>
                <a:spcPct val="40000"/>
              </a:spcBef>
              <a:buClrTx/>
              <a:buSzPct val="100000"/>
              <a:buFontTx/>
              <a:buNone/>
            </a:pPr>
            <a:r>
              <a:rPr lang="en-US" sz="1800" b="1">
                <a:solidFill>
                  <a:srgbClr val="333399"/>
                </a:solidFill>
              </a:rPr>
              <a:t>Peta	Pflop/s = 10</a:t>
            </a:r>
            <a:r>
              <a:rPr lang="en-US" sz="1800" b="1" baseline="30000">
                <a:solidFill>
                  <a:srgbClr val="333399"/>
                </a:solidFill>
              </a:rPr>
              <a:t>15</a:t>
            </a:r>
            <a:r>
              <a:rPr lang="en-US" sz="1800" b="1">
                <a:solidFill>
                  <a:srgbClr val="333399"/>
                </a:solidFill>
              </a:rPr>
              <a:t> flop/sec	Pbyte = 2</a:t>
            </a:r>
            <a:r>
              <a:rPr lang="en-US" sz="1800" b="1" baseline="30000">
                <a:solidFill>
                  <a:srgbClr val="333399"/>
                </a:solidFill>
              </a:rPr>
              <a:t>50</a:t>
            </a:r>
            <a:r>
              <a:rPr lang="en-US" sz="1800" b="1">
                <a:solidFill>
                  <a:srgbClr val="333399"/>
                </a:solidFill>
              </a:rPr>
              <a:t> ~ 10</a:t>
            </a:r>
            <a:r>
              <a:rPr lang="en-US" sz="1800" b="1" baseline="30000">
                <a:solidFill>
                  <a:srgbClr val="333399"/>
                </a:solidFill>
              </a:rPr>
              <a:t>15</a:t>
            </a:r>
            <a:r>
              <a:rPr lang="en-US" sz="1800" b="1">
                <a:solidFill>
                  <a:srgbClr val="333399"/>
                </a:solidFill>
              </a:rPr>
              <a:t> bytes</a:t>
            </a:r>
          </a:p>
          <a:p>
            <a:pPr lvl="1" eaLnBrk="0" hangingPunct="0">
              <a:lnSpc>
                <a:spcPct val="85000"/>
              </a:lnSpc>
              <a:spcBef>
                <a:spcPct val="40000"/>
              </a:spcBef>
              <a:buClrTx/>
              <a:buSzPct val="100000"/>
              <a:buFontTx/>
              <a:buNone/>
            </a:pPr>
            <a:r>
              <a:rPr lang="en-US" sz="1800" b="1">
                <a:solidFill>
                  <a:srgbClr val="333399"/>
                </a:solidFill>
              </a:rPr>
              <a:t>Exa		Eflop/s = 10</a:t>
            </a:r>
            <a:r>
              <a:rPr lang="en-US" sz="1800" b="1" baseline="30000">
                <a:solidFill>
                  <a:srgbClr val="333399"/>
                </a:solidFill>
              </a:rPr>
              <a:t>18</a:t>
            </a:r>
            <a:r>
              <a:rPr lang="en-US" sz="1800" b="1">
                <a:solidFill>
                  <a:srgbClr val="333399"/>
                </a:solidFill>
              </a:rPr>
              <a:t> flop/sec	Ebyte = 2</a:t>
            </a:r>
            <a:r>
              <a:rPr lang="en-US" sz="1800" b="1" baseline="30000">
                <a:solidFill>
                  <a:srgbClr val="333399"/>
                </a:solidFill>
              </a:rPr>
              <a:t>60</a:t>
            </a:r>
            <a:r>
              <a:rPr lang="en-US" sz="1800" b="1">
                <a:solidFill>
                  <a:srgbClr val="333399"/>
                </a:solidFill>
              </a:rPr>
              <a:t> ~ 10</a:t>
            </a:r>
            <a:r>
              <a:rPr lang="en-US" sz="1800" b="1" baseline="30000">
                <a:solidFill>
                  <a:srgbClr val="333399"/>
                </a:solidFill>
              </a:rPr>
              <a:t>18</a:t>
            </a:r>
            <a:r>
              <a:rPr lang="en-US" sz="1800" b="1">
                <a:solidFill>
                  <a:srgbClr val="333399"/>
                </a:solidFill>
              </a:rPr>
              <a:t> bytes</a:t>
            </a:r>
          </a:p>
          <a:p>
            <a:pPr lvl="1" eaLnBrk="0" hangingPunct="0">
              <a:lnSpc>
                <a:spcPct val="85000"/>
              </a:lnSpc>
              <a:spcBef>
                <a:spcPct val="40000"/>
              </a:spcBef>
              <a:buClrTx/>
              <a:buSzPct val="100000"/>
              <a:buFontTx/>
              <a:buNone/>
            </a:pPr>
            <a:r>
              <a:rPr lang="en-US" sz="1800" b="1">
                <a:solidFill>
                  <a:srgbClr val="333399"/>
                </a:solidFill>
              </a:rPr>
              <a:t>Zetta	Zflop/s = 10</a:t>
            </a:r>
            <a:r>
              <a:rPr lang="en-US" sz="1800" b="1" baseline="30000">
                <a:solidFill>
                  <a:srgbClr val="333399"/>
                </a:solidFill>
              </a:rPr>
              <a:t>21</a:t>
            </a:r>
            <a:r>
              <a:rPr lang="en-US" sz="1800" b="1">
                <a:solidFill>
                  <a:srgbClr val="333399"/>
                </a:solidFill>
              </a:rPr>
              <a:t> flop/sec	Zbyte = 2</a:t>
            </a:r>
            <a:r>
              <a:rPr lang="en-US" sz="1800" b="1" baseline="30000">
                <a:solidFill>
                  <a:srgbClr val="333399"/>
                </a:solidFill>
              </a:rPr>
              <a:t>70</a:t>
            </a:r>
            <a:r>
              <a:rPr lang="en-US" sz="1800" b="1">
                <a:solidFill>
                  <a:srgbClr val="333399"/>
                </a:solidFill>
              </a:rPr>
              <a:t> ~ 10</a:t>
            </a:r>
            <a:r>
              <a:rPr lang="en-US" sz="1800" b="1" baseline="30000">
                <a:solidFill>
                  <a:srgbClr val="333399"/>
                </a:solidFill>
              </a:rPr>
              <a:t>21</a:t>
            </a:r>
            <a:r>
              <a:rPr lang="en-US" sz="1800" b="1">
                <a:solidFill>
                  <a:srgbClr val="333399"/>
                </a:solidFill>
              </a:rPr>
              <a:t> bytes</a:t>
            </a:r>
          </a:p>
          <a:p>
            <a:pPr lvl="1" eaLnBrk="0" hangingPunct="0">
              <a:lnSpc>
                <a:spcPct val="85000"/>
              </a:lnSpc>
              <a:spcBef>
                <a:spcPct val="40000"/>
              </a:spcBef>
              <a:buClrTx/>
              <a:buSzPct val="100000"/>
              <a:buFontTx/>
              <a:buNone/>
            </a:pPr>
            <a:r>
              <a:rPr lang="en-US" sz="1800" b="1">
                <a:solidFill>
                  <a:srgbClr val="333399"/>
                </a:solidFill>
              </a:rPr>
              <a:t>Yotta	Yflop/s = 10</a:t>
            </a:r>
            <a:r>
              <a:rPr lang="en-US" sz="1800" b="1" baseline="30000">
                <a:solidFill>
                  <a:srgbClr val="333399"/>
                </a:solidFill>
              </a:rPr>
              <a:t>24</a:t>
            </a:r>
            <a:r>
              <a:rPr lang="en-US" sz="1800" b="1">
                <a:solidFill>
                  <a:srgbClr val="333399"/>
                </a:solidFill>
              </a:rPr>
              <a:t> flop/sec	Ybyte = 2</a:t>
            </a:r>
            <a:r>
              <a:rPr lang="en-US" sz="1800" b="1" baseline="30000">
                <a:solidFill>
                  <a:srgbClr val="333399"/>
                </a:solidFill>
              </a:rPr>
              <a:t>80</a:t>
            </a:r>
            <a:r>
              <a:rPr lang="en-US" sz="1800" b="1">
                <a:solidFill>
                  <a:srgbClr val="333399"/>
                </a:solidFill>
              </a:rPr>
              <a:t> ~ 10</a:t>
            </a:r>
            <a:r>
              <a:rPr lang="en-US" sz="1800" b="1" baseline="30000">
                <a:solidFill>
                  <a:srgbClr val="333399"/>
                </a:solidFill>
              </a:rPr>
              <a:t>24</a:t>
            </a:r>
            <a:r>
              <a:rPr lang="en-US" sz="1800" b="1">
                <a:solidFill>
                  <a:srgbClr val="333399"/>
                </a:solidFill>
              </a:rPr>
              <a:t> bytes 	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58CC608E-0A52-1A41-803E-D7A726AF4A3A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15</a:t>
            </a:fld>
            <a:endParaRPr lang="en-US" sz="1400" b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174625"/>
            <a:ext cx="7321550" cy="51117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Memory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Hierarchy … Flops is not everything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08025"/>
            <a:ext cx="8001000" cy="1349375"/>
          </a:xfrm>
        </p:spPr>
        <p:txBody>
          <a:bodyPr/>
          <a:lstStyle/>
          <a:p>
            <a:r>
              <a:rPr lang="en-US" sz="2000" b="0" dirty="0">
                <a:latin typeface="Arial" charset="0"/>
                <a:ea typeface="ＭＳ Ｐゴシック" charset="0"/>
                <a:cs typeface="ＭＳ Ｐゴシック" charset="0"/>
              </a:rPr>
              <a:t>Most programs have a high degree of </a:t>
            </a:r>
            <a:r>
              <a:rPr lang="en-US" sz="2000" b="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locality</a:t>
            </a:r>
            <a:r>
              <a:rPr lang="en-US" sz="2000" b="0" dirty="0">
                <a:latin typeface="Arial" charset="0"/>
                <a:ea typeface="ＭＳ Ｐゴシック" charset="0"/>
                <a:cs typeface="ＭＳ Ｐゴシック" charset="0"/>
              </a:rPr>
              <a:t> in their accesses</a:t>
            </a:r>
          </a:p>
          <a:p>
            <a:pPr lvl="1"/>
            <a:r>
              <a:rPr lang="en-US" sz="1800" b="1" dirty="0">
                <a:latin typeface="Arial" charset="0"/>
                <a:ea typeface="ＭＳ Ｐゴシック" charset="0"/>
              </a:rPr>
              <a:t>spatial locality:</a:t>
            </a:r>
            <a:r>
              <a:rPr lang="en-US" sz="1800" dirty="0">
                <a:latin typeface="Arial" charset="0"/>
                <a:ea typeface="ＭＳ Ｐゴシック" charset="0"/>
              </a:rPr>
              <a:t> accessing things nearby previous accesses</a:t>
            </a:r>
          </a:p>
          <a:p>
            <a:pPr lvl="1"/>
            <a:r>
              <a:rPr lang="en-US" sz="1800" b="1" dirty="0">
                <a:latin typeface="Arial" charset="0"/>
                <a:ea typeface="ＭＳ Ｐゴシック" charset="0"/>
              </a:rPr>
              <a:t>temporal locality:</a:t>
            </a:r>
            <a:r>
              <a:rPr lang="en-US" sz="1800" dirty="0">
                <a:latin typeface="Arial" charset="0"/>
                <a:ea typeface="ＭＳ Ｐゴシック" charset="0"/>
              </a:rPr>
              <a:t> reusing an item that was previously accessed</a:t>
            </a:r>
          </a:p>
          <a:p>
            <a:r>
              <a:rPr lang="en-US" sz="2000" b="0" dirty="0">
                <a:latin typeface="Arial" charset="0"/>
                <a:ea typeface="ＭＳ Ｐゴシック" charset="0"/>
                <a:cs typeface="ＭＳ Ｐゴシック" charset="0"/>
              </a:rPr>
              <a:t>Memory hierarchy tries to exploit locality to improve average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19200" y="2362200"/>
            <a:ext cx="6629400" cy="2133600"/>
            <a:chOff x="1685925" y="2362200"/>
            <a:chExt cx="6629400" cy="2133600"/>
          </a:xfrm>
        </p:grpSpPr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1685925" y="2514600"/>
              <a:ext cx="1843088" cy="1828800"/>
            </a:xfrm>
            <a:prstGeom prst="rect">
              <a:avLst/>
            </a:prstGeom>
            <a:solidFill>
              <a:srgbClr val="89B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1820863" y="2743200"/>
              <a:ext cx="1560512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1820863" y="3810000"/>
              <a:ext cx="779462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2701925" y="3733800"/>
              <a:ext cx="77946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chemeClr val="tx1"/>
                  </a:solidFill>
                </a:rPr>
                <a:t>on-chip </a:t>
              </a:r>
              <a:r>
                <a:rPr lang="en-US" sz="140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>
              <a:off x="2701925" y="3657600"/>
              <a:ext cx="708025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1752600" y="3352800"/>
              <a:ext cx="922338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1744663" y="3810000"/>
              <a:ext cx="9429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</a:rPr>
                <a:t>registers</a:t>
              </a:r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1744663" y="3505200"/>
              <a:ext cx="9334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</a:rPr>
                <a:t>datapath</a:t>
              </a:r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2227263" y="2819400"/>
              <a:ext cx="7937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</a:rPr>
                <a:t>control</a:t>
              </a: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2159000" y="2438400"/>
              <a:ext cx="10572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3649663" y="2895600"/>
              <a:ext cx="850900" cy="11430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4665663" y="2667000"/>
              <a:ext cx="850900" cy="1600200"/>
            </a:xfrm>
            <a:prstGeom prst="rect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5681663" y="2514600"/>
              <a:ext cx="1063625" cy="1905000"/>
            </a:xfrm>
            <a:prstGeom prst="rect">
              <a:avLst/>
            </a:prstGeom>
            <a:solidFill>
              <a:srgbClr val="CF9E6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6969125" y="2362200"/>
              <a:ext cx="1346200" cy="2133600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3573463" y="2971800"/>
              <a:ext cx="957262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tx1"/>
                  </a:solidFill>
                </a:rPr>
                <a:t>Second level cache (SRAM)</a:t>
              </a:r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4665663" y="3048000"/>
              <a:ext cx="930275" cy="84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Main memory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(DRAM)</a:t>
              </a:r>
            </a:p>
          </p:txBody>
        </p:sp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5630863" y="2971800"/>
              <a:ext cx="11430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Secondary storage (Disk)</a:t>
              </a:r>
            </a:p>
          </p:txBody>
        </p:sp>
        <p:sp>
          <p:nvSpPr>
            <p:cNvPr id="31765" name="Text Box 21"/>
            <p:cNvSpPr txBox="1">
              <a:spLocks noChangeArrowheads="1"/>
            </p:cNvSpPr>
            <p:nvPr/>
          </p:nvSpPr>
          <p:spPr bwMode="auto">
            <a:xfrm>
              <a:off x="7002463" y="3048000"/>
              <a:ext cx="1241425" cy="84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Tertiary storage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chemeClr val="tx1"/>
                  </a:solidFill>
                </a:rPr>
                <a:t>(Disk/Tape)</a:t>
              </a:r>
            </a:p>
          </p:txBody>
        </p:sp>
      </p:grpSp>
      <p:graphicFrame>
        <p:nvGraphicFramePr>
          <p:cNvPr id="14388" name="Group 52"/>
          <p:cNvGraphicFramePr>
            <a:graphicFrameLocks noGrp="1"/>
          </p:cNvGraphicFramePr>
          <p:nvPr/>
        </p:nvGraphicFramePr>
        <p:xfrm>
          <a:off x="711200" y="4800600"/>
          <a:ext cx="7604125" cy="1328738"/>
        </p:xfrm>
        <a:graphic>
          <a:graphicData uri="http://schemas.openxmlformats.org/drawingml/2006/table">
            <a:tbl>
              <a:tblPr/>
              <a:tblGrid>
                <a:gridCol w="1266825"/>
                <a:gridCol w="1268413"/>
                <a:gridCol w="1266825"/>
                <a:gridCol w="1266825"/>
                <a:gridCol w="1268412"/>
                <a:gridCol w="1266825"/>
              </a:tblGrid>
              <a:tr h="7083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Speed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1ns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B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10ns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100ns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10ms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E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10sec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6204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Size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KB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9B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MB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GB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TB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9E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PB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9375" y="192088"/>
            <a:ext cx="7834313" cy="8175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900" dirty="0">
                <a:latin typeface="Arial" charset="0"/>
                <a:cs typeface="+mj-cs"/>
              </a:rPr>
              <a:t>Hopper Node Topology</a:t>
            </a:r>
            <a:br>
              <a:rPr lang="en-US" sz="2900" dirty="0">
                <a:latin typeface="Arial" charset="0"/>
                <a:cs typeface="+mj-cs"/>
              </a:rPr>
            </a:br>
            <a:r>
              <a:rPr lang="en-US" sz="2700" b="0" i="1" dirty="0" smtClean="0">
                <a:solidFill>
                  <a:srgbClr val="FF0000"/>
                </a:solidFill>
                <a:latin typeface="Arial" charset="0"/>
                <a:cs typeface="+mj-cs"/>
              </a:rPr>
              <a:t>Understanding </a:t>
            </a:r>
            <a:r>
              <a:rPr lang="en-US" sz="2700" b="0" i="1" dirty="0">
                <a:solidFill>
                  <a:srgbClr val="FF0000"/>
                </a:solidFill>
                <a:latin typeface="Arial" charset="0"/>
                <a:cs typeface="+mj-cs"/>
              </a:rPr>
              <a:t>NUMA Effects     </a:t>
            </a:r>
            <a:r>
              <a:rPr lang="en-US" sz="2400" dirty="0">
                <a:latin typeface="Arial" charset="0"/>
                <a:cs typeface="+mj-cs"/>
              </a:rPr>
              <a:t>[J. </a:t>
            </a:r>
            <a:r>
              <a:rPr lang="en-US" sz="2400" dirty="0" err="1">
                <a:latin typeface="Arial" charset="0"/>
                <a:cs typeface="+mj-cs"/>
              </a:rPr>
              <a:t>Shalf</a:t>
            </a:r>
            <a:r>
              <a:rPr lang="en-US" sz="2400" dirty="0">
                <a:latin typeface="Arial" charset="0"/>
                <a:cs typeface="+mj-cs"/>
              </a:rPr>
              <a:t>]</a:t>
            </a:r>
            <a:endParaRPr lang="en-US" dirty="0">
              <a:latin typeface="Arial" charset="0"/>
              <a:cs typeface="+mj-cs"/>
            </a:endParaRPr>
          </a:p>
        </p:txBody>
      </p:sp>
      <p:pic>
        <p:nvPicPr>
          <p:cNvPr id="31746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054100"/>
            <a:ext cx="904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Arithmetic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534400" cy="1858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Arithmetic Intensity (AI) ~ Total Flops / Total DRAM Bytes</a:t>
            </a:r>
            <a:endParaRPr lang="en-US" dirty="0" smtClean="0"/>
          </a:p>
          <a:p>
            <a:pPr lvl="1"/>
            <a:r>
              <a:rPr lang="en-US" dirty="0" smtClean="0"/>
              <a:t>E.g.: dense matrix-matrix multiplication: n</a:t>
            </a:r>
            <a:r>
              <a:rPr lang="en-US" baseline="30000" dirty="0" smtClean="0"/>
              <a:t>3</a:t>
            </a:r>
            <a:r>
              <a:rPr lang="en-US" dirty="0" smtClean="0"/>
              <a:t> flops / n</a:t>
            </a:r>
            <a:r>
              <a:rPr lang="en-US" baseline="30000" dirty="0" smtClean="0"/>
              <a:t>2</a:t>
            </a:r>
            <a:r>
              <a:rPr lang="en-US" dirty="0" smtClean="0"/>
              <a:t> memory</a:t>
            </a:r>
          </a:p>
          <a:p>
            <a:endParaRPr lang="en-US" dirty="0" smtClean="0"/>
          </a:p>
          <a:p>
            <a:r>
              <a:rPr lang="en-US" dirty="0" smtClean="0"/>
              <a:t>Higher AI </a:t>
            </a:r>
            <a:r>
              <a:rPr lang="en-US" dirty="0" smtClean="0">
                <a:sym typeface="Wingdings"/>
              </a:rPr>
              <a:t> better locality  amenable to many optimizations  achieve higher % machine peak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9600" y="914400"/>
            <a:ext cx="7086600" cy="3124200"/>
            <a:chOff x="1143000" y="1143000"/>
            <a:chExt cx="6858000" cy="2819400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600200" y="1600200"/>
              <a:ext cx="6400800" cy="914400"/>
            </a:xfrm>
            <a:prstGeom prst="rightArrow">
              <a:avLst>
                <a:gd name="adj1" fmla="val 50000"/>
                <a:gd name="adj2" fmla="val 50523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flipH="1">
              <a:off x="2057400" y="1876425"/>
              <a:ext cx="5486400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8900" tIns="44450" rIns="88900" bIns="4445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000" b="1">
                  <a:solidFill>
                    <a:srgbClr val="800000">
                      <a:alpha val="67000"/>
                    </a:srgbClr>
                  </a:solidFill>
                  <a:latin typeface="Arial Black" pitchFamily="-110" charset="0"/>
                </a:rPr>
                <a:t>A r i t h m e t i c  I n t e n s i t y</a:t>
              </a:r>
            </a:p>
          </p:txBody>
        </p:sp>
        <p:sp>
          <p:nvSpPr>
            <p:cNvPr id="8" name="AutoShape 6"/>
            <p:cNvSpPr>
              <a:spLocks/>
            </p:cNvSpPr>
            <p:nvPr/>
          </p:nvSpPr>
          <p:spPr bwMode="auto">
            <a:xfrm rot="16200000" flipH="1">
              <a:off x="6060281" y="188119"/>
              <a:ext cx="147638" cy="2971800"/>
            </a:xfrm>
            <a:prstGeom prst="leftBrace">
              <a:avLst>
                <a:gd name="adj1" fmla="val 16774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88900" tIns="44450" rIns="88900" bIns="4445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" name="AutoShape 7"/>
            <p:cNvSpPr>
              <a:spLocks/>
            </p:cNvSpPr>
            <p:nvPr/>
          </p:nvSpPr>
          <p:spPr bwMode="auto">
            <a:xfrm rot="16200000" flipH="1">
              <a:off x="2670175" y="531812"/>
              <a:ext cx="152400" cy="2286000"/>
            </a:xfrm>
            <a:prstGeom prst="leftBrace">
              <a:avLst>
                <a:gd name="adj1" fmla="val 13316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88900" tIns="44450" rIns="88900" bIns="4445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 rot="16200000" flipH="1">
              <a:off x="4305300" y="419100"/>
              <a:ext cx="228600" cy="2133600"/>
            </a:xfrm>
            <a:prstGeom prst="leftBrace">
              <a:avLst>
                <a:gd name="adj1" fmla="val 77778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88900" tIns="44450" rIns="88900" bIns="4445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 flipH="1">
              <a:off x="5562600" y="1371600"/>
              <a:ext cx="1230312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300" dirty="0"/>
                <a:t>O( N )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 flipH="1">
              <a:off x="3962400" y="1143000"/>
              <a:ext cx="9144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300" dirty="0"/>
                <a:t>O( </a:t>
              </a:r>
              <a:r>
                <a:rPr lang="en-US" sz="1300" dirty="0" err="1"/>
                <a:t>log(N</a:t>
              </a:r>
              <a:r>
                <a:rPr lang="en-US" sz="1300" dirty="0"/>
                <a:t>) )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 flipH="1">
              <a:off x="2286000" y="1371600"/>
              <a:ext cx="9144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300" dirty="0"/>
                <a:t>O( 1 )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2133600" y="22098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 wrap="none" lIns="88900" tIns="44450" rIns="88900" bIns="4445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 flipH="1">
              <a:off x="1143000" y="2743200"/>
              <a:ext cx="91440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300"/>
                <a:t>SpMV, BLAS1,2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2819400" y="2209800"/>
              <a:ext cx="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 lIns="88900" tIns="44450" rIns="88900" bIns="4445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 flipH="1">
              <a:off x="1828800" y="3048000"/>
              <a:ext cx="91440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300"/>
                <a:t>Stencils (PDEs)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3505200" y="2209800"/>
              <a:ext cx="0" cy="1600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 wrap="square" lIns="88900" tIns="44450" rIns="88900" bIns="4445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 flipH="1">
              <a:off x="2514600" y="3657600"/>
              <a:ext cx="91440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300" dirty="0"/>
                <a:t>Lattice Methods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4191000" y="22098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 wrap="none" lIns="88900" tIns="44450" rIns="88900" bIns="4445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 flipH="1">
              <a:off x="3200400" y="2743200"/>
              <a:ext cx="91440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300"/>
                <a:t>FFTs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6172200" y="2209800"/>
              <a:ext cx="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 lIns="88900" tIns="44450" rIns="88900" bIns="4445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 flipH="1">
              <a:off x="5181600" y="3048000"/>
              <a:ext cx="91440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300"/>
                <a:t>Dense Linear Algebra</a:t>
              </a:r>
            </a:p>
            <a:p>
              <a:pPr algn="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300"/>
                <a:t>(BLAS3)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7467600" y="2209800"/>
              <a:ext cx="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 lIns="88900" tIns="44450" rIns="88900" bIns="4445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 flipH="1">
              <a:off x="6477000" y="3352800"/>
              <a:ext cx="91440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300" dirty="0" smtClean="0"/>
                <a:t>Naïve Particle </a:t>
              </a:r>
              <a:r>
                <a:rPr lang="en-US" sz="1300" dirty="0"/>
                <a:t>Methods</a:t>
              </a: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H="1">
              <a:off x="3276600" y="2209800"/>
              <a:ext cx="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 lIns="88900" tIns="44450" rIns="88900" bIns="4445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 flipH="1">
              <a:off x="2286000" y="3352800"/>
              <a:ext cx="91440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300" dirty="0" smtClean="0"/>
                <a:t>PIC codes</a:t>
              </a:r>
              <a:endParaRPr lang="en-US" sz="13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400800" y="914400"/>
            <a:ext cx="155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[S. Williams]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58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Roofline model (S. Williams)</a:t>
            </a:r>
            <a:br>
              <a:rPr lang="en-US" dirty="0" smtClean="0"/>
            </a:br>
            <a:r>
              <a:rPr lang="en-US" sz="1600" dirty="0"/>
              <a:t>basic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Synthesize communication, computation, and locality into a single visually-intuitive performance figure using </a:t>
            </a:r>
            <a:r>
              <a:rPr lang="en-US" dirty="0">
                <a:solidFill>
                  <a:srgbClr val="0000FF"/>
                </a:solidFill>
              </a:rPr>
              <a:t>bound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bottleneck </a:t>
            </a:r>
            <a:r>
              <a:rPr lang="en-US" dirty="0" smtClean="0"/>
              <a:t>analysis.</a:t>
            </a:r>
          </a:p>
          <a:p>
            <a:pPr lvl="1"/>
            <a:r>
              <a:rPr lang="en-US" dirty="0" smtClean="0"/>
              <a:t>Assume FP kernel maintained in DRAM, and </a:t>
            </a:r>
            <a:r>
              <a:rPr lang="en-US" dirty="0"/>
              <a:t>perfectly overlap computation and communication w/ </a:t>
            </a:r>
            <a:r>
              <a:rPr lang="en-US" dirty="0" smtClean="0"/>
              <a:t>DRAM</a:t>
            </a:r>
          </a:p>
          <a:p>
            <a:pPr lvl="1"/>
            <a:r>
              <a:rPr lang="en-US" dirty="0" smtClean="0"/>
              <a:t>Arithmetic Intensity (AI) is computed based on DRAM traffic after being filtered by cache</a:t>
            </a:r>
            <a:endParaRPr lang="en-US" dirty="0"/>
          </a:p>
          <a:p>
            <a:r>
              <a:rPr lang="en-US" dirty="0" smtClean="0"/>
              <a:t>Question : is the code computation-bound or memory-bound?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Time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0000FF"/>
                </a:solidFill>
              </a:rPr>
              <a:t>maximum</a:t>
            </a:r>
            <a:r>
              <a:rPr lang="en-US" dirty="0"/>
              <a:t> of the time required to transfer the data and the time required to perform the floating point operations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828801" y="4724400"/>
            <a:ext cx="4800600" cy="1295400"/>
            <a:chOff x="2209006" y="4114800"/>
            <a:chExt cx="5029995" cy="1600200"/>
          </a:xfrm>
        </p:grpSpPr>
        <p:sp>
          <p:nvSpPr>
            <p:cNvPr id="17" name="TextBox 16"/>
            <p:cNvSpPr txBox="1"/>
            <p:nvPr/>
          </p:nvSpPr>
          <p:spPr>
            <a:xfrm>
              <a:off x="2209800" y="4267200"/>
              <a:ext cx="4572000" cy="461665"/>
            </a:xfrm>
            <a:prstGeom prst="rect">
              <a:avLst/>
            </a:prstGeom>
            <a:solidFill>
              <a:srgbClr val="FF0080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Byte’s  /  STREAM Bandwidth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09799" y="4796135"/>
              <a:ext cx="2743200" cy="461665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Flop’s  /  Flop/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2"/>
            <p:cNvGrpSpPr/>
            <p:nvPr/>
          </p:nvGrpSpPr>
          <p:grpSpPr>
            <a:xfrm>
              <a:off x="2209006" y="4114800"/>
              <a:ext cx="5029995" cy="1600200"/>
              <a:chOff x="2209006" y="2286000"/>
              <a:chExt cx="5029995" cy="1600200"/>
            </a:xfrm>
          </p:grpSpPr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2209800" y="3579812"/>
                <a:ext cx="48006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 rot="5400000" flipH="1" flipV="1">
                <a:off x="1562100" y="2932906"/>
                <a:ext cx="12954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22" name="TextBox 21"/>
              <p:cNvSpPr txBox="1"/>
              <p:nvPr/>
            </p:nvSpPr>
            <p:spPr>
              <a:xfrm>
                <a:off x="6629400" y="3657600"/>
                <a:ext cx="60960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i="1" dirty="0" smtClean="0"/>
                  <a:t>time</a:t>
                </a:r>
                <a:endParaRPr lang="en-US" sz="20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43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Roofline model</a:t>
            </a:r>
            <a:br>
              <a:rPr lang="en-US" dirty="0" smtClean="0"/>
            </a:br>
            <a:r>
              <a:rPr lang="en-US" sz="1800" dirty="0" smtClean="0"/>
              <a:t>simple bound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495800" cy="5211762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Roofline</a:t>
            </a:r>
            <a:endParaRPr lang="en-US" dirty="0"/>
          </a:p>
          <a:p>
            <a:pPr lvl="1"/>
            <a:r>
              <a:rPr lang="en-US" dirty="0" smtClean="0"/>
              <a:t>Given the code AI, can inspect the figure to bound performance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insights as to which optimizations will potentially be </a:t>
            </a:r>
            <a:r>
              <a:rPr lang="en-US" dirty="0" smtClean="0"/>
              <a:t>beneficial</a:t>
            </a:r>
          </a:p>
          <a:p>
            <a:pPr lvl="1"/>
            <a:endParaRPr lang="en-US" dirty="0"/>
          </a:p>
          <a:p>
            <a:r>
              <a:rPr lang="en-US" dirty="0" smtClean="0"/>
              <a:t>Machine-dependent, code-dependent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533400" y="914400"/>
            <a:ext cx="8382000" cy="990600"/>
            <a:chOff x="672" y="1488"/>
            <a:chExt cx="5280" cy="624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672" y="1536"/>
              <a:ext cx="115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b="1" dirty="0" smtClean="0"/>
                <a:t>Attainable</a:t>
              </a:r>
              <a:endParaRPr lang="en-US" b="1" dirty="0"/>
            </a:p>
            <a:p>
              <a:pPr algn="r"/>
              <a:r>
                <a:rPr lang="en-US" b="1" dirty="0" err="1"/>
                <a:t>Performance</a:t>
              </a:r>
              <a:r>
                <a:rPr lang="en-US" b="1" baseline="-25000" dirty="0" err="1"/>
                <a:t>ij</a:t>
              </a:r>
              <a:endParaRPr lang="en-US" b="1" dirty="0"/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028" y="1536"/>
              <a:ext cx="22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/>
                <a:t>= min</a:t>
              </a:r>
            </a:p>
          </p:txBody>
        </p:sp>
        <p:sp>
          <p:nvSpPr>
            <p:cNvPr id="19" name="AutoShape 6"/>
            <p:cNvSpPr>
              <a:spLocks/>
            </p:cNvSpPr>
            <p:nvPr/>
          </p:nvSpPr>
          <p:spPr bwMode="auto">
            <a:xfrm>
              <a:off x="2448" y="1536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1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592" y="1488"/>
              <a:ext cx="30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FLOP/s 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 (</a:t>
              </a:r>
              <a:r>
                <a:rPr lang="en-US" b="1" dirty="0" smtClean="0">
                  <a:solidFill>
                    <a:srgbClr val="0000FF"/>
                  </a:solidFill>
                </a:rPr>
                <a:t>with </a:t>
              </a:r>
              <a:r>
                <a:rPr lang="en-US" b="1" dirty="0">
                  <a:solidFill>
                    <a:srgbClr val="0000FF"/>
                  </a:solidFill>
                </a:rPr>
                <a:t>Optimizations</a:t>
              </a:r>
              <a:r>
                <a:rPr lang="en-US" b="1" baseline="-25000" dirty="0">
                  <a:solidFill>
                    <a:srgbClr val="0000FF"/>
                  </a:solidFill>
                </a:rPr>
                <a:t>1-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i</a:t>
              </a:r>
              <a:r>
                <a:rPr lang="en-US" b="1" dirty="0" smtClean="0">
                  <a:solidFill>
                    <a:srgbClr val="0000FF"/>
                  </a:solidFill>
                </a:rPr>
                <a:t>)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2592" y="1872"/>
              <a:ext cx="33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2400" b="1" dirty="0">
                  <a:solidFill>
                    <a:srgbClr val="FF0080"/>
                  </a:solidFill>
                </a:rPr>
                <a:t>AI * Bandwidth </a:t>
              </a:r>
              <a:r>
                <a:rPr lang="en-US" sz="2400" b="1" dirty="0" smtClean="0">
                  <a:solidFill>
                    <a:srgbClr val="FF0080"/>
                  </a:solidFill>
                </a:rPr>
                <a:t> (</a:t>
              </a:r>
              <a:r>
                <a:rPr lang="en-US" b="1" dirty="0" smtClean="0">
                  <a:solidFill>
                    <a:srgbClr val="FF0080"/>
                  </a:solidFill>
                </a:rPr>
                <a:t>with </a:t>
              </a:r>
              <a:r>
                <a:rPr lang="en-US" b="1" dirty="0">
                  <a:solidFill>
                    <a:srgbClr val="FF0080"/>
                  </a:solidFill>
                </a:rPr>
                <a:t>Optimizations</a:t>
              </a:r>
              <a:r>
                <a:rPr lang="en-US" b="1" baseline="-25000" dirty="0">
                  <a:solidFill>
                    <a:srgbClr val="FF0080"/>
                  </a:solidFill>
                </a:rPr>
                <a:t>1-</a:t>
              </a:r>
              <a:r>
                <a:rPr lang="en-US" b="1" baseline="-25000" dirty="0" smtClean="0">
                  <a:solidFill>
                    <a:srgbClr val="FF0080"/>
                  </a:solidFill>
                </a:rPr>
                <a:t>j</a:t>
              </a:r>
              <a:r>
                <a:rPr lang="en-US" b="1" dirty="0" smtClean="0">
                  <a:solidFill>
                    <a:srgbClr val="FF0080"/>
                  </a:solidFill>
                </a:rPr>
                <a:t>)</a:t>
              </a:r>
              <a:endParaRPr lang="en-US" b="1" dirty="0">
                <a:solidFill>
                  <a:srgbClr val="FF008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40313" y="2286000"/>
            <a:ext cx="3722687" cy="3960812"/>
            <a:chOff x="696913" y="1373188"/>
            <a:chExt cx="4332287" cy="5027612"/>
          </a:xfrm>
        </p:grpSpPr>
        <p:grpSp>
          <p:nvGrpSpPr>
            <p:cNvPr id="23" name="Group 66"/>
            <p:cNvGrpSpPr>
              <a:grpSpLocks/>
            </p:cNvGrpSpPr>
            <p:nvPr/>
          </p:nvGrpSpPr>
          <p:grpSpPr bwMode="auto">
            <a:xfrm>
              <a:off x="1601788" y="1373188"/>
              <a:ext cx="3427412" cy="4341812"/>
              <a:chOff x="1009" y="865"/>
              <a:chExt cx="2159" cy="2735"/>
            </a:xfrm>
          </p:grpSpPr>
          <p:sp>
            <p:nvSpPr>
              <p:cNvPr id="52" name="Line 5"/>
              <p:cNvSpPr>
                <a:spLocks noChangeAspect="1" noChangeShapeType="1"/>
              </p:cNvSpPr>
              <p:nvPr/>
            </p:nvSpPr>
            <p:spPr bwMode="auto">
              <a:xfrm flipV="1">
                <a:off x="1297" y="865"/>
                <a:ext cx="0" cy="2735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1585" y="865"/>
                <a:ext cx="0" cy="2735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1872" y="865"/>
                <a:ext cx="0" cy="2735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8"/>
              <p:cNvSpPr>
                <a:spLocks noChangeAspect="1" noChangeShapeType="1"/>
              </p:cNvSpPr>
              <p:nvPr/>
            </p:nvSpPr>
            <p:spPr bwMode="auto">
              <a:xfrm flipV="1">
                <a:off x="2160" y="865"/>
                <a:ext cx="0" cy="2735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2448" y="865"/>
                <a:ext cx="0" cy="2735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2736" y="865"/>
                <a:ext cx="0" cy="2735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3024" y="865"/>
                <a:ext cx="0" cy="2735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9" y="3312"/>
                <a:ext cx="2159" cy="0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9" y="3024"/>
                <a:ext cx="2159" cy="0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9" y="2736"/>
                <a:ext cx="2159" cy="0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9" y="2449"/>
                <a:ext cx="2159" cy="0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9" y="2161"/>
                <a:ext cx="2159" cy="0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9" y="1873"/>
                <a:ext cx="2159" cy="0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9" y="1585"/>
                <a:ext cx="2159" cy="0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9" y="1297"/>
                <a:ext cx="2159" cy="0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9" y="1009"/>
                <a:ext cx="2159" cy="0"/>
              </a:xfrm>
              <a:prstGeom prst="line">
                <a:avLst/>
              </a:prstGeom>
              <a:noFill/>
              <a:ln w="127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" name="Text Box 26"/>
            <p:cNvSpPr txBox="1">
              <a:spLocks noChangeAspect="1" noChangeArrowheads="1"/>
            </p:cNvSpPr>
            <p:nvPr/>
          </p:nvSpPr>
          <p:spPr bwMode="auto">
            <a:xfrm>
              <a:off x="1601788" y="6172200"/>
              <a:ext cx="297021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/>
                <a:t>actual </a:t>
              </a:r>
              <a:r>
                <a:rPr lang="en-US" sz="1800" dirty="0" err="1"/>
                <a:t>FLOP:Byte</a:t>
              </a:r>
              <a:r>
                <a:rPr lang="en-US" sz="1800" dirty="0"/>
                <a:t> ratio</a:t>
              </a:r>
            </a:p>
          </p:txBody>
        </p:sp>
        <p:sp>
          <p:nvSpPr>
            <p:cNvPr id="25" name="Text Box 43"/>
            <p:cNvSpPr txBox="1">
              <a:spLocks noChangeAspect="1" noChangeArrowheads="1"/>
            </p:cNvSpPr>
            <p:nvPr/>
          </p:nvSpPr>
          <p:spPr bwMode="auto">
            <a:xfrm>
              <a:off x="1741710" y="1373188"/>
              <a:ext cx="3198812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/>
                <a:t>Opteron </a:t>
              </a:r>
              <a:r>
                <a:rPr lang="en-US" sz="1600" b="1" dirty="0" smtClean="0"/>
                <a:t>2356 (</a:t>
              </a:r>
              <a:r>
                <a:rPr lang="en-US" sz="1600" b="1" dirty="0"/>
                <a:t>Barcelona)</a:t>
              </a:r>
            </a:p>
          </p:txBody>
        </p:sp>
        <p:grpSp>
          <p:nvGrpSpPr>
            <p:cNvPr id="26" name="Group 68"/>
            <p:cNvGrpSpPr>
              <a:grpSpLocks/>
            </p:cNvGrpSpPr>
            <p:nvPr/>
          </p:nvGrpSpPr>
          <p:grpSpPr bwMode="auto">
            <a:xfrm>
              <a:off x="696913" y="1373188"/>
              <a:ext cx="4332287" cy="4799012"/>
              <a:chOff x="439" y="865"/>
              <a:chExt cx="2729" cy="3023"/>
            </a:xfrm>
          </p:grpSpPr>
          <p:sp>
            <p:nvSpPr>
              <p:cNvPr id="34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439" y="345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800"/>
                  <a:t>0.5</a:t>
                </a:r>
              </a:p>
            </p:txBody>
          </p:sp>
          <p:sp>
            <p:nvSpPr>
              <p:cNvPr id="35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445" y="3168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800"/>
                  <a:t>1.0</a:t>
                </a:r>
              </a:p>
            </p:txBody>
          </p:sp>
          <p:sp>
            <p:nvSpPr>
              <p:cNvPr id="36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865" y="3600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 baseline="30000"/>
                  <a:t>1</a:t>
                </a:r>
                <a:r>
                  <a:rPr lang="en-US" sz="1800"/>
                  <a:t>/</a:t>
                </a:r>
                <a:r>
                  <a:rPr lang="en-US" sz="1800" baseline="-25000"/>
                  <a:t>8</a:t>
                </a:r>
                <a:endParaRPr lang="en-US" sz="1800"/>
              </a:p>
            </p:txBody>
          </p:sp>
          <p:sp>
            <p:nvSpPr>
              <p:cNvPr id="37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445" y="28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800"/>
                  <a:t>2.0</a:t>
                </a:r>
              </a:p>
            </p:txBody>
          </p:sp>
          <p:sp>
            <p:nvSpPr>
              <p:cNvPr id="38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445" y="2592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800"/>
                  <a:t>4.0</a:t>
                </a:r>
              </a:p>
            </p:txBody>
          </p:sp>
          <p:sp>
            <p:nvSpPr>
              <p:cNvPr id="39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445" y="2305"/>
                <a:ext cx="432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800"/>
                  <a:t>8.0</a:t>
                </a:r>
              </a:p>
            </p:txBody>
          </p:sp>
          <p:sp>
            <p:nvSpPr>
              <p:cNvPr id="40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445" y="2017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800"/>
                  <a:t>16.0</a:t>
                </a:r>
              </a:p>
            </p:txBody>
          </p:sp>
          <p:sp>
            <p:nvSpPr>
              <p:cNvPr id="41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445" y="1729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800"/>
                  <a:t>32.0</a:t>
                </a:r>
              </a:p>
            </p:txBody>
          </p:sp>
          <p:sp>
            <p:nvSpPr>
              <p:cNvPr id="42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445" y="1441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800"/>
                  <a:t>64.0</a:t>
                </a:r>
              </a:p>
            </p:txBody>
          </p:sp>
          <p:sp>
            <p:nvSpPr>
              <p:cNvPr id="43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445" y="1153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800"/>
                  <a:t>128.0</a:t>
                </a:r>
              </a:p>
            </p:txBody>
          </p:sp>
          <p:sp>
            <p:nvSpPr>
              <p:cNvPr id="44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445" y="865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1800"/>
                  <a:t>256.0</a:t>
                </a:r>
              </a:p>
            </p:txBody>
          </p:sp>
          <p:sp>
            <p:nvSpPr>
              <p:cNvPr id="45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1147" y="3600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 baseline="30000"/>
                  <a:t>1</a:t>
                </a:r>
                <a:r>
                  <a:rPr lang="en-US" sz="1800"/>
                  <a:t>/</a:t>
                </a:r>
                <a:r>
                  <a:rPr lang="en-US" sz="1800" baseline="-25000"/>
                  <a:t>4</a:t>
                </a:r>
                <a:endParaRPr lang="en-US" sz="1800"/>
              </a:p>
            </p:txBody>
          </p:sp>
          <p:sp>
            <p:nvSpPr>
              <p:cNvPr id="46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1429" y="3600"/>
                <a:ext cx="2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 baseline="30000"/>
                  <a:t>1</a:t>
                </a:r>
                <a:r>
                  <a:rPr lang="en-US" sz="1800"/>
                  <a:t>/</a:t>
                </a:r>
                <a:r>
                  <a:rPr lang="en-US" sz="1800" baseline="-25000"/>
                  <a:t>2</a:t>
                </a:r>
                <a:endParaRPr lang="en-US" sz="1800"/>
              </a:p>
            </p:txBody>
          </p:sp>
          <p:sp>
            <p:nvSpPr>
              <p:cNvPr id="47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728" y="3600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/>
                  <a:t>1</a:t>
                </a:r>
              </a:p>
            </p:txBody>
          </p:sp>
          <p:sp>
            <p:nvSpPr>
              <p:cNvPr id="48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2010" y="3600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/>
                  <a:t>2</a:t>
                </a:r>
              </a:p>
            </p:txBody>
          </p:sp>
          <p:sp>
            <p:nvSpPr>
              <p:cNvPr id="49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2298" y="3600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/>
                  <a:t>4</a:t>
                </a:r>
              </a:p>
            </p:txBody>
          </p:sp>
          <p:sp>
            <p:nvSpPr>
              <p:cNvPr id="50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2586" y="3600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/>
                  <a:t>8</a:t>
                </a:r>
              </a:p>
            </p:txBody>
          </p:sp>
          <p:sp>
            <p:nvSpPr>
              <p:cNvPr id="51" name="Text Box 42"/>
              <p:cNvSpPr txBox="1">
                <a:spLocks noChangeAspect="1" noChangeArrowheads="1"/>
              </p:cNvSpPr>
              <p:nvPr/>
            </p:nvSpPr>
            <p:spPr bwMode="auto">
              <a:xfrm>
                <a:off x="2874" y="3600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800"/>
                  <a:t>16</a:t>
                </a:r>
              </a:p>
            </p:txBody>
          </p:sp>
        </p:grpSp>
        <p:sp>
          <p:nvSpPr>
            <p:cNvPr id="27" name="Text Box 640"/>
            <p:cNvSpPr txBox="1">
              <a:spLocks noChangeAspect="1" noChangeArrowheads="1"/>
            </p:cNvSpPr>
            <p:nvPr/>
          </p:nvSpPr>
          <p:spPr bwMode="auto">
            <a:xfrm>
              <a:off x="3171825" y="2287588"/>
              <a:ext cx="1628775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b">
              <a:prstTxWarp prst="textNoShape">
                <a:avLst/>
              </a:prstTxWarp>
            </a:bodyPr>
            <a:lstStyle/>
            <a:p>
              <a:pPr algn="r"/>
              <a:r>
                <a:rPr lang="en-US" sz="1800" b="1">
                  <a:solidFill>
                    <a:srgbClr val="0000FF"/>
                  </a:solidFill>
                </a:rPr>
                <a:t>peak DP</a:t>
              </a:r>
            </a:p>
          </p:txBody>
        </p:sp>
        <p:sp>
          <p:nvSpPr>
            <p:cNvPr id="28" name="Line 647"/>
            <p:cNvSpPr>
              <a:spLocks noChangeAspect="1" noChangeShapeType="1"/>
            </p:cNvSpPr>
            <p:nvPr/>
          </p:nvSpPr>
          <p:spPr bwMode="auto">
            <a:xfrm flipV="1">
              <a:off x="1600200" y="2516188"/>
              <a:ext cx="2286000" cy="2286000"/>
            </a:xfrm>
            <a:prstGeom prst="line">
              <a:avLst/>
            </a:prstGeom>
            <a:noFill/>
            <a:ln w="38100">
              <a:solidFill>
                <a:srgbClr val="FF0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637"/>
            <p:cNvSpPr>
              <a:spLocks noChangeAspect="1" noChangeShapeType="1"/>
            </p:cNvSpPr>
            <p:nvPr/>
          </p:nvSpPr>
          <p:spPr bwMode="auto">
            <a:xfrm flipH="1" flipV="1">
              <a:off x="3886200" y="2516188"/>
              <a:ext cx="9144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56"/>
            <p:cNvSpPr txBox="1">
              <a:spLocks noChangeAspect="1" noChangeArrowheads="1"/>
            </p:cNvSpPr>
            <p:nvPr/>
          </p:nvSpPr>
          <p:spPr bwMode="auto">
            <a:xfrm rot="18900000">
              <a:off x="1373188" y="3429000"/>
              <a:ext cx="2741612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b">
              <a:prstTxWarp prst="textNoShape">
                <a:avLst/>
              </a:prstTxWarp>
            </a:bodyPr>
            <a:lstStyle/>
            <a:p>
              <a:r>
                <a:rPr lang="en-US" sz="1800" b="1" dirty="0">
                  <a:solidFill>
                    <a:srgbClr val="FF0080"/>
                  </a:solidFill>
                </a:rPr>
                <a:t>Stream Bandwidth</a:t>
              </a:r>
            </a:p>
          </p:txBody>
        </p:sp>
        <p:grpSp>
          <p:nvGrpSpPr>
            <p:cNvPr id="31" name="Group 67"/>
            <p:cNvGrpSpPr>
              <a:grpSpLocks/>
            </p:cNvGrpSpPr>
            <p:nvPr/>
          </p:nvGrpSpPr>
          <p:grpSpPr bwMode="auto">
            <a:xfrm>
              <a:off x="1601788" y="1373188"/>
              <a:ext cx="3427412" cy="4341812"/>
              <a:chOff x="1009" y="865"/>
              <a:chExt cx="2159" cy="2735"/>
            </a:xfrm>
          </p:grpSpPr>
          <p:sp>
            <p:nvSpPr>
              <p:cNvPr id="32" name="Line 25"/>
              <p:cNvSpPr>
                <a:spLocks noChangeAspect="1" noChangeShapeType="1"/>
              </p:cNvSpPr>
              <p:nvPr/>
            </p:nvSpPr>
            <p:spPr bwMode="auto">
              <a:xfrm>
                <a:off x="1009" y="3600"/>
                <a:ext cx="215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1009" y="865"/>
                <a:ext cx="0" cy="27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8" name="Text Box 27"/>
          <p:cNvSpPr txBox="1">
            <a:spLocks noChangeAspect="1" noChangeArrowheads="1"/>
          </p:cNvSpPr>
          <p:nvPr/>
        </p:nvSpPr>
        <p:spPr bwMode="auto">
          <a:xfrm rot="16200000">
            <a:off x="2820194" y="3658394"/>
            <a:ext cx="4341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attainable GFLOP/s</a:t>
            </a:r>
          </a:p>
        </p:txBody>
      </p:sp>
    </p:spTree>
    <p:extLst>
      <p:ext uri="{BB962C8B-B14F-4D97-AF65-F5344CB8AC3E}">
        <p14:creationId xmlns:p14="http://schemas.microsoft.com/office/powerpoint/2010/main" val="163093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Jim </a:t>
            </a:r>
            <a:r>
              <a:rPr lang="en-US" dirty="0" err="1" smtClean="0"/>
              <a:t>Demmel</a:t>
            </a:r>
            <a:r>
              <a:rPr lang="en-US" dirty="0" smtClean="0"/>
              <a:t>, UC Berkeley, course on “Applications of Parallel Computers”:  http</a:t>
            </a:r>
            <a:r>
              <a:rPr lang="en-US" dirty="0"/>
              <a:t>://</a:t>
            </a:r>
            <a:r>
              <a:rPr lang="en-US" dirty="0" err="1"/>
              <a:t>www.cs.berkeley.edu</a:t>
            </a:r>
            <a:r>
              <a:rPr lang="en-US" dirty="0"/>
              <a:t>/~</a:t>
            </a:r>
            <a:r>
              <a:rPr lang="en-US" dirty="0" err="1"/>
              <a:t>demmel</a:t>
            </a:r>
            <a:r>
              <a:rPr lang="en-US" dirty="0"/>
              <a:t>/cs267_Spr13</a:t>
            </a:r>
            <a:r>
              <a:rPr lang="en-US" dirty="0" smtClean="0"/>
              <a:t>/</a:t>
            </a:r>
          </a:p>
          <a:p>
            <a:pPr>
              <a:buFont typeface="Arial"/>
              <a:buChar char="•"/>
            </a:pPr>
            <a:r>
              <a:rPr lang="en-US" dirty="0" smtClean="0"/>
              <a:t>John Gilbert, UC Santa Barbara, course on “Sparse Matrix Algorithms”:  http</a:t>
            </a:r>
            <a:r>
              <a:rPr lang="en-US" dirty="0"/>
              <a:t>://cs.ucsb.edu/~gilbert/cs219/cs219Spr2013</a:t>
            </a:r>
            <a:r>
              <a:rPr lang="en-US" dirty="0" smtClean="0"/>
              <a:t>/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Patrick </a:t>
            </a:r>
            <a:r>
              <a:rPr lang="en-US" dirty="0" err="1" smtClean="0">
                <a:solidFill>
                  <a:prstClr val="black"/>
                </a:solidFill>
              </a:rPr>
              <a:t>Amestoy</a:t>
            </a:r>
            <a:r>
              <a:rPr lang="en-US" dirty="0" smtClean="0">
                <a:solidFill>
                  <a:prstClr val="black"/>
                </a:solidFill>
              </a:rPr>
              <a:t>, Alfredo </a:t>
            </a:r>
            <a:r>
              <a:rPr lang="en-US" dirty="0" err="1" smtClean="0">
                <a:solidFill>
                  <a:prstClr val="black"/>
                </a:solidFill>
              </a:rPr>
              <a:t>Buttari</a:t>
            </a:r>
            <a:r>
              <a:rPr lang="en-US" dirty="0" smtClean="0">
                <a:solidFill>
                  <a:prstClr val="black"/>
                </a:solidFill>
              </a:rPr>
              <a:t>, ENSEEIHT, course on “</a:t>
            </a:r>
            <a:r>
              <a:rPr lang="en-US" dirty="0"/>
              <a:t>Sparse Linear </a:t>
            </a:r>
            <a:r>
              <a:rPr lang="en-US" dirty="0" smtClean="0"/>
              <a:t>Algebra”</a:t>
            </a:r>
            <a:endParaRPr lang="en-US" dirty="0" smtClean="0">
              <a:solidFill>
                <a:prstClr val="black"/>
              </a:solidFill>
            </a:endParaRPr>
          </a:p>
          <a:p>
            <a:pPr lvl="0">
              <a:buFont typeface="Arial"/>
              <a:buChar char="•"/>
            </a:pPr>
            <a:r>
              <a:rPr lang="en-US" dirty="0" smtClean="0"/>
              <a:t>Jean-Yves </a:t>
            </a:r>
            <a:r>
              <a:rPr lang="en-US" dirty="0" err="1" smtClean="0"/>
              <a:t>L’Excellent</a:t>
            </a:r>
            <a:r>
              <a:rPr lang="en-US" dirty="0" smtClean="0"/>
              <a:t>, Bora </a:t>
            </a:r>
            <a:r>
              <a:rPr lang="en-US" dirty="0" err="1" smtClean="0"/>
              <a:t>Uçar</a:t>
            </a:r>
            <a:r>
              <a:rPr lang="en-US" dirty="0" smtClean="0"/>
              <a:t>, ENS-Lyon, course on “</a:t>
            </a:r>
            <a:r>
              <a:rPr lang="en-US" dirty="0"/>
              <a:t>High-Performance Matrix </a:t>
            </a:r>
            <a:r>
              <a:rPr lang="en-US" dirty="0" smtClean="0"/>
              <a:t>Computations”</a:t>
            </a:r>
          </a:p>
          <a:p>
            <a:pPr>
              <a:buFont typeface="Arial"/>
              <a:buChar char="•"/>
            </a:pPr>
            <a:r>
              <a:rPr lang="en-US" dirty="0" err="1"/>
              <a:t>Artem</a:t>
            </a:r>
            <a:r>
              <a:rPr lang="en-US" dirty="0"/>
              <a:t> </a:t>
            </a:r>
            <a:r>
              <a:rPr lang="en-US" dirty="0" err="1"/>
              <a:t>Napov</a:t>
            </a:r>
            <a:r>
              <a:rPr lang="en-US" dirty="0"/>
              <a:t>, Univ. of </a:t>
            </a:r>
            <a:r>
              <a:rPr lang="en-US" dirty="0" smtClean="0"/>
              <a:t>Brussels</a:t>
            </a:r>
          </a:p>
          <a:p>
            <a:pPr>
              <a:buFont typeface="Arial"/>
              <a:buChar char="•"/>
            </a:pPr>
            <a:r>
              <a:rPr lang="en-US" dirty="0" smtClean="0"/>
              <a:t>Francois-Henry </a:t>
            </a:r>
            <a:r>
              <a:rPr lang="en-US" dirty="0" err="1" smtClean="0"/>
              <a:t>Rouet</a:t>
            </a:r>
            <a:r>
              <a:rPr lang="en-US" dirty="0" smtClean="0"/>
              <a:t>, LBNL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Meiyue</a:t>
            </a:r>
            <a:r>
              <a:rPr lang="en-US" dirty="0" smtClean="0">
                <a:solidFill>
                  <a:srgbClr val="0000FF"/>
                </a:solidFill>
              </a:rPr>
              <a:t> Shao, EPFL</a:t>
            </a:r>
          </a:p>
          <a:p>
            <a:pPr>
              <a:buFont typeface="Arial"/>
              <a:buChar char="•"/>
            </a:pPr>
            <a:r>
              <a:rPr lang="en-US" dirty="0" smtClean="0"/>
              <a:t>Sam Williams, LBNL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Jianlin</a:t>
            </a:r>
            <a:r>
              <a:rPr lang="en-US" dirty="0" smtClean="0"/>
              <a:t> Xia, </a:t>
            </a:r>
            <a:r>
              <a:rPr lang="en-US" dirty="0" err="1" smtClean="0"/>
              <a:t>Shen</a:t>
            </a:r>
            <a:r>
              <a:rPr lang="en-US" dirty="0" smtClean="0"/>
              <a:t> Wang, Purdue Univ.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62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88060-3351-004F-BDDD-4D2330D7A48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AMD_Barcelona2P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9200"/>
            <a:ext cx="4565694" cy="3657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Opteron 2356:</a:t>
            </a:r>
          </a:p>
          <a:p>
            <a:pPr lvl="1"/>
            <a:r>
              <a:rPr lang="en-US" dirty="0" smtClean="0"/>
              <a:t>Dual Socket (NUMA)</a:t>
            </a:r>
          </a:p>
          <a:p>
            <a:pPr lvl="1"/>
            <a:r>
              <a:rPr lang="en-US" dirty="0" smtClean="0"/>
              <a:t>limited HW stream </a:t>
            </a:r>
            <a:r>
              <a:rPr lang="en-US" dirty="0" err="1" smtClean="0"/>
              <a:t>prefetchers</a:t>
            </a:r>
            <a:endParaRPr lang="en-US" dirty="0" smtClean="0"/>
          </a:p>
          <a:p>
            <a:pPr lvl="1"/>
            <a:r>
              <a:rPr lang="en-US" dirty="0" smtClean="0"/>
              <a:t>quad-core (8 total)</a:t>
            </a:r>
          </a:p>
          <a:p>
            <a:pPr lvl="1"/>
            <a:r>
              <a:rPr lang="en-US" dirty="0" smtClean="0"/>
              <a:t>2.3GHz</a:t>
            </a:r>
          </a:p>
          <a:p>
            <a:pPr lvl="1"/>
            <a:r>
              <a:rPr lang="en-US" dirty="0" smtClean="0"/>
              <a:t>2-way SIMD (DP)</a:t>
            </a:r>
          </a:p>
          <a:p>
            <a:pPr lvl="1"/>
            <a:r>
              <a:rPr lang="en-US" dirty="0" smtClean="0"/>
              <a:t>separate FPMUL and FPADD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datapaths</a:t>
            </a:r>
            <a:endParaRPr lang="en-US" dirty="0" smtClean="0"/>
          </a:p>
          <a:p>
            <a:pPr lvl="1"/>
            <a:r>
              <a:rPr lang="en-US" dirty="0" smtClean="0"/>
              <a:t>4-cycle FP latency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Assuming </a:t>
            </a:r>
            <a:r>
              <a:rPr lang="en-US" b="1" dirty="0" smtClean="0">
                <a:solidFill>
                  <a:srgbClr val="FF0080"/>
                </a:solidFill>
              </a:rPr>
              <a:t>expression of parallelism </a:t>
            </a:r>
            <a:r>
              <a:rPr lang="en-US" dirty="0" smtClean="0"/>
              <a:t>is the challenge on this architecture, what would the roofline model look like 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Roofline Model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Basic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83225" y="1143000"/>
            <a:ext cx="3660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Naively, one might assume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peak performance is always attainable.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 flipV="1">
              <a:off x="1297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 flipV="1">
              <a:off x="1585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 flipV="1">
              <a:off x="1872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Aspect="1" noChangeShapeType="1"/>
            </p:cNvSpPr>
            <p:nvPr/>
          </p:nvSpPr>
          <p:spPr bwMode="auto">
            <a:xfrm flipV="1">
              <a:off x="2160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Aspect="1" noChangeShapeType="1"/>
            </p:cNvSpPr>
            <p:nvPr/>
          </p:nvSpPr>
          <p:spPr bwMode="auto">
            <a:xfrm flipV="1">
              <a:off x="2448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Aspect="1" noChangeShapeType="1"/>
            </p:cNvSpPr>
            <p:nvPr/>
          </p:nvSpPr>
          <p:spPr bwMode="auto">
            <a:xfrm flipV="1">
              <a:off x="2736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 flipV="1">
              <a:off x="3024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 flipH="1" flipV="1">
              <a:off x="1009" y="3312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 flipH="1" flipV="1">
              <a:off x="1009" y="3024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Aspect="1" noChangeShapeType="1"/>
            </p:cNvSpPr>
            <p:nvPr/>
          </p:nvSpPr>
          <p:spPr bwMode="auto">
            <a:xfrm flipH="1" flipV="1">
              <a:off x="1009" y="2736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Aspect="1" noChangeShapeType="1"/>
            </p:cNvSpPr>
            <p:nvPr/>
          </p:nvSpPr>
          <p:spPr bwMode="auto">
            <a:xfrm flipH="1" flipV="1">
              <a:off x="1009" y="244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 flipH="1" flipV="1">
              <a:off x="1009" y="2161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 flipH="1" flipV="1">
              <a:off x="1009" y="1873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 flipH="1" flipV="1">
              <a:off x="1009" y="1585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Aspect="1" noChangeShapeType="1"/>
            </p:cNvSpPr>
            <p:nvPr/>
          </p:nvSpPr>
          <p:spPr bwMode="auto">
            <a:xfrm flipH="1" flipV="1">
              <a:off x="1009" y="1297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Aspect="1" noChangeShapeType="1"/>
            </p:cNvSpPr>
            <p:nvPr/>
          </p:nvSpPr>
          <p:spPr bwMode="auto">
            <a:xfrm flipH="1" flipV="1">
              <a:off x="1009" y="100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 Box 27"/>
          <p:cNvSpPr txBox="1">
            <a:spLocks noChangeAspect="1" noChangeArrowheads="1"/>
          </p:cNvSpPr>
          <p:nvPr/>
        </p:nvSpPr>
        <p:spPr bwMode="auto">
          <a:xfrm rot="16200000">
            <a:off x="-1597818" y="3201194"/>
            <a:ext cx="4341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attainable GFLOP/s</a:t>
            </a:r>
          </a:p>
        </p:txBody>
      </p:sp>
      <p:sp>
        <p:nvSpPr>
          <p:cNvPr id="25" name="Text Box 43"/>
          <p:cNvSpPr txBox="1">
            <a:spLocks noChangeAspect="1" noChangeArrowheads="1"/>
          </p:cNvSpPr>
          <p:nvPr/>
        </p:nvSpPr>
        <p:spPr bwMode="auto">
          <a:xfrm>
            <a:off x="1601788" y="1373188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 b="1"/>
              <a:t>Opteron 2356</a:t>
            </a:r>
          </a:p>
          <a:p>
            <a:pPr algn="ctr"/>
            <a:r>
              <a:rPr lang="en-US" sz="2400" b="1"/>
              <a:t>(Barcelona)</a:t>
            </a:r>
          </a:p>
        </p:txBody>
      </p: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696913" y="1373188"/>
            <a:ext cx="695325" cy="4570412"/>
            <a:chOff x="439" y="865"/>
            <a:chExt cx="438" cy="2879"/>
          </a:xfrm>
        </p:grpSpPr>
        <p:sp>
          <p:nvSpPr>
            <p:cNvPr id="27" name="Text Box 22"/>
            <p:cNvSpPr txBox="1">
              <a:spLocks noChangeAspect="1" noChangeArrowheads="1"/>
            </p:cNvSpPr>
            <p:nvPr/>
          </p:nvSpPr>
          <p:spPr bwMode="auto">
            <a:xfrm>
              <a:off x="439" y="34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0.5</a:t>
              </a:r>
            </a:p>
          </p:txBody>
        </p:sp>
        <p:sp>
          <p:nvSpPr>
            <p:cNvPr id="28" name="Text Box 23"/>
            <p:cNvSpPr txBox="1">
              <a:spLocks noChangeAspect="1" noChangeArrowheads="1"/>
            </p:cNvSpPr>
            <p:nvPr/>
          </p:nvSpPr>
          <p:spPr bwMode="auto">
            <a:xfrm>
              <a:off x="445" y="316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1.0</a:t>
              </a:r>
            </a:p>
          </p:txBody>
        </p:sp>
        <p:sp>
          <p:nvSpPr>
            <p:cNvPr id="30" name="Text Box 28"/>
            <p:cNvSpPr txBox="1">
              <a:spLocks noChangeAspect="1" noChangeArrowheads="1"/>
            </p:cNvSpPr>
            <p:nvPr/>
          </p:nvSpPr>
          <p:spPr bwMode="auto">
            <a:xfrm>
              <a:off x="445" y="28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2.0</a:t>
              </a:r>
            </a:p>
          </p:txBody>
        </p:sp>
        <p:sp>
          <p:nvSpPr>
            <p:cNvPr id="31" name="Text Box 29"/>
            <p:cNvSpPr txBox="1">
              <a:spLocks noChangeAspect="1" noChangeArrowheads="1"/>
            </p:cNvSpPr>
            <p:nvPr/>
          </p:nvSpPr>
          <p:spPr bwMode="auto">
            <a:xfrm>
              <a:off x="445" y="25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4.0</a:t>
              </a:r>
            </a:p>
          </p:txBody>
        </p:sp>
        <p:sp>
          <p:nvSpPr>
            <p:cNvPr id="32" name="Text Box 30"/>
            <p:cNvSpPr txBox="1">
              <a:spLocks noChangeAspect="1" noChangeArrowheads="1"/>
            </p:cNvSpPr>
            <p:nvPr/>
          </p:nvSpPr>
          <p:spPr bwMode="auto">
            <a:xfrm>
              <a:off x="445" y="2305"/>
              <a:ext cx="43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8.0</a:t>
              </a:r>
            </a:p>
          </p:txBody>
        </p:sp>
        <p:sp>
          <p:nvSpPr>
            <p:cNvPr id="33" name="Text Box 31"/>
            <p:cNvSpPr txBox="1">
              <a:spLocks noChangeAspect="1" noChangeArrowheads="1"/>
            </p:cNvSpPr>
            <p:nvPr/>
          </p:nvSpPr>
          <p:spPr bwMode="auto">
            <a:xfrm>
              <a:off x="445" y="201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16.0</a:t>
              </a:r>
            </a:p>
          </p:txBody>
        </p:sp>
        <p:sp>
          <p:nvSpPr>
            <p:cNvPr id="34" name="Text Box 32"/>
            <p:cNvSpPr txBox="1">
              <a:spLocks noChangeAspect="1" noChangeArrowheads="1"/>
            </p:cNvSpPr>
            <p:nvPr/>
          </p:nvSpPr>
          <p:spPr bwMode="auto">
            <a:xfrm>
              <a:off x="445" y="172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32.0</a:t>
              </a:r>
            </a:p>
          </p:txBody>
        </p:sp>
        <p:sp>
          <p:nvSpPr>
            <p:cNvPr id="35" name="Text Box 33"/>
            <p:cNvSpPr txBox="1">
              <a:spLocks noChangeAspect="1" noChangeArrowheads="1"/>
            </p:cNvSpPr>
            <p:nvPr/>
          </p:nvSpPr>
          <p:spPr bwMode="auto">
            <a:xfrm>
              <a:off x="445" y="144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64.0</a:t>
              </a:r>
            </a:p>
          </p:txBody>
        </p:sp>
        <p:sp>
          <p:nvSpPr>
            <p:cNvPr id="36" name="Text Box 34"/>
            <p:cNvSpPr txBox="1">
              <a:spLocks noChangeAspect="1" noChangeArrowheads="1"/>
            </p:cNvSpPr>
            <p:nvPr/>
          </p:nvSpPr>
          <p:spPr bwMode="auto">
            <a:xfrm>
              <a:off x="445" y="115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128.0</a:t>
              </a:r>
            </a:p>
          </p:txBody>
        </p:sp>
        <p:sp>
          <p:nvSpPr>
            <p:cNvPr id="37" name="Text Box 35"/>
            <p:cNvSpPr txBox="1">
              <a:spLocks noChangeAspect="1" noChangeArrowheads="1"/>
            </p:cNvSpPr>
            <p:nvPr/>
          </p:nvSpPr>
          <p:spPr bwMode="auto">
            <a:xfrm>
              <a:off x="445" y="86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256.0</a:t>
              </a:r>
            </a:p>
          </p:txBody>
        </p:sp>
      </p:grpSp>
      <p:sp>
        <p:nvSpPr>
          <p:cNvPr id="45" name="Text Box 640"/>
          <p:cNvSpPr txBox="1">
            <a:spLocks noChangeAspect="1" noChangeArrowheads="1"/>
          </p:cNvSpPr>
          <p:nvPr/>
        </p:nvSpPr>
        <p:spPr bwMode="auto">
          <a:xfrm>
            <a:off x="3171825" y="2287588"/>
            <a:ext cx="16287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800" b="1">
                <a:solidFill>
                  <a:srgbClr val="0000FF"/>
                </a:solidFill>
              </a:rPr>
              <a:t>peak DP</a:t>
            </a:r>
          </a:p>
        </p:txBody>
      </p:sp>
      <p:sp>
        <p:nvSpPr>
          <p:cNvPr id="47" name="Line 637"/>
          <p:cNvSpPr>
            <a:spLocks noChangeAspect="1" noChangeShapeType="1"/>
          </p:cNvSpPr>
          <p:nvPr/>
        </p:nvSpPr>
        <p:spPr bwMode="auto">
          <a:xfrm flipH="1" flipV="1">
            <a:off x="1676400" y="2516188"/>
            <a:ext cx="3124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67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50" name="Line 25"/>
            <p:cNvSpPr>
              <a:spLocks noChangeAspect="1" noChangeShapeType="1"/>
            </p:cNvSpPr>
            <p:nvPr/>
          </p:nvSpPr>
          <p:spPr bwMode="auto">
            <a:xfrm>
              <a:off x="1009" y="3600"/>
              <a:ext cx="21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50"/>
            <p:cNvSpPr>
              <a:spLocks noChangeAspect="1" noChangeShapeType="1"/>
            </p:cNvSpPr>
            <p:nvPr/>
          </p:nvSpPr>
          <p:spPr bwMode="auto">
            <a:xfrm flipV="1">
              <a:off x="1009" y="865"/>
              <a:ext cx="0" cy="27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617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Roofline Model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Basic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83225" y="1143000"/>
            <a:ext cx="3660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However, 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with a lack of locality, </a:t>
            </a:r>
            <a:r>
              <a:rPr lang="en-US" sz="2000" b="1" kern="0" dirty="0" smtClean="0">
                <a:solidFill>
                  <a:srgbClr val="FF0080"/>
                </a:solidFill>
                <a:latin typeface="+mn-lt"/>
                <a:ea typeface="+mn-ea"/>
                <a:cs typeface="+mn-cs"/>
              </a:rPr>
              <a:t>DRAM bandwidth can be a bottleneck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endParaRPr lang="en-US" sz="2000" kern="0" dirty="0" smtClean="0"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Plot on log-log scale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AI, we can easily bound performance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architectures are much more complicated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will bound performance as we eliminate specific forms of in-core parallelism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 flipV="1">
              <a:off x="1297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 flipV="1">
              <a:off x="1585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 flipV="1">
              <a:off x="1872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Aspect="1" noChangeShapeType="1"/>
            </p:cNvSpPr>
            <p:nvPr/>
          </p:nvSpPr>
          <p:spPr bwMode="auto">
            <a:xfrm flipV="1">
              <a:off x="2160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Aspect="1" noChangeShapeType="1"/>
            </p:cNvSpPr>
            <p:nvPr/>
          </p:nvSpPr>
          <p:spPr bwMode="auto">
            <a:xfrm flipV="1">
              <a:off x="2448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Aspect="1" noChangeShapeType="1"/>
            </p:cNvSpPr>
            <p:nvPr/>
          </p:nvSpPr>
          <p:spPr bwMode="auto">
            <a:xfrm flipV="1">
              <a:off x="2736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 flipV="1">
              <a:off x="3024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 flipH="1" flipV="1">
              <a:off x="1009" y="3312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 flipH="1" flipV="1">
              <a:off x="1009" y="3024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Aspect="1" noChangeShapeType="1"/>
            </p:cNvSpPr>
            <p:nvPr/>
          </p:nvSpPr>
          <p:spPr bwMode="auto">
            <a:xfrm flipH="1" flipV="1">
              <a:off x="1009" y="2736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Aspect="1" noChangeShapeType="1"/>
            </p:cNvSpPr>
            <p:nvPr/>
          </p:nvSpPr>
          <p:spPr bwMode="auto">
            <a:xfrm flipH="1" flipV="1">
              <a:off x="1009" y="244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 flipH="1" flipV="1">
              <a:off x="1009" y="2161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 flipH="1" flipV="1">
              <a:off x="1009" y="1873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 flipH="1" flipV="1">
              <a:off x="1009" y="1585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Aspect="1" noChangeShapeType="1"/>
            </p:cNvSpPr>
            <p:nvPr/>
          </p:nvSpPr>
          <p:spPr bwMode="auto">
            <a:xfrm flipH="1" flipV="1">
              <a:off x="1009" y="1297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Aspect="1" noChangeShapeType="1"/>
            </p:cNvSpPr>
            <p:nvPr/>
          </p:nvSpPr>
          <p:spPr bwMode="auto">
            <a:xfrm flipH="1" flipV="1">
              <a:off x="1009" y="100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6"/>
          <p:cNvSpPr txBox="1">
            <a:spLocks noChangeAspect="1" noChangeArrowheads="1"/>
          </p:cNvSpPr>
          <p:nvPr/>
        </p:nvSpPr>
        <p:spPr bwMode="auto">
          <a:xfrm>
            <a:off x="1601788" y="6172200"/>
            <a:ext cx="2970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actual </a:t>
            </a:r>
            <a:r>
              <a:rPr lang="en-US" sz="2400" dirty="0" err="1"/>
              <a:t>FLOP:Byte</a:t>
            </a:r>
            <a:r>
              <a:rPr lang="en-US" sz="2400" dirty="0"/>
              <a:t> ratio</a:t>
            </a:r>
          </a:p>
        </p:txBody>
      </p:sp>
      <p:sp>
        <p:nvSpPr>
          <p:cNvPr id="24" name="Text Box 27"/>
          <p:cNvSpPr txBox="1">
            <a:spLocks noChangeAspect="1" noChangeArrowheads="1"/>
          </p:cNvSpPr>
          <p:nvPr/>
        </p:nvSpPr>
        <p:spPr bwMode="auto">
          <a:xfrm rot="16200000">
            <a:off x="-1597818" y="3201194"/>
            <a:ext cx="4341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attainable GFLOP/s</a:t>
            </a:r>
          </a:p>
        </p:txBody>
      </p:sp>
      <p:sp>
        <p:nvSpPr>
          <p:cNvPr id="25" name="Text Box 43"/>
          <p:cNvSpPr txBox="1">
            <a:spLocks noChangeAspect="1" noChangeArrowheads="1"/>
          </p:cNvSpPr>
          <p:nvPr/>
        </p:nvSpPr>
        <p:spPr bwMode="auto">
          <a:xfrm>
            <a:off x="1601788" y="1373188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 b="1"/>
              <a:t>Opteron 2356</a:t>
            </a:r>
          </a:p>
          <a:p>
            <a:pPr algn="ctr"/>
            <a:r>
              <a:rPr lang="en-US" sz="2400" b="1"/>
              <a:t>(Barcelona)</a:t>
            </a:r>
          </a:p>
        </p:txBody>
      </p: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696913" y="1373188"/>
            <a:ext cx="4332287" cy="4799012"/>
            <a:chOff x="439" y="865"/>
            <a:chExt cx="2729" cy="3023"/>
          </a:xfrm>
        </p:grpSpPr>
        <p:sp>
          <p:nvSpPr>
            <p:cNvPr id="27" name="Text Box 22"/>
            <p:cNvSpPr txBox="1">
              <a:spLocks noChangeAspect="1" noChangeArrowheads="1"/>
            </p:cNvSpPr>
            <p:nvPr/>
          </p:nvSpPr>
          <p:spPr bwMode="auto">
            <a:xfrm>
              <a:off x="439" y="34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0.5</a:t>
              </a:r>
            </a:p>
          </p:txBody>
        </p:sp>
        <p:sp>
          <p:nvSpPr>
            <p:cNvPr id="28" name="Text Box 23"/>
            <p:cNvSpPr txBox="1">
              <a:spLocks noChangeAspect="1" noChangeArrowheads="1"/>
            </p:cNvSpPr>
            <p:nvPr/>
          </p:nvSpPr>
          <p:spPr bwMode="auto">
            <a:xfrm>
              <a:off x="445" y="316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1.0</a:t>
              </a:r>
            </a:p>
          </p:txBody>
        </p:sp>
        <p:sp>
          <p:nvSpPr>
            <p:cNvPr id="29" name="Text Box 24"/>
            <p:cNvSpPr txBox="1">
              <a:spLocks noChangeAspect="1" noChangeArrowheads="1"/>
            </p:cNvSpPr>
            <p:nvPr/>
          </p:nvSpPr>
          <p:spPr bwMode="auto">
            <a:xfrm>
              <a:off x="865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8</a:t>
              </a:r>
              <a:endParaRPr lang="en-US" sz="1800"/>
            </a:p>
          </p:txBody>
        </p:sp>
        <p:sp>
          <p:nvSpPr>
            <p:cNvPr id="30" name="Text Box 28"/>
            <p:cNvSpPr txBox="1">
              <a:spLocks noChangeAspect="1" noChangeArrowheads="1"/>
            </p:cNvSpPr>
            <p:nvPr/>
          </p:nvSpPr>
          <p:spPr bwMode="auto">
            <a:xfrm>
              <a:off x="445" y="28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2.0</a:t>
              </a:r>
            </a:p>
          </p:txBody>
        </p:sp>
        <p:sp>
          <p:nvSpPr>
            <p:cNvPr id="31" name="Text Box 29"/>
            <p:cNvSpPr txBox="1">
              <a:spLocks noChangeAspect="1" noChangeArrowheads="1"/>
            </p:cNvSpPr>
            <p:nvPr/>
          </p:nvSpPr>
          <p:spPr bwMode="auto">
            <a:xfrm>
              <a:off x="445" y="25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4.0</a:t>
              </a:r>
            </a:p>
          </p:txBody>
        </p:sp>
        <p:sp>
          <p:nvSpPr>
            <p:cNvPr id="32" name="Text Box 30"/>
            <p:cNvSpPr txBox="1">
              <a:spLocks noChangeAspect="1" noChangeArrowheads="1"/>
            </p:cNvSpPr>
            <p:nvPr/>
          </p:nvSpPr>
          <p:spPr bwMode="auto">
            <a:xfrm>
              <a:off x="445" y="2305"/>
              <a:ext cx="43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8.0</a:t>
              </a:r>
            </a:p>
          </p:txBody>
        </p:sp>
        <p:sp>
          <p:nvSpPr>
            <p:cNvPr id="33" name="Text Box 31"/>
            <p:cNvSpPr txBox="1">
              <a:spLocks noChangeAspect="1" noChangeArrowheads="1"/>
            </p:cNvSpPr>
            <p:nvPr/>
          </p:nvSpPr>
          <p:spPr bwMode="auto">
            <a:xfrm>
              <a:off x="445" y="201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16.0</a:t>
              </a:r>
            </a:p>
          </p:txBody>
        </p:sp>
        <p:sp>
          <p:nvSpPr>
            <p:cNvPr id="34" name="Text Box 32"/>
            <p:cNvSpPr txBox="1">
              <a:spLocks noChangeAspect="1" noChangeArrowheads="1"/>
            </p:cNvSpPr>
            <p:nvPr/>
          </p:nvSpPr>
          <p:spPr bwMode="auto">
            <a:xfrm>
              <a:off x="445" y="172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32.0</a:t>
              </a:r>
            </a:p>
          </p:txBody>
        </p:sp>
        <p:sp>
          <p:nvSpPr>
            <p:cNvPr id="35" name="Text Box 33"/>
            <p:cNvSpPr txBox="1">
              <a:spLocks noChangeAspect="1" noChangeArrowheads="1"/>
            </p:cNvSpPr>
            <p:nvPr/>
          </p:nvSpPr>
          <p:spPr bwMode="auto">
            <a:xfrm>
              <a:off x="445" y="144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64.0</a:t>
              </a:r>
            </a:p>
          </p:txBody>
        </p:sp>
        <p:sp>
          <p:nvSpPr>
            <p:cNvPr id="36" name="Text Box 34"/>
            <p:cNvSpPr txBox="1">
              <a:spLocks noChangeAspect="1" noChangeArrowheads="1"/>
            </p:cNvSpPr>
            <p:nvPr/>
          </p:nvSpPr>
          <p:spPr bwMode="auto">
            <a:xfrm>
              <a:off x="445" y="115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128.0</a:t>
              </a:r>
            </a:p>
          </p:txBody>
        </p:sp>
        <p:sp>
          <p:nvSpPr>
            <p:cNvPr id="37" name="Text Box 35"/>
            <p:cNvSpPr txBox="1">
              <a:spLocks noChangeAspect="1" noChangeArrowheads="1"/>
            </p:cNvSpPr>
            <p:nvPr/>
          </p:nvSpPr>
          <p:spPr bwMode="auto">
            <a:xfrm>
              <a:off x="445" y="86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256.0</a:t>
              </a:r>
            </a:p>
          </p:txBody>
        </p:sp>
        <p:sp>
          <p:nvSpPr>
            <p:cNvPr id="38" name="Text Box 36"/>
            <p:cNvSpPr txBox="1">
              <a:spLocks noChangeAspect="1" noChangeArrowheads="1"/>
            </p:cNvSpPr>
            <p:nvPr/>
          </p:nvSpPr>
          <p:spPr bwMode="auto">
            <a:xfrm>
              <a:off x="1147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4</a:t>
              </a:r>
              <a:endParaRPr lang="en-US" sz="1800"/>
            </a:p>
          </p:txBody>
        </p:sp>
        <p:sp>
          <p:nvSpPr>
            <p:cNvPr id="39" name="Text Box 37"/>
            <p:cNvSpPr txBox="1">
              <a:spLocks noChangeAspect="1" noChangeArrowheads="1"/>
            </p:cNvSpPr>
            <p:nvPr/>
          </p:nvSpPr>
          <p:spPr bwMode="auto">
            <a:xfrm>
              <a:off x="1429" y="3600"/>
              <a:ext cx="2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2</a:t>
              </a:r>
              <a:endParaRPr lang="en-US" sz="1800"/>
            </a:p>
          </p:txBody>
        </p:sp>
        <p:sp>
          <p:nvSpPr>
            <p:cNvPr id="40" name="Text Box 38"/>
            <p:cNvSpPr txBox="1">
              <a:spLocks noChangeAspect="1" noChangeArrowheads="1"/>
            </p:cNvSpPr>
            <p:nvPr/>
          </p:nvSpPr>
          <p:spPr bwMode="auto">
            <a:xfrm>
              <a:off x="172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41" name="Text Box 39"/>
            <p:cNvSpPr txBox="1">
              <a:spLocks noChangeAspect="1" noChangeArrowheads="1"/>
            </p:cNvSpPr>
            <p:nvPr/>
          </p:nvSpPr>
          <p:spPr bwMode="auto">
            <a:xfrm>
              <a:off x="2010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42" name="Text Box 40"/>
            <p:cNvSpPr txBox="1">
              <a:spLocks noChangeAspect="1" noChangeArrowheads="1"/>
            </p:cNvSpPr>
            <p:nvPr/>
          </p:nvSpPr>
          <p:spPr bwMode="auto">
            <a:xfrm>
              <a:off x="229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4</a:t>
              </a:r>
            </a:p>
          </p:txBody>
        </p:sp>
        <p:sp>
          <p:nvSpPr>
            <p:cNvPr id="43" name="Text Box 41"/>
            <p:cNvSpPr txBox="1">
              <a:spLocks noChangeAspect="1" noChangeArrowheads="1"/>
            </p:cNvSpPr>
            <p:nvPr/>
          </p:nvSpPr>
          <p:spPr bwMode="auto">
            <a:xfrm>
              <a:off x="2586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8</a:t>
              </a:r>
            </a:p>
          </p:txBody>
        </p:sp>
        <p:sp>
          <p:nvSpPr>
            <p:cNvPr id="44" name="Text Box 42"/>
            <p:cNvSpPr txBox="1">
              <a:spLocks noChangeAspect="1" noChangeArrowheads="1"/>
            </p:cNvSpPr>
            <p:nvPr/>
          </p:nvSpPr>
          <p:spPr bwMode="auto">
            <a:xfrm>
              <a:off x="2874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16</a:t>
              </a:r>
            </a:p>
          </p:txBody>
        </p:sp>
      </p:grpSp>
      <p:sp>
        <p:nvSpPr>
          <p:cNvPr id="45" name="Text Box 640"/>
          <p:cNvSpPr txBox="1">
            <a:spLocks noChangeAspect="1" noChangeArrowheads="1"/>
          </p:cNvSpPr>
          <p:nvPr/>
        </p:nvSpPr>
        <p:spPr bwMode="auto">
          <a:xfrm>
            <a:off x="3171825" y="2287588"/>
            <a:ext cx="16287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800" b="1">
                <a:solidFill>
                  <a:srgbClr val="0000FF"/>
                </a:solidFill>
              </a:rPr>
              <a:t>peak DP</a:t>
            </a:r>
          </a:p>
        </p:txBody>
      </p:sp>
      <p:sp>
        <p:nvSpPr>
          <p:cNvPr id="46" name="Line 647"/>
          <p:cNvSpPr>
            <a:spLocks noChangeAspect="1" noChangeShapeType="1"/>
          </p:cNvSpPr>
          <p:nvPr/>
        </p:nvSpPr>
        <p:spPr bwMode="auto">
          <a:xfrm flipV="1">
            <a:off x="1600200" y="2516188"/>
            <a:ext cx="2286000" cy="228600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637"/>
          <p:cNvSpPr>
            <a:spLocks noChangeAspect="1" noChangeShapeType="1"/>
          </p:cNvSpPr>
          <p:nvPr/>
        </p:nvSpPr>
        <p:spPr bwMode="auto">
          <a:xfrm flipH="1" flipV="1">
            <a:off x="3886200" y="2516188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56"/>
          <p:cNvSpPr txBox="1">
            <a:spLocks noChangeAspect="1" noChangeArrowheads="1"/>
          </p:cNvSpPr>
          <p:nvPr/>
        </p:nvSpPr>
        <p:spPr bwMode="auto">
          <a:xfrm rot="18900000">
            <a:off x="1373188" y="3429000"/>
            <a:ext cx="274161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FF0080"/>
                </a:solidFill>
              </a:rPr>
              <a:t>Stream Bandwidth</a:t>
            </a:r>
          </a:p>
        </p:txBody>
      </p:sp>
      <p:grpSp>
        <p:nvGrpSpPr>
          <p:cNvPr id="26" name="Group 67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50" name="Line 25"/>
            <p:cNvSpPr>
              <a:spLocks noChangeAspect="1" noChangeShapeType="1"/>
            </p:cNvSpPr>
            <p:nvPr/>
          </p:nvSpPr>
          <p:spPr bwMode="auto">
            <a:xfrm>
              <a:off x="1009" y="3600"/>
              <a:ext cx="21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50"/>
            <p:cNvSpPr>
              <a:spLocks noChangeAspect="1" noChangeShapeType="1"/>
            </p:cNvSpPr>
            <p:nvPr/>
          </p:nvSpPr>
          <p:spPr bwMode="auto">
            <a:xfrm flipV="1">
              <a:off x="1009" y="865"/>
              <a:ext cx="0" cy="27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39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Roofline Model</a:t>
            </a:r>
            <a:br>
              <a:rPr lang="en-US" dirty="0" smtClean="0"/>
            </a:br>
            <a:r>
              <a:rPr lang="en-US" sz="1600" dirty="0" smtClean="0"/>
              <a:t>computational ceilings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83225" y="1143000"/>
            <a:ext cx="3660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Opterons have dedicated multipliers and adders.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code is dominated by adds, then attainable performance is half of peak.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call these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Ceilings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act like constraints on performance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 flipV="1">
              <a:off x="1297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 flipV="1">
              <a:off x="1585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 flipV="1">
              <a:off x="1872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Aspect="1" noChangeShapeType="1"/>
            </p:cNvSpPr>
            <p:nvPr/>
          </p:nvSpPr>
          <p:spPr bwMode="auto">
            <a:xfrm flipV="1">
              <a:off x="2160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Aspect="1" noChangeShapeType="1"/>
            </p:cNvSpPr>
            <p:nvPr/>
          </p:nvSpPr>
          <p:spPr bwMode="auto">
            <a:xfrm flipV="1">
              <a:off x="2448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Aspect="1" noChangeShapeType="1"/>
            </p:cNvSpPr>
            <p:nvPr/>
          </p:nvSpPr>
          <p:spPr bwMode="auto">
            <a:xfrm flipV="1">
              <a:off x="2736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 flipV="1">
              <a:off x="3024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 flipH="1" flipV="1">
              <a:off x="1009" y="3312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 flipH="1" flipV="1">
              <a:off x="1009" y="3024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Aspect="1" noChangeShapeType="1"/>
            </p:cNvSpPr>
            <p:nvPr/>
          </p:nvSpPr>
          <p:spPr bwMode="auto">
            <a:xfrm flipH="1" flipV="1">
              <a:off x="1009" y="2736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Aspect="1" noChangeShapeType="1"/>
            </p:cNvSpPr>
            <p:nvPr/>
          </p:nvSpPr>
          <p:spPr bwMode="auto">
            <a:xfrm flipH="1" flipV="1">
              <a:off x="1009" y="244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 flipH="1" flipV="1">
              <a:off x="1009" y="2161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 flipH="1" flipV="1">
              <a:off x="1009" y="1873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 flipH="1" flipV="1">
              <a:off x="1009" y="1585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Aspect="1" noChangeShapeType="1"/>
            </p:cNvSpPr>
            <p:nvPr/>
          </p:nvSpPr>
          <p:spPr bwMode="auto">
            <a:xfrm flipH="1" flipV="1">
              <a:off x="1009" y="1297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Aspect="1" noChangeShapeType="1"/>
            </p:cNvSpPr>
            <p:nvPr/>
          </p:nvSpPr>
          <p:spPr bwMode="auto">
            <a:xfrm flipH="1" flipV="1">
              <a:off x="1009" y="100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/>
          <p:cNvSpPr txBox="1">
            <a:spLocks noChangeAspect="1" noChangeArrowheads="1"/>
          </p:cNvSpPr>
          <p:nvPr/>
        </p:nvSpPr>
        <p:spPr bwMode="auto">
          <a:xfrm>
            <a:off x="1601788" y="6172200"/>
            <a:ext cx="2970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actual FLOP:Byte ratio</a:t>
            </a:r>
          </a:p>
        </p:txBody>
      </p:sp>
      <p:sp>
        <p:nvSpPr>
          <p:cNvPr id="24" name="Text Box 22"/>
          <p:cNvSpPr txBox="1">
            <a:spLocks noChangeAspect="1" noChangeArrowheads="1"/>
          </p:cNvSpPr>
          <p:nvPr/>
        </p:nvSpPr>
        <p:spPr bwMode="auto">
          <a:xfrm rot="16200000">
            <a:off x="-1597818" y="3201194"/>
            <a:ext cx="4341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attainable GFLOP/</a:t>
            </a:r>
            <a:r>
              <a:rPr lang="en-US" sz="2400" dirty="0" err="1"/>
              <a:t>s</a:t>
            </a:r>
            <a:endParaRPr lang="en-US" sz="2400" dirty="0"/>
          </a:p>
        </p:txBody>
      </p:sp>
      <p:sp>
        <p:nvSpPr>
          <p:cNvPr id="25" name="Text Box 23"/>
          <p:cNvSpPr txBox="1">
            <a:spLocks noChangeAspect="1" noChangeArrowheads="1"/>
          </p:cNvSpPr>
          <p:nvPr/>
        </p:nvSpPr>
        <p:spPr bwMode="auto">
          <a:xfrm>
            <a:off x="1601788" y="1373188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 b="1"/>
              <a:t>Opteron 2356</a:t>
            </a:r>
          </a:p>
          <a:p>
            <a:pPr algn="ctr"/>
            <a:r>
              <a:rPr lang="en-US" sz="2400" b="1"/>
              <a:t>(Barcelona)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96913" y="1373188"/>
            <a:ext cx="4332287" cy="4799012"/>
            <a:chOff x="439" y="865"/>
            <a:chExt cx="2729" cy="3023"/>
          </a:xfrm>
        </p:grpSpPr>
        <p:sp>
          <p:nvSpPr>
            <p:cNvPr id="27" name="Text Box 25"/>
            <p:cNvSpPr txBox="1">
              <a:spLocks noChangeAspect="1" noChangeArrowheads="1"/>
            </p:cNvSpPr>
            <p:nvPr/>
          </p:nvSpPr>
          <p:spPr bwMode="auto">
            <a:xfrm>
              <a:off x="439" y="34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0.5</a:t>
              </a:r>
            </a:p>
          </p:txBody>
        </p:sp>
        <p:sp>
          <p:nvSpPr>
            <p:cNvPr id="28" name="Text Box 26"/>
            <p:cNvSpPr txBox="1">
              <a:spLocks noChangeAspect="1" noChangeArrowheads="1"/>
            </p:cNvSpPr>
            <p:nvPr/>
          </p:nvSpPr>
          <p:spPr bwMode="auto">
            <a:xfrm>
              <a:off x="445" y="316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1.0</a:t>
              </a:r>
            </a:p>
          </p:txBody>
        </p:sp>
        <p:sp>
          <p:nvSpPr>
            <p:cNvPr id="29" name="Text Box 27"/>
            <p:cNvSpPr txBox="1">
              <a:spLocks noChangeAspect="1" noChangeArrowheads="1"/>
            </p:cNvSpPr>
            <p:nvPr/>
          </p:nvSpPr>
          <p:spPr bwMode="auto">
            <a:xfrm>
              <a:off x="865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8</a:t>
              </a:r>
              <a:endParaRPr lang="en-US" sz="1800"/>
            </a:p>
          </p:txBody>
        </p:sp>
        <p:sp>
          <p:nvSpPr>
            <p:cNvPr id="30" name="Text Box 28"/>
            <p:cNvSpPr txBox="1">
              <a:spLocks noChangeAspect="1" noChangeArrowheads="1"/>
            </p:cNvSpPr>
            <p:nvPr/>
          </p:nvSpPr>
          <p:spPr bwMode="auto">
            <a:xfrm>
              <a:off x="445" y="28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2.0</a:t>
              </a:r>
            </a:p>
          </p:txBody>
        </p:sp>
        <p:sp>
          <p:nvSpPr>
            <p:cNvPr id="31" name="Text Box 29"/>
            <p:cNvSpPr txBox="1">
              <a:spLocks noChangeAspect="1" noChangeArrowheads="1"/>
            </p:cNvSpPr>
            <p:nvPr/>
          </p:nvSpPr>
          <p:spPr bwMode="auto">
            <a:xfrm>
              <a:off x="445" y="25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4.0</a:t>
              </a:r>
            </a:p>
          </p:txBody>
        </p:sp>
        <p:sp>
          <p:nvSpPr>
            <p:cNvPr id="32" name="Text Box 30"/>
            <p:cNvSpPr txBox="1">
              <a:spLocks noChangeAspect="1" noChangeArrowheads="1"/>
            </p:cNvSpPr>
            <p:nvPr/>
          </p:nvSpPr>
          <p:spPr bwMode="auto">
            <a:xfrm>
              <a:off x="445" y="2305"/>
              <a:ext cx="43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8.0</a:t>
              </a:r>
            </a:p>
          </p:txBody>
        </p:sp>
        <p:sp>
          <p:nvSpPr>
            <p:cNvPr id="33" name="Text Box 31"/>
            <p:cNvSpPr txBox="1">
              <a:spLocks noChangeAspect="1" noChangeArrowheads="1"/>
            </p:cNvSpPr>
            <p:nvPr/>
          </p:nvSpPr>
          <p:spPr bwMode="auto">
            <a:xfrm>
              <a:off x="445" y="201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16.0</a:t>
              </a:r>
            </a:p>
          </p:txBody>
        </p:sp>
        <p:sp>
          <p:nvSpPr>
            <p:cNvPr id="34" name="Text Box 32"/>
            <p:cNvSpPr txBox="1">
              <a:spLocks noChangeAspect="1" noChangeArrowheads="1"/>
            </p:cNvSpPr>
            <p:nvPr/>
          </p:nvSpPr>
          <p:spPr bwMode="auto">
            <a:xfrm>
              <a:off x="445" y="172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32.0</a:t>
              </a:r>
            </a:p>
          </p:txBody>
        </p:sp>
        <p:sp>
          <p:nvSpPr>
            <p:cNvPr id="35" name="Text Box 33"/>
            <p:cNvSpPr txBox="1">
              <a:spLocks noChangeAspect="1" noChangeArrowheads="1"/>
            </p:cNvSpPr>
            <p:nvPr/>
          </p:nvSpPr>
          <p:spPr bwMode="auto">
            <a:xfrm>
              <a:off x="445" y="144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64.0</a:t>
              </a:r>
            </a:p>
          </p:txBody>
        </p:sp>
        <p:sp>
          <p:nvSpPr>
            <p:cNvPr id="36" name="Text Box 34"/>
            <p:cNvSpPr txBox="1">
              <a:spLocks noChangeAspect="1" noChangeArrowheads="1"/>
            </p:cNvSpPr>
            <p:nvPr/>
          </p:nvSpPr>
          <p:spPr bwMode="auto">
            <a:xfrm>
              <a:off x="445" y="115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128.0</a:t>
              </a:r>
            </a:p>
          </p:txBody>
        </p:sp>
        <p:sp>
          <p:nvSpPr>
            <p:cNvPr id="37" name="Text Box 35"/>
            <p:cNvSpPr txBox="1">
              <a:spLocks noChangeAspect="1" noChangeArrowheads="1"/>
            </p:cNvSpPr>
            <p:nvPr/>
          </p:nvSpPr>
          <p:spPr bwMode="auto">
            <a:xfrm>
              <a:off x="445" y="86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256.0</a:t>
              </a:r>
            </a:p>
          </p:txBody>
        </p:sp>
        <p:sp>
          <p:nvSpPr>
            <p:cNvPr id="38" name="Text Box 36"/>
            <p:cNvSpPr txBox="1">
              <a:spLocks noChangeAspect="1" noChangeArrowheads="1"/>
            </p:cNvSpPr>
            <p:nvPr/>
          </p:nvSpPr>
          <p:spPr bwMode="auto">
            <a:xfrm>
              <a:off x="1147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4</a:t>
              </a:r>
              <a:endParaRPr lang="en-US" sz="1800"/>
            </a:p>
          </p:txBody>
        </p:sp>
        <p:sp>
          <p:nvSpPr>
            <p:cNvPr id="39" name="Text Box 37"/>
            <p:cNvSpPr txBox="1">
              <a:spLocks noChangeAspect="1" noChangeArrowheads="1"/>
            </p:cNvSpPr>
            <p:nvPr/>
          </p:nvSpPr>
          <p:spPr bwMode="auto">
            <a:xfrm>
              <a:off x="1429" y="3600"/>
              <a:ext cx="2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2</a:t>
              </a:r>
              <a:endParaRPr lang="en-US" sz="1800"/>
            </a:p>
          </p:txBody>
        </p:sp>
        <p:sp>
          <p:nvSpPr>
            <p:cNvPr id="40" name="Text Box 38"/>
            <p:cNvSpPr txBox="1">
              <a:spLocks noChangeAspect="1" noChangeArrowheads="1"/>
            </p:cNvSpPr>
            <p:nvPr/>
          </p:nvSpPr>
          <p:spPr bwMode="auto">
            <a:xfrm>
              <a:off x="172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41" name="Text Box 39"/>
            <p:cNvSpPr txBox="1">
              <a:spLocks noChangeAspect="1" noChangeArrowheads="1"/>
            </p:cNvSpPr>
            <p:nvPr/>
          </p:nvSpPr>
          <p:spPr bwMode="auto">
            <a:xfrm>
              <a:off x="2010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42" name="Text Box 40"/>
            <p:cNvSpPr txBox="1">
              <a:spLocks noChangeAspect="1" noChangeArrowheads="1"/>
            </p:cNvSpPr>
            <p:nvPr/>
          </p:nvSpPr>
          <p:spPr bwMode="auto">
            <a:xfrm>
              <a:off x="229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4</a:t>
              </a:r>
            </a:p>
          </p:txBody>
        </p:sp>
        <p:sp>
          <p:nvSpPr>
            <p:cNvPr id="43" name="Text Box 41"/>
            <p:cNvSpPr txBox="1">
              <a:spLocks noChangeAspect="1" noChangeArrowheads="1"/>
            </p:cNvSpPr>
            <p:nvPr/>
          </p:nvSpPr>
          <p:spPr bwMode="auto">
            <a:xfrm>
              <a:off x="2586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8</a:t>
              </a:r>
            </a:p>
          </p:txBody>
        </p:sp>
        <p:sp>
          <p:nvSpPr>
            <p:cNvPr id="44" name="Text Box 42"/>
            <p:cNvSpPr txBox="1">
              <a:spLocks noChangeAspect="1" noChangeArrowheads="1"/>
            </p:cNvSpPr>
            <p:nvPr/>
          </p:nvSpPr>
          <p:spPr bwMode="auto">
            <a:xfrm>
              <a:off x="2874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16</a:t>
              </a:r>
            </a:p>
          </p:txBody>
        </p:sp>
      </p:grpSp>
      <p:grpSp>
        <p:nvGrpSpPr>
          <p:cNvPr id="26" name="Group 59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46" name="Line 60"/>
            <p:cNvSpPr>
              <a:spLocks noChangeAspect="1" noChangeShapeType="1"/>
            </p:cNvSpPr>
            <p:nvPr/>
          </p:nvSpPr>
          <p:spPr bwMode="auto">
            <a:xfrm>
              <a:off x="1009" y="3600"/>
              <a:ext cx="21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61"/>
            <p:cNvSpPr>
              <a:spLocks noChangeAspect="1" noChangeShapeType="1"/>
            </p:cNvSpPr>
            <p:nvPr/>
          </p:nvSpPr>
          <p:spPr bwMode="auto">
            <a:xfrm flipV="1">
              <a:off x="1009" y="865"/>
              <a:ext cx="0" cy="27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Freeform 62"/>
          <p:cNvSpPr>
            <a:spLocks/>
          </p:cNvSpPr>
          <p:nvPr/>
        </p:nvSpPr>
        <p:spPr bwMode="auto">
          <a:xfrm>
            <a:off x="3429000" y="2514600"/>
            <a:ext cx="137160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288" y="0"/>
              </a:cxn>
              <a:cxn ang="0">
                <a:pos x="864" y="0"/>
              </a:cxn>
              <a:cxn ang="0">
                <a:pos x="864" y="288"/>
              </a:cxn>
              <a:cxn ang="0">
                <a:pos x="0" y="288"/>
              </a:cxn>
            </a:cxnLst>
            <a:rect l="0" t="0" r="r" b="b"/>
            <a:pathLst>
              <a:path w="864" h="288">
                <a:moveTo>
                  <a:pt x="0" y="288"/>
                </a:moveTo>
                <a:lnTo>
                  <a:pt x="288" y="0"/>
                </a:lnTo>
                <a:lnTo>
                  <a:pt x="864" y="0"/>
                </a:lnTo>
                <a:lnTo>
                  <a:pt x="864" y="288"/>
                </a:lnTo>
                <a:lnTo>
                  <a:pt x="0" y="288"/>
                </a:lnTo>
                <a:close/>
              </a:path>
            </a:pathLst>
          </a:custGeom>
          <a:solidFill>
            <a:srgbClr val="0000FF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5"/>
          <p:cNvSpPr>
            <a:spLocks noChangeAspect="1" noChangeShapeType="1"/>
          </p:cNvSpPr>
          <p:nvPr/>
        </p:nvSpPr>
        <p:spPr bwMode="auto">
          <a:xfrm flipH="1" flipV="1">
            <a:off x="3429000" y="2973388"/>
            <a:ext cx="13716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640"/>
          <p:cNvSpPr txBox="1">
            <a:spLocks noChangeAspect="1" noChangeArrowheads="1"/>
          </p:cNvSpPr>
          <p:nvPr/>
        </p:nvSpPr>
        <p:spPr bwMode="auto">
          <a:xfrm>
            <a:off x="3171825" y="2287588"/>
            <a:ext cx="16287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800" b="1">
                <a:solidFill>
                  <a:srgbClr val="0000FF"/>
                </a:solidFill>
              </a:rPr>
              <a:t>peak DP</a:t>
            </a:r>
          </a:p>
        </p:txBody>
      </p:sp>
      <p:sp>
        <p:nvSpPr>
          <p:cNvPr id="51" name="Line 647"/>
          <p:cNvSpPr>
            <a:spLocks noChangeAspect="1" noChangeShapeType="1"/>
          </p:cNvSpPr>
          <p:nvPr/>
        </p:nvSpPr>
        <p:spPr bwMode="auto">
          <a:xfrm flipV="1">
            <a:off x="1600200" y="2516188"/>
            <a:ext cx="2286000" cy="228600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637"/>
          <p:cNvSpPr>
            <a:spLocks noChangeAspect="1" noChangeShapeType="1"/>
          </p:cNvSpPr>
          <p:nvPr/>
        </p:nvSpPr>
        <p:spPr bwMode="auto">
          <a:xfrm flipH="1" flipV="1">
            <a:off x="3886200" y="2516188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 Box 56"/>
          <p:cNvSpPr txBox="1">
            <a:spLocks noChangeAspect="1" noChangeArrowheads="1"/>
          </p:cNvSpPr>
          <p:nvPr/>
        </p:nvSpPr>
        <p:spPr bwMode="auto">
          <a:xfrm rot="18900000">
            <a:off x="1373188" y="3429000"/>
            <a:ext cx="274161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FF0080"/>
                </a:solidFill>
              </a:rPr>
              <a:t>Stream Bandwidth</a:t>
            </a:r>
          </a:p>
        </p:txBody>
      </p:sp>
      <p:sp>
        <p:nvSpPr>
          <p:cNvPr id="54" name="Text Box 46"/>
          <p:cNvSpPr txBox="1">
            <a:spLocks noChangeAspect="1" noChangeArrowheads="1"/>
          </p:cNvSpPr>
          <p:nvPr/>
        </p:nvSpPr>
        <p:spPr bwMode="auto">
          <a:xfrm>
            <a:off x="2487613" y="2744788"/>
            <a:ext cx="23129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200">
                <a:solidFill>
                  <a:srgbClr val="0000FF"/>
                </a:solidFill>
              </a:rPr>
              <a:t>mul / add imbalance</a:t>
            </a:r>
          </a:p>
        </p:txBody>
      </p:sp>
    </p:spTree>
    <p:extLst>
      <p:ext uri="{BB962C8B-B14F-4D97-AF65-F5344CB8AC3E}">
        <p14:creationId xmlns:p14="http://schemas.microsoft.com/office/powerpoint/2010/main" val="239561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Roofline Model</a:t>
            </a:r>
            <a:br>
              <a:rPr lang="en-US" dirty="0" smtClean="0"/>
            </a:br>
            <a:r>
              <a:rPr lang="en-US" sz="1600" dirty="0" smtClean="0"/>
              <a:t>computational ceilings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83225" y="1143000"/>
            <a:ext cx="3660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Opterons have 128-bit datapaths.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instructions aren’t SIMDized, attainable performance will be halved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 flipV="1">
              <a:off x="1297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 flipV="1">
              <a:off x="1585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 flipV="1">
              <a:off x="1872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Aspect="1" noChangeShapeType="1"/>
            </p:cNvSpPr>
            <p:nvPr/>
          </p:nvSpPr>
          <p:spPr bwMode="auto">
            <a:xfrm flipV="1">
              <a:off x="2160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Aspect="1" noChangeShapeType="1"/>
            </p:cNvSpPr>
            <p:nvPr/>
          </p:nvSpPr>
          <p:spPr bwMode="auto">
            <a:xfrm flipV="1">
              <a:off x="2448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Aspect="1" noChangeShapeType="1"/>
            </p:cNvSpPr>
            <p:nvPr/>
          </p:nvSpPr>
          <p:spPr bwMode="auto">
            <a:xfrm flipV="1">
              <a:off x="2736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 flipV="1">
              <a:off x="3024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 flipH="1" flipV="1">
              <a:off x="1009" y="3312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 flipH="1" flipV="1">
              <a:off x="1009" y="3024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Aspect="1" noChangeShapeType="1"/>
            </p:cNvSpPr>
            <p:nvPr/>
          </p:nvSpPr>
          <p:spPr bwMode="auto">
            <a:xfrm flipH="1" flipV="1">
              <a:off x="1009" y="2736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Aspect="1" noChangeShapeType="1"/>
            </p:cNvSpPr>
            <p:nvPr/>
          </p:nvSpPr>
          <p:spPr bwMode="auto">
            <a:xfrm flipH="1" flipV="1">
              <a:off x="1009" y="244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 flipH="1" flipV="1">
              <a:off x="1009" y="2161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 flipH="1" flipV="1">
              <a:off x="1009" y="1873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 flipH="1" flipV="1">
              <a:off x="1009" y="1585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Aspect="1" noChangeShapeType="1"/>
            </p:cNvSpPr>
            <p:nvPr/>
          </p:nvSpPr>
          <p:spPr bwMode="auto">
            <a:xfrm flipH="1" flipV="1">
              <a:off x="1009" y="1297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Aspect="1" noChangeShapeType="1"/>
            </p:cNvSpPr>
            <p:nvPr/>
          </p:nvSpPr>
          <p:spPr bwMode="auto">
            <a:xfrm flipH="1" flipV="1">
              <a:off x="1009" y="100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/>
          <p:cNvSpPr txBox="1">
            <a:spLocks noChangeAspect="1" noChangeArrowheads="1"/>
          </p:cNvSpPr>
          <p:nvPr/>
        </p:nvSpPr>
        <p:spPr bwMode="auto">
          <a:xfrm>
            <a:off x="1601788" y="6172200"/>
            <a:ext cx="2970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actual FLOP:Byte ratio</a:t>
            </a:r>
          </a:p>
        </p:txBody>
      </p:sp>
      <p:sp>
        <p:nvSpPr>
          <p:cNvPr id="24" name="Text Box 22"/>
          <p:cNvSpPr txBox="1">
            <a:spLocks noChangeAspect="1" noChangeArrowheads="1"/>
          </p:cNvSpPr>
          <p:nvPr/>
        </p:nvSpPr>
        <p:spPr bwMode="auto">
          <a:xfrm rot="16200000">
            <a:off x="-1597818" y="3201194"/>
            <a:ext cx="4341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attainable GFLOP/</a:t>
            </a:r>
            <a:r>
              <a:rPr lang="en-US" sz="2400" dirty="0" err="1"/>
              <a:t>s</a:t>
            </a:r>
            <a:endParaRPr lang="en-US" sz="2400" dirty="0"/>
          </a:p>
        </p:txBody>
      </p:sp>
      <p:sp>
        <p:nvSpPr>
          <p:cNvPr id="25" name="Text Box 23"/>
          <p:cNvSpPr txBox="1">
            <a:spLocks noChangeAspect="1" noChangeArrowheads="1"/>
          </p:cNvSpPr>
          <p:nvPr/>
        </p:nvSpPr>
        <p:spPr bwMode="auto">
          <a:xfrm>
            <a:off x="1601788" y="1373188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 b="1"/>
              <a:t>Opteron 2356</a:t>
            </a:r>
          </a:p>
          <a:p>
            <a:pPr algn="ctr"/>
            <a:r>
              <a:rPr lang="en-US" sz="2400" b="1"/>
              <a:t>(Barcelona)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96913" y="1373188"/>
            <a:ext cx="4332287" cy="4799012"/>
            <a:chOff x="439" y="865"/>
            <a:chExt cx="2729" cy="3023"/>
          </a:xfrm>
        </p:grpSpPr>
        <p:sp>
          <p:nvSpPr>
            <p:cNvPr id="27" name="Text Box 25"/>
            <p:cNvSpPr txBox="1">
              <a:spLocks noChangeAspect="1" noChangeArrowheads="1"/>
            </p:cNvSpPr>
            <p:nvPr/>
          </p:nvSpPr>
          <p:spPr bwMode="auto">
            <a:xfrm>
              <a:off x="439" y="34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0.5</a:t>
              </a:r>
            </a:p>
          </p:txBody>
        </p:sp>
        <p:sp>
          <p:nvSpPr>
            <p:cNvPr id="28" name="Text Box 26"/>
            <p:cNvSpPr txBox="1">
              <a:spLocks noChangeAspect="1" noChangeArrowheads="1"/>
            </p:cNvSpPr>
            <p:nvPr/>
          </p:nvSpPr>
          <p:spPr bwMode="auto">
            <a:xfrm>
              <a:off x="445" y="316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1.0</a:t>
              </a:r>
            </a:p>
          </p:txBody>
        </p:sp>
        <p:sp>
          <p:nvSpPr>
            <p:cNvPr id="29" name="Text Box 27"/>
            <p:cNvSpPr txBox="1">
              <a:spLocks noChangeAspect="1" noChangeArrowheads="1"/>
            </p:cNvSpPr>
            <p:nvPr/>
          </p:nvSpPr>
          <p:spPr bwMode="auto">
            <a:xfrm>
              <a:off x="865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8</a:t>
              </a:r>
              <a:endParaRPr lang="en-US" sz="1800"/>
            </a:p>
          </p:txBody>
        </p:sp>
        <p:sp>
          <p:nvSpPr>
            <p:cNvPr id="30" name="Text Box 28"/>
            <p:cNvSpPr txBox="1">
              <a:spLocks noChangeAspect="1" noChangeArrowheads="1"/>
            </p:cNvSpPr>
            <p:nvPr/>
          </p:nvSpPr>
          <p:spPr bwMode="auto">
            <a:xfrm>
              <a:off x="445" y="28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2.0</a:t>
              </a:r>
            </a:p>
          </p:txBody>
        </p:sp>
        <p:sp>
          <p:nvSpPr>
            <p:cNvPr id="31" name="Text Box 29"/>
            <p:cNvSpPr txBox="1">
              <a:spLocks noChangeAspect="1" noChangeArrowheads="1"/>
            </p:cNvSpPr>
            <p:nvPr/>
          </p:nvSpPr>
          <p:spPr bwMode="auto">
            <a:xfrm>
              <a:off x="445" y="25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4.0</a:t>
              </a:r>
            </a:p>
          </p:txBody>
        </p:sp>
        <p:sp>
          <p:nvSpPr>
            <p:cNvPr id="32" name="Text Box 30"/>
            <p:cNvSpPr txBox="1">
              <a:spLocks noChangeAspect="1" noChangeArrowheads="1"/>
            </p:cNvSpPr>
            <p:nvPr/>
          </p:nvSpPr>
          <p:spPr bwMode="auto">
            <a:xfrm>
              <a:off x="445" y="2305"/>
              <a:ext cx="43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8.0</a:t>
              </a:r>
            </a:p>
          </p:txBody>
        </p:sp>
        <p:sp>
          <p:nvSpPr>
            <p:cNvPr id="33" name="Text Box 31"/>
            <p:cNvSpPr txBox="1">
              <a:spLocks noChangeAspect="1" noChangeArrowheads="1"/>
            </p:cNvSpPr>
            <p:nvPr/>
          </p:nvSpPr>
          <p:spPr bwMode="auto">
            <a:xfrm>
              <a:off x="445" y="201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16.0</a:t>
              </a:r>
            </a:p>
          </p:txBody>
        </p:sp>
        <p:sp>
          <p:nvSpPr>
            <p:cNvPr id="34" name="Text Box 32"/>
            <p:cNvSpPr txBox="1">
              <a:spLocks noChangeAspect="1" noChangeArrowheads="1"/>
            </p:cNvSpPr>
            <p:nvPr/>
          </p:nvSpPr>
          <p:spPr bwMode="auto">
            <a:xfrm>
              <a:off x="445" y="172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32.0</a:t>
              </a:r>
            </a:p>
          </p:txBody>
        </p:sp>
        <p:sp>
          <p:nvSpPr>
            <p:cNvPr id="35" name="Text Box 33"/>
            <p:cNvSpPr txBox="1">
              <a:spLocks noChangeAspect="1" noChangeArrowheads="1"/>
            </p:cNvSpPr>
            <p:nvPr/>
          </p:nvSpPr>
          <p:spPr bwMode="auto">
            <a:xfrm>
              <a:off x="445" y="144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64.0</a:t>
              </a:r>
            </a:p>
          </p:txBody>
        </p:sp>
        <p:sp>
          <p:nvSpPr>
            <p:cNvPr id="36" name="Text Box 34"/>
            <p:cNvSpPr txBox="1">
              <a:spLocks noChangeAspect="1" noChangeArrowheads="1"/>
            </p:cNvSpPr>
            <p:nvPr/>
          </p:nvSpPr>
          <p:spPr bwMode="auto">
            <a:xfrm>
              <a:off x="445" y="115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128.0</a:t>
              </a:r>
            </a:p>
          </p:txBody>
        </p:sp>
        <p:sp>
          <p:nvSpPr>
            <p:cNvPr id="37" name="Text Box 35"/>
            <p:cNvSpPr txBox="1">
              <a:spLocks noChangeAspect="1" noChangeArrowheads="1"/>
            </p:cNvSpPr>
            <p:nvPr/>
          </p:nvSpPr>
          <p:spPr bwMode="auto">
            <a:xfrm>
              <a:off x="445" y="86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256.0</a:t>
              </a:r>
            </a:p>
          </p:txBody>
        </p:sp>
        <p:sp>
          <p:nvSpPr>
            <p:cNvPr id="38" name="Text Box 36"/>
            <p:cNvSpPr txBox="1">
              <a:spLocks noChangeAspect="1" noChangeArrowheads="1"/>
            </p:cNvSpPr>
            <p:nvPr/>
          </p:nvSpPr>
          <p:spPr bwMode="auto">
            <a:xfrm>
              <a:off x="1147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4</a:t>
              </a:r>
              <a:endParaRPr lang="en-US" sz="1800"/>
            </a:p>
          </p:txBody>
        </p:sp>
        <p:sp>
          <p:nvSpPr>
            <p:cNvPr id="39" name="Text Box 37"/>
            <p:cNvSpPr txBox="1">
              <a:spLocks noChangeAspect="1" noChangeArrowheads="1"/>
            </p:cNvSpPr>
            <p:nvPr/>
          </p:nvSpPr>
          <p:spPr bwMode="auto">
            <a:xfrm>
              <a:off x="1429" y="3600"/>
              <a:ext cx="2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2</a:t>
              </a:r>
              <a:endParaRPr lang="en-US" sz="1800"/>
            </a:p>
          </p:txBody>
        </p:sp>
        <p:sp>
          <p:nvSpPr>
            <p:cNvPr id="40" name="Text Box 38"/>
            <p:cNvSpPr txBox="1">
              <a:spLocks noChangeAspect="1" noChangeArrowheads="1"/>
            </p:cNvSpPr>
            <p:nvPr/>
          </p:nvSpPr>
          <p:spPr bwMode="auto">
            <a:xfrm>
              <a:off x="172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41" name="Text Box 39"/>
            <p:cNvSpPr txBox="1">
              <a:spLocks noChangeAspect="1" noChangeArrowheads="1"/>
            </p:cNvSpPr>
            <p:nvPr/>
          </p:nvSpPr>
          <p:spPr bwMode="auto">
            <a:xfrm>
              <a:off x="2010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42" name="Text Box 40"/>
            <p:cNvSpPr txBox="1">
              <a:spLocks noChangeAspect="1" noChangeArrowheads="1"/>
            </p:cNvSpPr>
            <p:nvPr/>
          </p:nvSpPr>
          <p:spPr bwMode="auto">
            <a:xfrm>
              <a:off x="229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4</a:t>
              </a:r>
            </a:p>
          </p:txBody>
        </p:sp>
        <p:sp>
          <p:nvSpPr>
            <p:cNvPr id="43" name="Text Box 41"/>
            <p:cNvSpPr txBox="1">
              <a:spLocks noChangeAspect="1" noChangeArrowheads="1"/>
            </p:cNvSpPr>
            <p:nvPr/>
          </p:nvSpPr>
          <p:spPr bwMode="auto">
            <a:xfrm>
              <a:off x="2586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8</a:t>
              </a:r>
            </a:p>
          </p:txBody>
        </p:sp>
        <p:sp>
          <p:nvSpPr>
            <p:cNvPr id="44" name="Text Box 42"/>
            <p:cNvSpPr txBox="1">
              <a:spLocks noChangeAspect="1" noChangeArrowheads="1"/>
            </p:cNvSpPr>
            <p:nvPr/>
          </p:nvSpPr>
          <p:spPr bwMode="auto">
            <a:xfrm>
              <a:off x="2874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16</a:t>
              </a:r>
            </a:p>
          </p:txBody>
        </p:sp>
      </p:grpSp>
      <p:grpSp>
        <p:nvGrpSpPr>
          <p:cNvPr id="26" name="Group 59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46" name="Line 60"/>
            <p:cNvSpPr>
              <a:spLocks noChangeAspect="1" noChangeShapeType="1"/>
            </p:cNvSpPr>
            <p:nvPr/>
          </p:nvSpPr>
          <p:spPr bwMode="auto">
            <a:xfrm>
              <a:off x="1009" y="3600"/>
              <a:ext cx="21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61"/>
            <p:cNvSpPr>
              <a:spLocks noChangeAspect="1" noChangeShapeType="1"/>
            </p:cNvSpPr>
            <p:nvPr/>
          </p:nvSpPr>
          <p:spPr bwMode="auto">
            <a:xfrm flipV="1">
              <a:off x="1009" y="865"/>
              <a:ext cx="0" cy="27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Freeform 62"/>
          <p:cNvSpPr>
            <a:spLocks/>
          </p:cNvSpPr>
          <p:nvPr/>
        </p:nvSpPr>
        <p:spPr bwMode="auto">
          <a:xfrm>
            <a:off x="2971800" y="2514600"/>
            <a:ext cx="1828800" cy="914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576" y="0"/>
              </a:cxn>
              <a:cxn ang="0">
                <a:pos x="1152" y="0"/>
              </a:cxn>
              <a:cxn ang="0">
                <a:pos x="1152" y="576"/>
              </a:cxn>
              <a:cxn ang="0">
                <a:pos x="0" y="576"/>
              </a:cxn>
            </a:cxnLst>
            <a:rect l="0" t="0" r="r" b="b"/>
            <a:pathLst>
              <a:path w="1152" h="576">
                <a:moveTo>
                  <a:pt x="0" y="576"/>
                </a:moveTo>
                <a:lnTo>
                  <a:pt x="576" y="0"/>
                </a:lnTo>
                <a:lnTo>
                  <a:pt x="1152" y="0"/>
                </a:lnTo>
                <a:lnTo>
                  <a:pt x="1152" y="576"/>
                </a:lnTo>
                <a:lnTo>
                  <a:pt x="0" y="576"/>
                </a:lnTo>
                <a:close/>
              </a:path>
            </a:pathLst>
          </a:custGeom>
          <a:solidFill>
            <a:srgbClr val="0000FF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5"/>
          <p:cNvSpPr>
            <a:spLocks noChangeAspect="1" noChangeShapeType="1"/>
          </p:cNvSpPr>
          <p:nvPr/>
        </p:nvSpPr>
        <p:spPr bwMode="auto">
          <a:xfrm flipH="1" flipV="1">
            <a:off x="3429000" y="2973388"/>
            <a:ext cx="13716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9"/>
          <p:cNvSpPr>
            <a:spLocks noChangeAspect="1" noChangeShapeType="1"/>
          </p:cNvSpPr>
          <p:nvPr/>
        </p:nvSpPr>
        <p:spPr bwMode="auto">
          <a:xfrm flipH="1" flipV="1">
            <a:off x="2971800" y="3430588"/>
            <a:ext cx="1828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 Box 640"/>
          <p:cNvSpPr txBox="1">
            <a:spLocks noChangeAspect="1" noChangeArrowheads="1"/>
          </p:cNvSpPr>
          <p:nvPr/>
        </p:nvSpPr>
        <p:spPr bwMode="auto">
          <a:xfrm>
            <a:off x="3171825" y="2287588"/>
            <a:ext cx="16287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800" b="1">
                <a:solidFill>
                  <a:srgbClr val="0000FF"/>
                </a:solidFill>
              </a:rPr>
              <a:t>peak DP</a:t>
            </a:r>
          </a:p>
        </p:txBody>
      </p:sp>
      <p:sp>
        <p:nvSpPr>
          <p:cNvPr id="52" name="Line 647"/>
          <p:cNvSpPr>
            <a:spLocks noChangeAspect="1" noChangeShapeType="1"/>
          </p:cNvSpPr>
          <p:nvPr/>
        </p:nvSpPr>
        <p:spPr bwMode="auto">
          <a:xfrm flipV="1">
            <a:off x="1600200" y="2516188"/>
            <a:ext cx="2286000" cy="228600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637"/>
          <p:cNvSpPr>
            <a:spLocks noChangeAspect="1" noChangeShapeType="1"/>
          </p:cNvSpPr>
          <p:nvPr/>
        </p:nvSpPr>
        <p:spPr bwMode="auto">
          <a:xfrm flipH="1" flipV="1">
            <a:off x="3886200" y="2516188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 Box 56"/>
          <p:cNvSpPr txBox="1">
            <a:spLocks noChangeAspect="1" noChangeArrowheads="1"/>
          </p:cNvSpPr>
          <p:nvPr/>
        </p:nvSpPr>
        <p:spPr bwMode="auto">
          <a:xfrm rot="18900000">
            <a:off x="1373188" y="3429000"/>
            <a:ext cx="274161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FF0080"/>
                </a:solidFill>
              </a:rPr>
              <a:t>Stream Bandwidth</a:t>
            </a:r>
          </a:p>
        </p:txBody>
      </p:sp>
      <p:sp>
        <p:nvSpPr>
          <p:cNvPr id="55" name="Text Box 46"/>
          <p:cNvSpPr txBox="1">
            <a:spLocks noChangeAspect="1" noChangeArrowheads="1"/>
          </p:cNvSpPr>
          <p:nvPr/>
        </p:nvSpPr>
        <p:spPr bwMode="auto">
          <a:xfrm>
            <a:off x="2487613" y="2744788"/>
            <a:ext cx="23129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200">
                <a:solidFill>
                  <a:srgbClr val="0000FF"/>
                </a:solidFill>
              </a:rPr>
              <a:t>mul / add imbalance</a:t>
            </a:r>
          </a:p>
        </p:txBody>
      </p:sp>
      <p:sp>
        <p:nvSpPr>
          <p:cNvPr id="56" name="Text Box 47"/>
          <p:cNvSpPr txBox="1">
            <a:spLocks noChangeAspect="1" noChangeArrowheads="1"/>
          </p:cNvSpPr>
          <p:nvPr/>
        </p:nvSpPr>
        <p:spPr bwMode="auto">
          <a:xfrm>
            <a:off x="3171825" y="3201988"/>
            <a:ext cx="16287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200">
                <a:solidFill>
                  <a:srgbClr val="0000FF"/>
                </a:solidFill>
              </a:rPr>
              <a:t>w/out SIMD</a:t>
            </a:r>
          </a:p>
        </p:txBody>
      </p:sp>
    </p:spTree>
    <p:extLst>
      <p:ext uri="{BB962C8B-B14F-4D97-AF65-F5344CB8AC3E}">
        <p14:creationId xmlns:p14="http://schemas.microsoft.com/office/powerpoint/2010/main" val="174481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Roofline Model</a:t>
            </a:r>
            <a:br>
              <a:rPr lang="en-US" dirty="0" smtClean="0"/>
            </a:br>
            <a:r>
              <a:rPr lang="en-US" sz="1600" dirty="0" smtClean="0"/>
              <a:t>computational ceilings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83225" y="1143000"/>
            <a:ext cx="3660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Opterons, floating-point instructions have a 4 cycle latency.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we don’t express 4-way ILP, performance will drop by as much as 4x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 flipV="1">
              <a:off x="1297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 flipV="1">
              <a:off x="1585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 flipV="1">
              <a:off x="1872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Aspect="1" noChangeShapeType="1"/>
            </p:cNvSpPr>
            <p:nvPr/>
          </p:nvSpPr>
          <p:spPr bwMode="auto">
            <a:xfrm flipV="1">
              <a:off x="2160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Aspect="1" noChangeShapeType="1"/>
            </p:cNvSpPr>
            <p:nvPr/>
          </p:nvSpPr>
          <p:spPr bwMode="auto">
            <a:xfrm flipV="1">
              <a:off x="2448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Aspect="1" noChangeShapeType="1"/>
            </p:cNvSpPr>
            <p:nvPr/>
          </p:nvSpPr>
          <p:spPr bwMode="auto">
            <a:xfrm flipV="1">
              <a:off x="2736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 flipV="1">
              <a:off x="3024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 flipH="1" flipV="1">
              <a:off x="1009" y="3312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 flipH="1" flipV="1">
              <a:off x="1009" y="3024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Aspect="1" noChangeShapeType="1"/>
            </p:cNvSpPr>
            <p:nvPr/>
          </p:nvSpPr>
          <p:spPr bwMode="auto">
            <a:xfrm flipH="1" flipV="1">
              <a:off x="1009" y="2736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Aspect="1" noChangeShapeType="1"/>
            </p:cNvSpPr>
            <p:nvPr/>
          </p:nvSpPr>
          <p:spPr bwMode="auto">
            <a:xfrm flipH="1" flipV="1">
              <a:off x="1009" y="244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 flipH="1" flipV="1">
              <a:off x="1009" y="2161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 flipH="1" flipV="1">
              <a:off x="1009" y="1873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 flipH="1" flipV="1">
              <a:off x="1009" y="1585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Aspect="1" noChangeShapeType="1"/>
            </p:cNvSpPr>
            <p:nvPr/>
          </p:nvSpPr>
          <p:spPr bwMode="auto">
            <a:xfrm flipH="1" flipV="1">
              <a:off x="1009" y="1297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Aspect="1" noChangeShapeType="1"/>
            </p:cNvSpPr>
            <p:nvPr/>
          </p:nvSpPr>
          <p:spPr bwMode="auto">
            <a:xfrm flipH="1" flipV="1">
              <a:off x="1009" y="100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/>
          <p:cNvSpPr txBox="1">
            <a:spLocks noChangeAspect="1" noChangeArrowheads="1"/>
          </p:cNvSpPr>
          <p:nvPr/>
        </p:nvSpPr>
        <p:spPr bwMode="auto">
          <a:xfrm>
            <a:off x="1601788" y="6172200"/>
            <a:ext cx="2970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actual FLOP:Byte ratio</a:t>
            </a:r>
          </a:p>
        </p:txBody>
      </p:sp>
      <p:sp>
        <p:nvSpPr>
          <p:cNvPr id="24" name="Text Box 22"/>
          <p:cNvSpPr txBox="1">
            <a:spLocks noChangeAspect="1" noChangeArrowheads="1"/>
          </p:cNvSpPr>
          <p:nvPr/>
        </p:nvSpPr>
        <p:spPr bwMode="auto">
          <a:xfrm rot="16200000">
            <a:off x="-1597818" y="3201194"/>
            <a:ext cx="4341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attainable GFLOP/s</a:t>
            </a:r>
          </a:p>
        </p:txBody>
      </p:sp>
      <p:sp>
        <p:nvSpPr>
          <p:cNvPr id="25" name="Text Box 23"/>
          <p:cNvSpPr txBox="1">
            <a:spLocks noChangeAspect="1" noChangeArrowheads="1"/>
          </p:cNvSpPr>
          <p:nvPr/>
        </p:nvSpPr>
        <p:spPr bwMode="auto">
          <a:xfrm>
            <a:off x="1601788" y="1373188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/>
              <a:t>Opteron 2356</a:t>
            </a:r>
          </a:p>
          <a:p>
            <a:pPr algn="ctr"/>
            <a:r>
              <a:rPr lang="en-US" sz="2400" b="1" dirty="0"/>
              <a:t>(Barcelona)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96913" y="1373188"/>
            <a:ext cx="4332287" cy="4799012"/>
            <a:chOff x="439" y="865"/>
            <a:chExt cx="2729" cy="3023"/>
          </a:xfrm>
        </p:grpSpPr>
        <p:sp>
          <p:nvSpPr>
            <p:cNvPr id="27" name="Text Box 25"/>
            <p:cNvSpPr txBox="1">
              <a:spLocks noChangeAspect="1" noChangeArrowheads="1"/>
            </p:cNvSpPr>
            <p:nvPr/>
          </p:nvSpPr>
          <p:spPr bwMode="auto">
            <a:xfrm>
              <a:off x="439" y="34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0.5</a:t>
              </a:r>
            </a:p>
          </p:txBody>
        </p:sp>
        <p:sp>
          <p:nvSpPr>
            <p:cNvPr id="28" name="Text Box 26"/>
            <p:cNvSpPr txBox="1">
              <a:spLocks noChangeAspect="1" noChangeArrowheads="1"/>
            </p:cNvSpPr>
            <p:nvPr/>
          </p:nvSpPr>
          <p:spPr bwMode="auto">
            <a:xfrm>
              <a:off x="445" y="316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1.0</a:t>
              </a:r>
            </a:p>
          </p:txBody>
        </p:sp>
        <p:sp>
          <p:nvSpPr>
            <p:cNvPr id="29" name="Text Box 27"/>
            <p:cNvSpPr txBox="1">
              <a:spLocks noChangeAspect="1" noChangeArrowheads="1"/>
            </p:cNvSpPr>
            <p:nvPr/>
          </p:nvSpPr>
          <p:spPr bwMode="auto">
            <a:xfrm>
              <a:off x="865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8</a:t>
              </a:r>
              <a:endParaRPr lang="en-US" sz="1800"/>
            </a:p>
          </p:txBody>
        </p:sp>
        <p:sp>
          <p:nvSpPr>
            <p:cNvPr id="30" name="Text Box 28"/>
            <p:cNvSpPr txBox="1">
              <a:spLocks noChangeAspect="1" noChangeArrowheads="1"/>
            </p:cNvSpPr>
            <p:nvPr/>
          </p:nvSpPr>
          <p:spPr bwMode="auto">
            <a:xfrm>
              <a:off x="445" y="28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2.0</a:t>
              </a:r>
            </a:p>
          </p:txBody>
        </p:sp>
        <p:sp>
          <p:nvSpPr>
            <p:cNvPr id="31" name="Text Box 29"/>
            <p:cNvSpPr txBox="1">
              <a:spLocks noChangeAspect="1" noChangeArrowheads="1"/>
            </p:cNvSpPr>
            <p:nvPr/>
          </p:nvSpPr>
          <p:spPr bwMode="auto">
            <a:xfrm>
              <a:off x="445" y="25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4.0</a:t>
              </a:r>
            </a:p>
          </p:txBody>
        </p:sp>
        <p:sp>
          <p:nvSpPr>
            <p:cNvPr id="32" name="Text Box 30"/>
            <p:cNvSpPr txBox="1">
              <a:spLocks noChangeAspect="1" noChangeArrowheads="1"/>
            </p:cNvSpPr>
            <p:nvPr/>
          </p:nvSpPr>
          <p:spPr bwMode="auto">
            <a:xfrm>
              <a:off x="445" y="2305"/>
              <a:ext cx="43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8.0</a:t>
              </a:r>
            </a:p>
          </p:txBody>
        </p:sp>
        <p:sp>
          <p:nvSpPr>
            <p:cNvPr id="33" name="Text Box 31"/>
            <p:cNvSpPr txBox="1">
              <a:spLocks noChangeAspect="1" noChangeArrowheads="1"/>
            </p:cNvSpPr>
            <p:nvPr/>
          </p:nvSpPr>
          <p:spPr bwMode="auto">
            <a:xfrm>
              <a:off x="445" y="201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16.0</a:t>
              </a:r>
            </a:p>
          </p:txBody>
        </p:sp>
        <p:sp>
          <p:nvSpPr>
            <p:cNvPr id="34" name="Text Box 32"/>
            <p:cNvSpPr txBox="1">
              <a:spLocks noChangeAspect="1" noChangeArrowheads="1"/>
            </p:cNvSpPr>
            <p:nvPr/>
          </p:nvSpPr>
          <p:spPr bwMode="auto">
            <a:xfrm>
              <a:off x="445" y="172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32.0</a:t>
              </a:r>
            </a:p>
          </p:txBody>
        </p:sp>
        <p:sp>
          <p:nvSpPr>
            <p:cNvPr id="35" name="Text Box 33"/>
            <p:cNvSpPr txBox="1">
              <a:spLocks noChangeAspect="1" noChangeArrowheads="1"/>
            </p:cNvSpPr>
            <p:nvPr/>
          </p:nvSpPr>
          <p:spPr bwMode="auto">
            <a:xfrm>
              <a:off x="445" y="144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64.0</a:t>
              </a:r>
            </a:p>
          </p:txBody>
        </p:sp>
        <p:sp>
          <p:nvSpPr>
            <p:cNvPr id="36" name="Text Box 34"/>
            <p:cNvSpPr txBox="1">
              <a:spLocks noChangeAspect="1" noChangeArrowheads="1"/>
            </p:cNvSpPr>
            <p:nvPr/>
          </p:nvSpPr>
          <p:spPr bwMode="auto">
            <a:xfrm>
              <a:off x="445" y="115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128.0</a:t>
              </a:r>
            </a:p>
          </p:txBody>
        </p:sp>
        <p:sp>
          <p:nvSpPr>
            <p:cNvPr id="37" name="Text Box 35"/>
            <p:cNvSpPr txBox="1">
              <a:spLocks noChangeAspect="1" noChangeArrowheads="1"/>
            </p:cNvSpPr>
            <p:nvPr/>
          </p:nvSpPr>
          <p:spPr bwMode="auto">
            <a:xfrm>
              <a:off x="445" y="86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256.0</a:t>
              </a:r>
            </a:p>
          </p:txBody>
        </p:sp>
        <p:sp>
          <p:nvSpPr>
            <p:cNvPr id="38" name="Text Box 36"/>
            <p:cNvSpPr txBox="1">
              <a:spLocks noChangeAspect="1" noChangeArrowheads="1"/>
            </p:cNvSpPr>
            <p:nvPr/>
          </p:nvSpPr>
          <p:spPr bwMode="auto">
            <a:xfrm>
              <a:off x="1147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4</a:t>
              </a:r>
              <a:endParaRPr lang="en-US" sz="1800"/>
            </a:p>
          </p:txBody>
        </p:sp>
        <p:sp>
          <p:nvSpPr>
            <p:cNvPr id="39" name="Text Box 37"/>
            <p:cNvSpPr txBox="1">
              <a:spLocks noChangeAspect="1" noChangeArrowheads="1"/>
            </p:cNvSpPr>
            <p:nvPr/>
          </p:nvSpPr>
          <p:spPr bwMode="auto">
            <a:xfrm>
              <a:off x="1429" y="3600"/>
              <a:ext cx="2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2</a:t>
              </a:r>
              <a:endParaRPr lang="en-US" sz="1800"/>
            </a:p>
          </p:txBody>
        </p:sp>
        <p:sp>
          <p:nvSpPr>
            <p:cNvPr id="40" name="Text Box 38"/>
            <p:cNvSpPr txBox="1">
              <a:spLocks noChangeAspect="1" noChangeArrowheads="1"/>
            </p:cNvSpPr>
            <p:nvPr/>
          </p:nvSpPr>
          <p:spPr bwMode="auto">
            <a:xfrm>
              <a:off x="172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41" name="Text Box 39"/>
            <p:cNvSpPr txBox="1">
              <a:spLocks noChangeAspect="1" noChangeArrowheads="1"/>
            </p:cNvSpPr>
            <p:nvPr/>
          </p:nvSpPr>
          <p:spPr bwMode="auto">
            <a:xfrm>
              <a:off x="2010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42" name="Text Box 40"/>
            <p:cNvSpPr txBox="1">
              <a:spLocks noChangeAspect="1" noChangeArrowheads="1"/>
            </p:cNvSpPr>
            <p:nvPr/>
          </p:nvSpPr>
          <p:spPr bwMode="auto">
            <a:xfrm>
              <a:off x="229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4</a:t>
              </a:r>
            </a:p>
          </p:txBody>
        </p:sp>
        <p:sp>
          <p:nvSpPr>
            <p:cNvPr id="43" name="Text Box 41"/>
            <p:cNvSpPr txBox="1">
              <a:spLocks noChangeAspect="1" noChangeArrowheads="1"/>
            </p:cNvSpPr>
            <p:nvPr/>
          </p:nvSpPr>
          <p:spPr bwMode="auto">
            <a:xfrm>
              <a:off x="2586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8</a:t>
              </a:r>
            </a:p>
          </p:txBody>
        </p:sp>
        <p:sp>
          <p:nvSpPr>
            <p:cNvPr id="44" name="Text Box 42"/>
            <p:cNvSpPr txBox="1">
              <a:spLocks noChangeAspect="1" noChangeArrowheads="1"/>
            </p:cNvSpPr>
            <p:nvPr/>
          </p:nvSpPr>
          <p:spPr bwMode="auto">
            <a:xfrm>
              <a:off x="2874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16</a:t>
              </a:r>
            </a:p>
          </p:txBody>
        </p:sp>
      </p:grpSp>
      <p:sp>
        <p:nvSpPr>
          <p:cNvPr id="45" name="Freeform 44"/>
          <p:cNvSpPr>
            <a:spLocks/>
          </p:cNvSpPr>
          <p:nvPr/>
        </p:nvSpPr>
        <p:spPr bwMode="auto">
          <a:xfrm>
            <a:off x="2057400" y="2514600"/>
            <a:ext cx="2743200" cy="18288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1728" y="1152"/>
              </a:cxn>
              <a:cxn ang="0">
                <a:pos x="1728" y="0"/>
              </a:cxn>
              <a:cxn ang="0">
                <a:pos x="1152" y="0"/>
              </a:cxn>
              <a:cxn ang="0">
                <a:pos x="0" y="1152"/>
              </a:cxn>
            </a:cxnLst>
            <a:rect l="0" t="0" r="r" b="b"/>
            <a:pathLst>
              <a:path w="1728" h="1152">
                <a:moveTo>
                  <a:pt x="0" y="1152"/>
                </a:moveTo>
                <a:lnTo>
                  <a:pt x="1728" y="1152"/>
                </a:lnTo>
                <a:lnTo>
                  <a:pt x="1728" y="0"/>
                </a:lnTo>
                <a:lnTo>
                  <a:pt x="1152" y="0"/>
                </a:lnTo>
                <a:lnTo>
                  <a:pt x="0" y="1152"/>
                </a:lnTo>
                <a:close/>
              </a:path>
            </a:pathLst>
          </a:custGeom>
          <a:solidFill>
            <a:srgbClr val="0000FF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5"/>
          <p:cNvSpPr>
            <a:spLocks noChangeAspect="1" noChangeShapeType="1"/>
          </p:cNvSpPr>
          <p:nvPr/>
        </p:nvSpPr>
        <p:spPr bwMode="auto">
          <a:xfrm flipH="1" flipV="1">
            <a:off x="3429000" y="2973388"/>
            <a:ext cx="13716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 Box 47"/>
          <p:cNvSpPr txBox="1">
            <a:spLocks noChangeAspect="1" noChangeArrowheads="1"/>
          </p:cNvSpPr>
          <p:nvPr/>
        </p:nvSpPr>
        <p:spPr bwMode="auto">
          <a:xfrm>
            <a:off x="3171825" y="3201988"/>
            <a:ext cx="16287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200">
                <a:solidFill>
                  <a:srgbClr val="0000FF"/>
                </a:solidFill>
              </a:rPr>
              <a:t>w/out SIMD</a:t>
            </a:r>
          </a:p>
        </p:txBody>
      </p:sp>
      <p:sp>
        <p:nvSpPr>
          <p:cNvPr id="48" name="Text Box 48"/>
          <p:cNvSpPr txBox="1">
            <a:spLocks noChangeAspect="1" noChangeArrowheads="1"/>
          </p:cNvSpPr>
          <p:nvPr/>
        </p:nvSpPr>
        <p:spPr bwMode="auto">
          <a:xfrm>
            <a:off x="3171825" y="4114800"/>
            <a:ext cx="16287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200">
                <a:solidFill>
                  <a:srgbClr val="0000FF"/>
                </a:solidFill>
              </a:rPr>
              <a:t>w/out ILP</a:t>
            </a:r>
          </a:p>
        </p:txBody>
      </p:sp>
      <p:sp>
        <p:nvSpPr>
          <p:cNvPr id="49" name="Line 49"/>
          <p:cNvSpPr>
            <a:spLocks noChangeAspect="1" noChangeShapeType="1"/>
          </p:cNvSpPr>
          <p:nvPr/>
        </p:nvSpPr>
        <p:spPr bwMode="auto">
          <a:xfrm flipH="1" flipV="1">
            <a:off x="2971800" y="3430588"/>
            <a:ext cx="1828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50"/>
          <p:cNvSpPr>
            <a:spLocks noChangeAspect="1" noChangeShapeType="1"/>
          </p:cNvSpPr>
          <p:nvPr/>
        </p:nvSpPr>
        <p:spPr bwMode="auto">
          <a:xfrm flipH="1" flipV="1">
            <a:off x="2058988" y="4343400"/>
            <a:ext cx="274161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 Box 640"/>
          <p:cNvSpPr txBox="1">
            <a:spLocks noChangeAspect="1" noChangeArrowheads="1"/>
          </p:cNvSpPr>
          <p:nvPr/>
        </p:nvSpPr>
        <p:spPr bwMode="auto">
          <a:xfrm>
            <a:off x="3171825" y="2287588"/>
            <a:ext cx="16287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800" b="1">
                <a:solidFill>
                  <a:srgbClr val="0000FF"/>
                </a:solidFill>
              </a:rPr>
              <a:t>peak DP</a:t>
            </a:r>
          </a:p>
        </p:txBody>
      </p:sp>
      <p:sp>
        <p:nvSpPr>
          <p:cNvPr id="52" name="Line 647"/>
          <p:cNvSpPr>
            <a:spLocks noChangeAspect="1" noChangeShapeType="1"/>
          </p:cNvSpPr>
          <p:nvPr/>
        </p:nvSpPr>
        <p:spPr bwMode="auto">
          <a:xfrm flipV="1">
            <a:off x="1600200" y="2516188"/>
            <a:ext cx="2286000" cy="228600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637"/>
          <p:cNvSpPr>
            <a:spLocks noChangeAspect="1" noChangeShapeType="1"/>
          </p:cNvSpPr>
          <p:nvPr/>
        </p:nvSpPr>
        <p:spPr bwMode="auto">
          <a:xfrm flipH="1" flipV="1">
            <a:off x="3886200" y="2516188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 Box 56"/>
          <p:cNvSpPr txBox="1">
            <a:spLocks noChangeAspect="1" noChangeArrowheads="1"/>
          </p:cNvSpPr>
          <p:nvPr/>
        </p:nvSpPr>
        <p:spPr bwMode="auto">
          <a:xfrm rot="18900000">
            <a:off x="1373188" y="3429000"/>
            <a:ext cx="274161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FF0080"/>
                </a:solidFill>
              </a:rPr>
              <a:t>Stream Bandwidth</a:t>
            </a:r>
          </a:p>
        </p:txBody>
      </p:sp>
      <p:grpSp>
        <p:nvGrpSpPr>
          <p:cNvPr id="26" name="Group 59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56" name="Line 60"/>
            <p:cNvSpPr>
              <a:spLocks noChangeAspect="1" noChangeShapeType="1"/>
            </p:cNvSpPr>
            <p:nvPr/>
          </p:nvSpPr>
          <p:spPr bwMode="auto">
            <a:xfrm>
              <a:off x="1009" y="3600"/>
              <a:ext cx="21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61"/>
            <p:cNvSpPr>
              <a:spLocks noChangeAspect="1" noChangeShapeType="1"/>
            </p:cNvSpPr>
            <p:nvPr/>
          </p:nvSpPr>
          <p:spPr bwMode="auto">
            <a:xfrm flipV="1">
              <a:off x="1009" y="865"/>
              <a:ext cx="0" cy="27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ext Box 46"/>
          <p:cNvSpPr txBox="1">
            <a:spLocks noChangeAspect="1" noChangeArrowheads="1"/>
          </p:cNvSpPr>
          <p:nvPr/>
        </p:nvSpPr>
        <p:spPr bwMode="auto">
          <a:xfrm>
            <a:off x="2487613" y="2744788"/>
            <a:ext cx="23129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200">
                <a:solidFill>
                  <a:srgbClr val="0000FF"/>
                </a:solidFill>
              </a:rPr>
              <a:t>mul / add imbalance</a:t>
            </a:r>
          </a:p>
        </p:txBody>
      </p:sp>
    </p:spTree>
    <p:extLst>
      <p:ext uri="{BB962C8B-B14F-4D97-AF65-F5344CB8AC3E}">
        <p14:creationId xmlns:p14="http://schemas.microsoft.com/office/powerpoint/2010/main" val="59131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Roofline Model</a:t>
            </a:r>
            <a:br>
              <a:rPr lang="en-US" dirty="0" smtClean="0"/>
            </a:br>
            <a:r>
              <a:rPr lang="en-US" sz="1600" dirty="0" smtClean="0"/>
              <a:t>communication ceilings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83225" y="1143000"/>
            <a:ext cx="3660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can perform a similar exercise taking away parallelism from the memory subsystem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 flipV="1">
              <a:off x="1297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 flipV="1">
              <a:off x="1585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 flipV="1">
              <a:off x="1872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Aspect="1" noChangeShapeType="1"/>
            </p:cNvSpPr>
            <p:nvPr/>
          </p:nvSpPr>
          <p:spPr bwMode="auto">
            <a:xfrm flipV="1">
              <a:off x="2160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Aspect="1" noChangeShapeType="1"/>
            </p:cNvSpPr>
            <p:nvPr/>
          </p:nvSpPr>
          <p:spPr bwMode="auto">
            <a:xfrm flipV="1">
              <a:off x="2448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Aspect="1" noChangeShapeType="1"/>
            </p:cNvSpPr>
            <p:nvPr/>
          </p:nvSpPr>
          <p:spPr bwMode="auto">
            <a:xfrm flipV="1">
              <a:off x="2736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 flipV="1">
              <a:off x="3024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 flipH="1" flipV="1">
              <a:off x="1009" y="3312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 flipH="1" flipV="1">
              <a:off x="1009" y="3024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Aspect="1" noChangeShapeType="1"/>
            </p:cNvSpPr>
            <p:nvPr/>
          </p:nvSpPr>
          <p:spPr bwMode="auto">
            <a:xfrm flipH="1" flipV="1">
              <a:off x="1009" y="2736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Aspect="1" noChangeShapeType="1"/>
            </p:cNvSpPr>
            <p:nvPr/>
          </p:nvSpPr>
          <p:spPr bwMode="auto">
            <a:xfrm flipH="1" flipV="1">
              <a:off x="1009" y="244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 flipH="1" flipV="1">
              <a:off x="1009" y="2161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 flipH="1" flipV="1">
              <a:off x="1009" y="1873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 flipH="1" flipV="1">
              <a:off x="1009" y="1585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Aspect="1" noChangeShapeType="1"/>
            </p:cNvSpPr>
            <p:nvPr/>
          </p:nvSpPr>
          <p:spPr bwMode="auto">
            <a:xfrm flipH="1" flipV="1">
              <a:off x="1009" y="1297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Aspect="1" noChangeShapeType="1"/>
            </p:cNvSpPr>
            <p:nvPr/>
          </p:nvSpPr>
          <p:spPr bwMode="auto">
            <a:xfrm flipH="1" flipV="1">
              <a:off x="1009" y="100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/>
          <p:cNvSpPr txBox="1">
            <a:spLocks noChangeAspect="1" noChangeArrowheads="1"/>
          </p:cNvSpPr>
          <p:nvPr/>
        </p:nvSpPr>
        <p:spPr bwMode="auto">
          <a:xfrm>
            <a:off x="1601788" y="6172200"/>
            <a:ext cx="2970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actual FLOP:Byte ratio</a:t>
            </a:r>
          </a:p>
        </p:txBody>
      </p:sp>
      <p:sp>
        <p:nvSpPr>
          <p:cNvPr id="24" name="Text Box 22"/>
          <p:cNvSpPr txBox="1">
            <a:spLocks noChangeAspect="1" noChangeArrowheads="1"/>
          </p:cNvSpPr>
          <p:nvPr/>
        </p:nvSpPr>
        <p:spPr bwMode="auto">
          <a:xfrm rot="16200000">
            <a:off x="-1597818" y="3201194"/>
            <a:ext cx="4341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attainable GFLOP/s</a:t>
            </a:r>
          </a:p>
        </p:txBody>
      </p:sp>
      <p:sp>
        <p:nvSpPr>
          <p:cNvPr id="25" name="Text Box 23"/>
          <p:cNvSpPr txBox="1">
            <a:spLocks noChangeAspect="1" noChangeArrowheads="1"/>
          </p:cNvSpPr>
          <p:nvPr/>
        </p:nvSpPr>
        <p:spPr bwMode="auto">
          <a:xfrm>
            <a:off x="1601788" y="1373188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/>
              <a:t>Opteron 2356</a:t>
            </a:r>
          </a:p>
          <a:p>
            <a:pPr algn="ctr"/>
            <a:r>
              <a:rPr lang="en-US" sz="2400" b="1" dirty="0"/>
              <a:t>(Barcelona)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96913" y="1373188"/>
            <a:ext cx="4332287" cy="4799012"/>
            <a:chOff x="439" y="865"/>
            <a:chExt cx="2729" cy="3023"/>
          </a:xfrm>
        </p:grpSpPr>
        <p:sp>
          <p:nvSpPr>
            <p:cNvPr id="27" name="Text Box 25"/>
            <p:cNvSpPr txBox="1">
              <a:spLocks noChangeAspect="1" noChangeArrowheads="1"/>
            </p:cNvSpPr>
            <p:nvPr/>
          </p:nvSpPr>
          <p:spPr bwMode="auto">
            <a:xfrm>
              <a:off x="439" y="34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0.5</a:t>
              </a:r>
            </a:p>
          </p:txBody>
        </p:sp>
        <p:sp>
          <p:nvSpPr>
            <p:cNvPr id="28" name="Text Box 26"/>
            <p:cNvSpPr txBox="1">
              <a:spLocks noChangeAspect="1" noChangeArrowheads="1"/>
            </p:cNvSpPr>
            <p:nvPr/>
          </p:nvSpPr>
          <p:spPr bwMode="auto">
            <a:xfrm>
              <a:off x="445" y="316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1.0</a:t>
              </a:r>
            </a:p>
          </p:txBody>
        </p:sp>
        <p:sp>
          <p:nvSpPr>
            <p:cNvPr id="29" name="Text Box 27"/>
            <p:cNvSpPr txBox="1">
              <a:spLocks noChangeAspect="1" noChangeArrowheads="1"/>
            </p:cNvSpPr>
            <p:nvPr/>
          </p:nvSpPr>
          <p:spPr bwMode="auto">
            <a:xfrm>
              <a:off x="865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8</a:t>
              </a:r>
              <a:endParaRPr lang="en-US" sz="1800"/>
            </a:p>
          </p:txBody>
        </p:sp>
        <p:sp>
          <p:nvSpPr>
            <p:cNvPr id="30" name="Text Box 28"/>
            <p:cNvSpPr txBox="1">
              <a:spLocks noChangeAspect="1" noChangeArrowheads="1"/>
            </p:cNvSpPr>
            <p:nvPr/>
          </p:nvSpPr>
          <p:spPr bwMode="auto">
            <a:xfrm>
              <a:off x="445" y="28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2.0</a:t>
              </a:r>
            </a:p>
          </p:txBody>
        </p:sp>
        <p:sp>
          <p:nvSpPr>
            <p:cNvPr id="31" name="Text Box 29"/>
            <p:cNvSpPr txBox="1">
              <a:spLocks noChangeAspect="1" noChangeArrowheads="1"/>
            </p:cNvSpPr>
            <p:nvPr/>
          </p:nvSpPr>
          <p:spPr bwMode="auto">
            <a:xfrm>
              <a:off x="445" y="25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4.0</a:t>
              </a:r>
            </a:p>
          </p:txBody>
        </p:sp>
        <p:sp>
          <p:nvSpPr>
            <p:cNvPr id="32" name="Text Box 30"/>
            <p:cNvSpPr txBox="1">
              <a:spLocks noChangeAspect="1" noChangeArrowheads="1"/>
            </p:cNvSpPr>
            <p:nvPr/>
          </p:nvSpPr>
          <p:spPr bwMode="auto">
            <a:xfrm>
              <a:off x="445" y="2305"/>
              <a:ext cx="43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8.0</a:t>
              </a:r>
            </a:p>
          </p:txBody>
        </p:sp>
        <p:sp>
          <p:nvSpPr>
            <p:cNvPr id="33" name="Text Box 31"/>
            <p:cNvSpPr txBox="1">
              <a:spLocks noChangeAspect="1" noChangeArrowheads="1"/>
            </p:cNvSpPr>
            <p:nvPr/>
          </p:nvSpPr>
          <p:spPr bwMode="auto">
            <a:xfrm>
              <a:off x="445" y="201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16.0</a:t>
              </a:r>
            </a:p>
          </p:txBody>
        </p:sp>
        <p:sp>
          <p:nvSpPr>
            <p:cNvPr id="34" name="Text Box 32"/>
            <p:cNvSpPr txBox="1">
              <a:spLocks noChangeAspect="1" noChangeArrowheads="1"/>
            </p:cNvSpPr>
            <p:nvPr/>
          </p:nvSpPr>
          <p:spPr bwMode="auto">
            <a:xfrm>
              <a:off x="445" y="172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32.0</a:t>
              </a:r>
            </a:p>
          </p:txBody>
        </p:sp>
        <p:sp>
          <p:nvSpPr>
            <p:cNvPr id="35" name="Text Box 33"/>
            <p:cNvSpPr txBox="1">
              <a:spLocks noChangeAspect="1" noChangeArrowheads="1"/>
            </p:cNvSpPr>
            <p:nvPr/>
          </p:nvSpPr>
          <p:spPr bwMode="auto">
            <a:xfrm>
              <a:off x="445" y="144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64.0</a:t>
              </a:r>
            </a:p>
          </p:txBody>
        </p:sp>
        <p:sp>
          <p:nvSpPr>
            <p:cNvPr id="36" name="Text Box 34"/>
            <p:cNvSpPr txBox="1">
              <a:spLocks noChangeAspect="1" noChangeArrowheads="1"/>
            </p:cNvSpPr>
            <p:nvPr/>
          </p:nvSpPr>
          <p:spPr bwMode="auto">
            <a:xfrm>
              <a:off x="445" y="115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128.0</a:t>
              </a:r>
            </a:p>
          </p:txBody>
        </p:sp>
        <p:sp>
          <p:nvSpPr>
            <p:cNvPr id="37" name="Text Box 35"/>
            <p:cNvSpPr txBox="1">
              <a:spLocks noChangeAspect="1" noChangeArrowheads="1"/>
            </p:cNvSpPr>
            <p:nvPr/>
          </p:nvSpPr>
          <p:spPr bwMode="auto">
            <a:xfrm>
              <a:off x="445" y="86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256.0</a:t>
              </a:r>
            </a:p>
          </p:txBody>
        </p:sp>
        <p:sp>
          <p:nvSpPr>
            <p:cNvPr id="38" name="Text Box 36"/>
            <p:cNvSpPr txBox="1">
              <a:spLocks noChangeAspect="1" noChangeArrowheads="1"/>
            </p:cNvSpPr>
            <p:nvPr/>
          </p:nvSpPr>
          <p:spPr bwMode="auto">
            <a:xfrm>
              <a:off x="1147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4</a:t>
              </a:r>
              <a:endParaRPr lang="en-US" sz="1800"/>
            </a:p>
          </p:txBody>
        </p:sp>
        <p:sp>
          <p:nvSpPr>
            <p:cNvPr id="39" name="Text Box 37"/>
            <p:cNvSpPr txBox="1">
              <a:spLocks noChangeAspect="1" noChangeArrowheads="1"/>
            </p:cNvSpPr>
            <p:nvPr/>
          </p:nvSpPr>
          <p:spPr bwMode="auto">
            <a:xfrm>
              <a:off x="1429" y="3600"/>
              <a:ext cx="2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2</a:t>
              </a:r>
              <a:endParaRPr lang="en-US" sz="1800"/>
            </a:p>
          </p:txBody>
        </p:sp>
        <p:sp>
          <p:nvSpPr>
            <p:cNvPr id="40" name="Text Box 38"/>
            <p:cNvSpPr txBox="1">
              <a:spLocks noChangeAspect="1" noChangeArrowheads="1"/>
            </p:cNvSpPr>
            <p:nvPr/>
          </p:nvSpPr>
          <p:spPr bwMode="auto">
            <a:xfrm>
              <a:off x="172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41" name="Text Box 39"/>
            <p:cNvSpPr txBox="1">
              <a:spLocks noChangeAspect="1" noChangeArrowheads="1"/>
            </p:cNvSpPr>
            <p:nvPr/>
          </p:nvSpPr>
          <p:spPr bwMode="auto">
            <a:xfrm>
              <a:off x="2010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42" name="Text Box 40"/>
            <p:cNvSpPr txBox="1">
              <a:spLocks noChangeAspect="1" noChangeArrowheads="1"/>
            </p:cNvSpPr>
            <p:nvPr/>
          </p:nvSpPr>
          <p:spPr bwMode="auto">
            <a:xfrm>
              <a:off x="229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4</a:t>
              </a:r>
            </a:p>
          </p:txBody>
        </p:sp>
        <p:sp>
          <p:nvSpPr>
            <p:cNvPr id="43" name="Text Box 41"/>
            <p:cNvSpPr txBox="1">
              <a:spLocks noChangeAspect="1" noChangeArrowheads="1"/>
            </p:cNvSpPr>
            <p:nvPr/>
          </p:nvSpPr>
          <p:spPr bwMode="auto">
            <a:xfrm>
              <a:off x="2586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8</a:t>
              </a:r>
            </a:p>
          </p:txBody>
        </p:sp>
        <p:sp>
          <p:nvSpPr>
            <p:cNvPr id="44" name="Text Box 42"/>
            <p:cNvSpPr txBox="1">
              <a:spLocks noChangeAspect="1" noChangeArrowheads="1"/>
            </p:cNvSpPr>
            <p:nvPr/>
          </p:nvSpPr>
          <p:spPr bwMode="auto">
            <a:xfrm>
              <a:off x="2874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16</a:t>
              </a:r>
            </a:p>
          </p:txBody>
        </p:sp>
      </p:grpSp>
      <p:sp>
        <p:nvSpPr>
          <p:cNvPr id="45" name="Text Box 640"/>
          <p:cNvSpPr txBox="1">
            <a:spLocks noChangeAspect="1" noChangeArrowheads="1"/>
          </p:cNvSpPr>
          <p:nvPr/>
        </p:nvSpPr>
        <p:spPr bwMode="auto">
          <a:xfrm>
            <a:off x="3171825" y="2287588"/>
            <a:ext cx="16287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800" b="1">
                <a:solidFill>
                  <a:srgbClr val="0000FF"/>
                </a:solidFill>
              </a:rPr>
              <a:t>peak DP</a:t>
            </a:r>
          </a:p>
        </p:txBody>
      </p:sp>
      <p:sp>
        <p:nvSpPr>
          <p:cNvPr id="46" name="Line 647"/>
          <p:cNvSpPr>
            <a:spLocks noChangeAspect="1" noChangeShapeType="1"/>
          </p:cNvSpPr>
          <p:nvPr/>
        </p:nvSpPr>
        <p:spPr bwMode="auto">
          <a:xfrm flipV="1">
            <a:off x="1600200" y="2516188"/>
            <a:ext cx="2286000" cy="228600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637"/>
          <p:cNvSpPr>
            <a:spLocks noChangeAspect="1" noChangeShapeType="1"/>
          </p:cNvSpPr>
          <p:nvPr/>
        </p:nvSpPr>
        <p:spPr bwMode="auto">
          <a:xfrm flipH="1" flipV="1">
            <a:off x="3886200" y="2516188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59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49" name="Line 60"/>
            <p:cNvSpPr>
              <a:spLocks noChangeAspect="1" noChangeShapeType="1"/>
            </p:cNvSpPr>
            <p:nvPr/>
          </p:nvSpPr>
          <p:spPr bwMode="auto">
            <a:xfrm>
              <a:off x="1009" y="3600"/>
              <a:ext cx="21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61"/>
            <p:cNvSpPr>
              <a:spLocks noChangeAspect="1" noChangeShapeType="1"/>
            </p:cNvSpPr>
            <p:nvPr/>
          </p:nvSpPr>
          <p:spPr bwMode="auto">
            <a:xfrm flipV="1">
              <a:off x="1009" y="865"/>
              <a:ext cx="0" cy="27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Text Box 56"/>
          <p:cNvSpPr txBox="1">
            <a:spLocks noChangeAspect="1" noChangeArrowheads="1"/>
          </p:cNvSpPr>
          <p:nvPr/>
        </p:nvSpPr>
        <p:spPr bwMode="auto">
          <a:xfrm rot="18900000">
            <a:off x="1373188" y="3429000"/>
            <a:ext cx="274161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FF0080"/>
                </a:solidFill>
              </a:rPr>
              <a:t>Stream Bandwidth</a:t>
            </a:r>
          </a:p>
        </p:txBody>
      </p:sp>
    </p:spTree>
    <p:extLst>
      <p:ext uri="{BB962C8B-B14F-4D97-AF65-F5344CB8AC3E}">
        <p14:creationId xmlns:p14="http://schemas.microsoft.com/office/powerpoint/2010/main" val="169889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Roofline Model</a:t>
            </a:r>
            <a:br>
              <a:rPr lang="en-US" dirty="0" smtClean="0"/>
            </a:br>
            <a:r>
              <a:rPr lang="en-US" sz="1600" dirty="0" smtClean="0"/>
              <a:t>communication ceilings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83225" y="1143000"/>
            <a:ext cx="3660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Explicit software prefetch instructions are required to achieve peak bandwidth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 flipV="1">
              <a:off x="1297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 flipV="1">
              <a:off x="1585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 flipV="1">
              <a:off x="1872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Aspect="1" noChangeShapeType="1"/>
            </p:cNvSpPr>
            <p:nvPr/>
          </p:nvSpPr>
          <p:spPr bwMode="auto">
            <a:xfrm flipV="1">
              <a:off x="2160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Aspect="1" noChangeShapeType="1"/>
            </p:cNvSpPr>
            <p:nvPr/>
          </p:nvSpPr>
          <p:spPr bwMode="auto">
            <a:xfrm flipV="1">
              <a:off x="2448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Aspect="1" noChangeShapeType="1"/>
            </p:cNvSpPr>
            <p:nvPr/>
          </p:nvSpPr>
          <p:spPr bwMode="auto">
            <a:xfrm flipV="1">
              <a:off x="2736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 flipV="1">
              <a:off x="3024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 flipH="1" flipV="1">
              <a:off x="1009" y="3312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 flipH="1" flipV="1">
              <a:off x="1009" y="3024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Aspect="1" noChangeShapeType="1"/>
            </p:cNvSpPr>
            <p:nvPr/>
          </p:nvSpPr>
          <p:spPr bwMode="auto">
            <a:xfrm flipH="1" flipV="1">
              <a:off x="1009" y="2736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Aspect="1" noChangeShapeType="1"/>
            </p:cNvSpPr>
            <p:nvPr/>
          </p:nvSpPr>
          <p:spPr bwMode="auto">
            <a:xfrm flipH="1" flipV="1">
              <a:off x="1009" y="244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 flipH="1" flipV="1">
              <a:off x="1009" y="2161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 flipH="1" flipV="1">
              <a:off x="1009" y="1873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 flipH="1" flipV="1">
              <a:off x="1009" y="1585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Aspect="1" noChangeShapeType="1"/>
            </p:cNvSpPr>
            <p:nvPr/>
          </p:nvSpPr>
          <p:spPr bwMode="auto">
            <a:xfrm flipH="1" flipV="1">
              <a:off x="1009" y="1297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Aspect="1" noChangeShapeType="1"/>
            </p:cNvSpPr>
            <p:nvPr/>
          </p:nvSpPr>
          <p:spPr bwMode="auto">
            <a:xfrm flipH="1" flipV="1">
              <a:off x="1009" y="100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/>
          <p:cNvSpPr txBox="1">
            <a:spLocks noChangeAspect="1" noChangeArrowheads="1"/>
          </p:cNvSpPr>
          <p:nvPr/>
        </p:nvSpPr>
        <p:spPr bwMode="auto">
          <a:xfrm>
            <a:off x="1601788" y="6172200"/>
            <a:ext cx="2970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actual FLOP:Byte ratio</a:t>
            </a:r>
          </a:p>
        </p:txBody>
      </p:sp>
      <p:sp>
        <p:nvSpPr>
          <p:cNvPr id="24" name="Text Box 22"/>
          <p:cNvSpPr txBox="1">
            <a:spLocks noChangeAspect="1" noChangeArrowheads="1"/>
          </p:cNvSpPr>
          <p:nvPr/>
        </p:nvSpPr>
        <p:spPr bwMode="auto">
          <a:xfrm rot="16200000">
            <a:off x="-1597818" y="3201194"/>
            <a:ext cx="4341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attainable GFLOP/s</a:t>
            </a:r>
          </a:p>
        </p:txBody>
      </p:sp>
      <p:sp>
        <p:nvSpPr>
          <p:cNvPr id="25" name="Text Box 23"/>
          <p:cNvSpPr txBox="1">
            <a:spLocks noChangeAspect="1" noChangeArrowheads="1"/>
          </p:cNvSpPr>
          <p:nvPr/>
        </p:nvSpPr>
        <p:spPr bwMode="auto">
          <a:xfrm>
            <a:off x="1601788" y="1373188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/>
              <a:t>Opteron 2356</a:t>
            </a:r>
          </a:p>
          <a:p>
            <a:pPr algn="ctr"/>
            <a:r>
              <a:rPr lang="en-US" sz="2400" b="1" dirty="0"/>
              <a:t>(Barcelona)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96913" y="1373188"/>
            <a:ext cx="4332287" cy="4799012"/>
            <a:chOff x="439" y="865"/>
            <a:chExt cx="2729" cy="3023"/>
          </a:xfrm>
        </p:grpSpPr>
        <p:sp>
          <p:nvSpPr>
            <p:cNvPr id="27" name="Text Box 25"/>
            <p:cNvSpPr txBox="1">
              <a:spLocks noChangeAspect="1" noChangeArrowheads="1"/>
            </p:cNvSpPr>
            <p:nvPr/>
          </p:nvSpPr>
          <p:spPr bwMode="auto">
            <a:xfrm>
              <a:off x="439" y="34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0.5</a:t>
              </a:r>
            </a:p>
          </p:txBody>
        </p:sp>
        <p:sp>
          <p:nvSpPr>
            <p:cNvPr id="28" name="Text Box 26"/>
            <p:cNvSpPr txBox="1">
              <a:spLocks noChangeAspect="1" noChangeArrowheads="1"/>
            </p:cNvSpPr>
            <p:nvPr/>
          </p:nvSpPr>
          <p:spPr bwMode="auto">
            <a:xfrm>
              <a:off x="445" y="316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1.0</a:t>
              </a:r>
            </a:p>
          </p:txBody>
        </p:sp>
        <p:sp>
          <p:nvSpPr>
            <p:cNvPr id="29" name="Text Box 27"/>
            <p:cNvSpPr txBox="1">
              <a:spLocks noChangeAspect="1" noChangeArrowheads="1"/>
            </p:cNvSpPr>
            <p:nvPr/>
          </p:nvSpPr>
          <p:spPr bwMode="auto">
            <a:xfrm>
              <a:off x="865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8</a:t>
              </a:r>
              <a:endParaRPr lang="en-US" sz="1800"/>
            </a:p>
          </p:txBody>
        </p:sp>
        <p:sp>
          <p:nvSpPr>
            <p:cNvPr id="30" name="Text Box 28"/>
            <p:cNvSpPr txBox="1">
              <a:spLocks noChangeAspect="1" noChangeArrowheads="1"/>
            </p:cNvSpPr>
            <p:nvPr/>
          </p:nvSpPr>
          <p:spPr bwMode="auto">
            <a:xfrm>
              <a:off x="445" y="28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2.0</a:t>
              </a:r>
            </a:p>
          </p:txBody>
        </p:sp>
        <p:sp>
          <p:nvSpPr>
            <p:cNvPr id="31" name="Text Box 29"/>
            <p:cNvSpPr txBox="1">
              <a:spLocks noChangeAspect="1" noChangeArrowheads="1"/>
            </p:cNvSpPr>
            <p:nvPr/>
          </p:nvSpPr>
          <p:spPr bwMode="auto">
            <a:xfrm>
              <a:off x="445" y="25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4.0</a:t>
              </a:r>
            </a:p>
          </p:txBody>
        </p:sp>
        <p:sp>
          <p:nvSpPr>
            <p:cNvPr id="32" name="Text Box 30"/>
            <p:cNvSpPr txBox="1">
              <a:spLocks noChangeAspect="1" noChangeArrowheads="1"/>
            </p:cNvSpPr>
            <p:nvPr/>
          </p:nvSpPr>
          <p:spPr bwMode="auto">
            <a:xfrm>
              <a:off x="445" y="2305"/>
              <a:ext cx="43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8.0</a:t>
              </a:r>
            </a:p>
          </p:txBody>
        </p:sp>
        <p:sp>
          <p:nvSpPr>
            <p:cNvPr id="33" name="Text Box 31"/>
            <p:cNvSpPr txBox="1">
              <a:spLocks noChangeAspect="1" noChangeArrowheads="1"/>
            </p:cNvSpPr>
            <p:nvPr/>
          </p:nvSpPr>
          <p:spPr bwMode="auto">
            <a:xfrm>
              <a:off x="445" y="201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16.0</a:t>
              </a:r>
            </a:p>
          </p:txBody>
        </p:sp>
        <p:sp>
          <p:nvSpPr>
            <p:cNvPr id="34" name="Text Box 32"/>
            <p:cNvSpPr txBox="1">
              <a:spLocks noChangeAspect="1" noChangeArrowheads="1"/>
            </p:cNvSpPr>
            <p:nvPr/>
          </p:nvSpPr>
          <p:spPr bwMode="auto">
            <a:xfrm>
              <a:off x="445" y="172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32.0</a:t>
              </a:r>
            </a:p>
          </p:txBody>
        </p:sp>
        <p:sp>
          <p:nvSpPr>
            <p:cNvPr id="35" name="Text Box 33"/>
            <p:cNvSpPr txBox="1">
              <a:spLocks noChangeAspect="1" noChangeArrowheads="1"/>
            </p:cNvSpPr>
            <p:nvPr/>
          </p:nvSpPr>
          <p:spPr bwMode="auto">
            <a:xfrm>
              <a:off x="445" y="144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64.0</a:t>
              </a:r>
            </a:p>
          </p:txBody>
        </p:sp>
        <p:sp>
          <p:nvSpPr>
            <p:cNvPr id="36" name="Text Box 34"/>
            <p:cNvSpPr txBox="1">
              <a:spLocks noChangeAspect="1" noChangeArrowheads="1"/>
            </p:cNvSpPr>
            <p:nvPr/>
          </p:nvSpPr>
          <p:spPr bwMode="auto">
            <a:xfrm>
              <a:off x="445" y="115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128.0</a:t>
              </a:r>
            </a:p>
          </p:txBody>
        </p:sp>
        <p:sp>
          <p:nvSpPr>
            <p:cNvPr id="37" name="Text Box 35"/>
            <p:cNvSpPr txBox="1">
              <a:spLocks noChangeAspect="1" noChangeArrowheads="1"/>
            </p:cNvSpPr>
            <p:nvPr/>
          </p:nvSpPr>
          <p:spPr bwMode="auto">
            <a:xfrm>
              <a:off x="445" y="86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256.0</a:t>
              </a:r>
            </a:p>
          </p:txBody>
        </p:sp>
        <p:sp>
          <p:nvSpPr>
            <p:cNvPr id="38" name="Text Box 36"/>
            <p:cNvSpPr txBox="1">
              <a:spLocks noChangeAspect="1" noChangeArrowheads="1"/>
            </p:cNvSpPr>
            <p:nvPr/>
          </p:nvSpPr>
          <p:spPr bwMode="auto">
            <a:xfrm>
              <a:off x="1147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4</a:t>
              </a:r>
              <a:endParaRPr lang="en-US" sz="1800"/>
            </a:p>
          </p:txBody>
        </p:sp>
        <p:sp>
          <p:nvSpPr>
            <p:cNvPr id="39" name="Text Box 37"/>
            <p:cNvSpPr txBox="1">
              <a:spLocks noChangeAspect="1" noChangeArrowheads="1"/>
            </p:cNvSpPr>
            <p:nvPr/>
          </p:nvSpPr>
          <p:spPr bwMode="auto">
            <a:xfrm>
              <a:off x="1429" y="3600"/>
              <a:ext cx="2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2</a:t>
              </a:r>
              <a:endParaRPr lang="en-US" sz="1800"/>
            </a:p>
          </p:txBody>
        </p:sp>
        <p:sp>
          <p:nvSpPr>
            <p:cNvPr id="40" name="Text Box 38"/>
            <p:cNvSpPr txBox="1">
              <a:spLocks noChangeAspect="1" noChangeArrowheads="1"/>
            </p:cNvSpPr>
            <p:nvPr/>
          </p:nvSpPr>
          <p:spPr bwMode="auto">
            <a:xfrm>
              <a:off x="172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41" name="Text Box 39"/>
            <p:cNvSpPr txBox="1">
              <a:spLocks noChangeAspect="1" noChangeArrowheads="1"/>
            </p:cNvSpPr>
            <p:nvPr/>
          </p:nvSpPr>
          <p:spPr bwMode="auto">
            <a:xfrm>
              <a:off x="2010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42" name="Text Box 40"/>
            <p:cNvSpPr txBox="1">
              <a:spLocks noChangeAspect="1" noChangeArrowheads="1"/>
            </p:cNvSpPr>
            <p:nvPr/>
          </p:nvSpPr>
          <p:spPr bwMode="auto">
            <a:xfrm>
              <a:off x="229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4</a:t>
              </a:r>
            </a:p>
          </p:txBody>
        </p:sp>
        <p:sp>
          <p:nvSpPr>
            <p:cNvPr id="43" name="Text Box 41"/>
            <p:cNvSpPr txBox="1">
              <a:spLocks noChangeAspect="1" noChangeArrowheads="1"/>
            </p:cNvSpPr>
            <p:nvPr/>
          </p:nvSpPr>
          <p:spPr bwMode="auto">
            <a:xfrm>
              <a:off x="2586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8</a:t>
              </a:r>
            </a:p>
          </p:txBody>
        </p:sp>
        <p:sp>
          <p:nvSpPr>
            <p:cNvPr id="44" name="Text Box 42"/>
            <p:cNvSpPr txBox="1">
              <a:spLocks noChangeAspect="1" noChangeArrowheads="1"/>
            </p:cNvSpPr>
            <p:nvPr/>
          </p:nvSpPr>
          <p:spPr bwMode="auto">
            <a:xfrm>
              <a:off x="2874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16</a:t>
              </a:r>
            </a:p>
          </p:txBody>
        </p:sp>
      </p:grp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46" name="Line 55"/>
            <p:cNvSpPr>
              <a:spLocks noChangeAspect="1" noChangeShapeType="1"/>
            </p:cNvSpPr>
            <p:nvPr/>
          </p:nvSpPr>
          <p:spPr bwMode="auto">
            <a:xfrm>
              <a:off x="1009" y="3600"/>
              <a:ext cx="21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56"/>
            <p:cNvSpPr>
              <a:spLocks noChangeAspect="1" noChangeShapeType="1"/>
            </p:cNvSpPr>
            <p:nvPr/>
          </p:nvSpPr>
          <p:spPr bwMode="auto">
            <a:xfrm flipV="1">
              <a:off x="1009" y="865"/>
              <a:ext cx="0" cy="27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Freeform 62"/>
          <p:cNvSpPr>
            <a:spLocks/>
          </p:cNvSpPr>
          <p:nvPr/>
        </p:nvSpPr>
        <p:spPr bwMode="auto">
          <a:xfrm>
            <a:off x="1600200" y="2514600"/>
            <a:ext cx="25146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0" y="1440"/>
              </a:cxn>
              <a:cxn ang="0">
                <a:pos x="1440" y="0"/>
              </a:cxn>
              <a:cxn ang="0">
                <a:pos x="1584" y="0"/>
              </a:cxn>
              <a:cxn ang="0">
                <a:pos x="0" y="1584"/>
              </a:cxn>
            </a:cxnLst>
            <a:rect l="0" t="0" r="r" b="b"/>
            <a:pathLst>
              <a:path w="1584" h="1584">
                <a:moveTo>
                  <a:pt x="0" y="1584"/>
                </a:moveTo>
                <a:lnTo>
                  <a:pt x="0" y="1440"/>
                </a:lnTo>
                <a:lnTo>
                  <a:pt x="1440" y="0"/>
                </a:lnTo>
                <a:lnTo>
                  <a:pt x="1584" y="0"/>
                </a:lnTo>
                <a:lnTo>
                  <a:pt x="0" y="1584"/>
                </a:lnTo>
                <a:close/>
              </a:path>
            </a:pathLst>
          </a:custGeom>
          <a:solidFill>
            <a:srgbClr val="FF008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Box 640"/>
          <p:cNvSpPr txBox="1">
            <a:spLocks noChangeAspect="1" noChangeArrowheads="1"/>
          </p:cNvSpPr>
          <p:nvPr/>
        </p:nvSpPr>
        <p:spPr bwMode="auto">
          <a:xfrm>
            <a:off x="3171825" y="2287588"/>
            <a:ext cx="16287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800" b="1">
                <a:solidFill>
                  <a:srgbClr val="0000FF"/>
                </a:solidFill>
              </a:rPr>
              <a:t>peak DP</a:t>
            </a:r>
          </a:p>
        </p:txBody>
      </p:sp>
      <p:sp>
        <p:nvSpPr>
          <p:cNvPr id="50" name="Line 635"/>
          <p:cNvSpPr>
            <a:spLocks noChangeAspect="1" noChangeShapeType="1"/>
          </p:cNvSpPr>
          <p:nvPr/>
        </p:nvSpPr>
        <p:spPr bwMode="auto">
          <a:xfrm flipV="1">
            <a:off x="1601788" y="2516188"/>
            <a:ext cx="2513012" cy="2513012"/>
          </a:xfrm>
          <a:prstGeom prst="line">
            <a:avLst/>
          </a:prstGeom>
          <a:noFill/>
          <a:ln w="12700">
            <a:solidFill>
              <a:srgbClr val="FF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647"/>
          <p:cNvSpPr>
            <a:spLocks noChangeAspect="1" noChangeShapeType="1"/>
          </p:cNvSpPr>
          <p:nvPr/>
        </p:nvSpPr>
        <p:spPr bwMode="auto">
          <a:xfrm flipV="1">
            <a:off x="1600200" y="2516188"/>
            <a:ext cx="2286000" cy="228600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637"/>
          <p:cNvSpPr>
            <a:spLocks noChangeAspect="1" noChangeShapeType="1"/>
          </p:cNvSpPr>
          <p:nvPr/>
        </p:nvSpPr>
        <p:spPr bwMode="auto">
          <a:xfrm flipH="1" flipV="1">
            <a:off x="3886200" y="2516188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 Box 59"/>
          <p:cNvSpPr txBox="1">
            <a:spLocks noChangeAspect="1" noChangeArrowheads="1"/>
          </p:cNvSpPr>
          <p:nvPr/>
        </p:nvSpPr>
        <p:spPr bwMode="auto">
          <a:xfrm rot="18900000">
            <a:off x="1373188" y="3429000"/>
            <a:ext cx="274161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FF0080"/>
                </a:solidFill>
              </a:rPr>
              <a:t>Stream Bandwidth</a:t>
            </a:r>
          </a:p>
        </p:txBody>
      </p:sp>
      <p:sp>
        <p:nvSpPr>
          <p:cNvPr id="54" name="Text Box 60"/>
          <p:cNvSpPr txBox="1">
            <a:spLocks noChangeAspect="1" noChangeArrowheads="1"/>
          </p:cNvSpPr>
          <p:nvPr/>
        </p:nvSpPr>
        <p:spPr bwMode="auto">
          <a:xfrm rot="18900000">
            <a:off x="1373188" y="3657600"/>
            <a:ext cx="2741612" cy="22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0080"/>
                </a:solidFill>
              </a:rPr>
              <a:t>w/out SW prefetch</a:t>
            </a:r>
          </a:p>
        </p:txBody>
      </p:sp>
    </p:spTree>
    <p:extLst>
      <p:ext uri="{BB962C8B-B14F-4D97-AF65-F5344CB8AC3E}">
        <p14:creationId xmlns:p14="http://schemas.microsoft.com/office/powerpoint/2010/main" val="415924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Roofline Model</a:t>
            </a:r>
            <a:br>
              <a:rPr lang="en-US" dirty="0" smtClean="0"/>
            </a:br>
            <a:r>
              <a:rPr lang="en-US" sz="1600" dirty="0" smtClean="0"/>
              <a:t>communication ceilings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83225" y="1143000"/>
            <a:ext cx="3660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Opterons are NUMA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such memory traffic must be correctly balanced among the two sockets to achieve good Stream bandwidth.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could continue this by examining strided or random memory access patterns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 flipV="1">
              <a:off x="1297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 flipV="1">
              <a:off x="1585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 flipV="1">
              <a:off x="1872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Aspect="1" noChangeShapeType="1"/>
            </p:cNvSpPr>
            <p:nvPr/>
          </p:nvSpPr>
          <p:spPr bwMode="auto">
            <a:xfrm flipV="1">
              <a:off x="2160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Aspect="1" noChangeShapeType="1"/>
            </p:cNvSpPr>
            <p:nvPr/>
          </p:nvSpPr>
          <p:spPr bwMode="auto">
            <a:xfrm flipV="1">
              <a:off x="2448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Aspect="1" noChangeShapeType="1"/>
            </p:cNvSpPr>
            <p:nvPr/>
          </p:nvSpPr>
          <p:spPr bwMode="auto">
            <a:xfrm flipV="1">
              <a:off x="2736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 flipV="1">
              <a:off x="3024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 flipH="1" flipV="1">
              <a:off x="1009" y="3312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 flipH="1" flipV="1">
              <a:off x="1009" y="3024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Aspect="1" noChangeShapeType="1"/>
            </p:cNvSpPr>
            <p:nvPr/>
          </p:nvSpPr>
          <p:spPr bwMode="auto">
            <a:xfrm flipH="1" flipV="1">
              <a:off x="1009" y="2736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Aspect="1" noChangeShapeType="1"/>
            </p:cNvSpPr>
            <p:nvPr/>
          </p:nvSpPr>
          <p:spPr bwMode="auto">
            <a:xfrm flipH="1" flipV="1">
              <a:off x="1009" y="244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 flipH="1" flipV="1">
              <a:off x="1009" y="2161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 flipH="1" flipV="1">
              <a:off x="1009" y="1873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 flipH="1" flipV="1">
              <a:off x="1009" y="1585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Aspect="1" noChangeShapeType="1"/>
            </p:cNvSpPr>
            <p:nvPr/>
          </p:nvSpPr>
          <p:spPr bwMode="auto">
            <a:xfrm flipH="1" flipV="1">
              <a:off x="1009" y="1297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Aspect="1" noChangeShapeType="1"/>
            </p:cNvSpPr>
            <p:nvPr/>
          </p:nvSpPr>
          <p:spPr bwMode="auto">
            <a:xfrm flipH="1" flipV="1">
              <a:off x="1009" y="100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/>
          <p:cNvSpPr txBox="1">
            <a:spLocks noChangeAspect="1" noChangeArrowheads="1"/>
          </p:cNvSpPr>
          <p:nvPr/>
        </p:nvSpPr>
        <p:spPr bwMode="auto">
          <a:xfrm>
            <a:off x="1601788" y="6172200"/>
            <a:ext cx="2970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actual FLOP:Byte ratio</a:t>
            </a:r>
          </a:p>
        </p:txBody>
      </p:sp>
      <p:sp>
        <p:nvSpPr>
          <p:cNvPr id="24" name="Text Box 22"/>
          <p:cNvSpPr txBox="1">
            <a:spLocks noChangeAspect="1" noChangeArrowheads="1"/>
          </p:cNvSpPr>
          <p:nvPr/>
        </p:nvSpPr>
        <p:spPr bwMode="auto">
          <a:xfrm rot="16200000">
            <a:off x="-1597818" y="3201194"/>
            <a:ext cx="4341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attainable GFLOP/s</a:t>
            </a:r>
          </a:p>
        </p:txBody>
      </p:sp>
      <p:sp>
        <p:nvSpPr>
          <p:cNvPr id="25" name="Text Box 23"/>
          <p:cNvSpPr txBox="1">
            <a:spLocks noChangeAspect="1" noChangeArrowheads="1"/>
          </p:cNvSpPr>
          <p:nvPr/>
        </p:nvSpPr>
        <p:spPr bwMode="auto">
          <a:xfrm>
            <a:off x="1601788" y="1373188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/>
              <a:t>Opteron 2356</a:t>
            </a:r>
          </a:p>
          <a:p>
            <a:pPr algn="ctr"/>
            <a:r>
              <a:rPr lang="en-US" sz="2400" b="1" dirty="0"/>
              <a:t>(Barcelona)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96913" y="1373188"/>
            <a:ext cx="4332287" cy="4799012"/>
            <a:chOff x="439" y="865"/>
            <a:chExt cx="2729" cy="3023"/>
          </a:xfrm>
        </p:grpSpPr>
        <p:sp>
          <p:nvSpPr>
            <p:cNvPr id="27" name="Text Box 25"/>
            <p:cNvSpPr txBox="1">
              <a:spLocks noChangeAspect="1" noChangeArrowheads="1"/>
            </p:cNvSpPr>
            <p:nvPr/>
          </p:nvSpPr>
          <p:spPr bwMode="auto">
            <a:xfrm>
              <a:off x="439" y="34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0.5</a:t>
              </a:r>
            </a:p>
          </p:txBody>
        </p:sp>
        <p:sp>
          <p:nvSpPr>
            <p:cNvPr id="28" name="Text Box 26"/>
            <p:cNvSpPr txBox="1">
              <a:spLocks noChangeAspect="1" noChangeArrowheads="1"/>
            </p:cNvSpPr>
            <p:nvPr/>
          </p:nvSpPr>
          <p:spPr bwMode="auto">
            <a:xfrm>
              <a:off x="445" y="316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1.0</a:t>
              </a:r>
            </a:p>
          </p:txBody>
        </p:sp>
        <p:sp>
          <p:nvSpPr>
            <p:cNvPr id="29" name="Text Box 27"/>
            <p:cNvSpPr txBox="1">
              <a:spLocks noChangeAspect="1" noChangeArrowheads="1"/>
            </p:cNvSpPr>
            <p:nvPr/>
          </p:nvSpPr>
          <p:spPr bwMode="auto">
            <a:xfrm>
              <a:off x="865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8</a:t>
              </a:r>
              <a:endParaRPr lang="en-US" sz="1800"/>
            </a:p>
          </p:txBody>
        </p:sp>
        <p:sp>
          <p:nvSpPr>
            <p:cNvPr id="30" name="Text Box 28"/>
            <p:cNvSpPr txBox="1">
              <a:spLocks noChangeAspect="1" noChangeArrowheads="1"/>
            </p:cNvSpPr>
            <p:nvPr/>
          </p:nvSpPr>
          <p:spPr bwMode="auto">
            <a:xfrm>
              <a:off x="445" y="28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2.0</a:t>
              </a:r>
            </a:p>
          </p:txBody>
        </p:sp>
        <p:sp>
          <p:nvSpPr>
            <p:cNvPr id="31" name="Text Box 29"/>
            <p:cNvSpPr txBox="1">
              <a:spLocks noChangeAspect="1" noChangeArrowheads="1"/>
            </p:cNvSpPr>
            <p:nvPr/>
          </p:nvSpPr>
          <p:spPr bwMode="auto">
            <a:xfrm>
              <a:off x="445" y="25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4.0</a:t>
              </a:r>
            </a:p>
          </p:txBody>
        </p:sp>
        <p:sp>
          <p:nvSpPr>
            <p:cNvPr id="32" name="Text Box 30"/>
            <p:cNvSpPr txBox="1">
              <a:spLocks noChangeAspect="1" noChangeArrowheads="1"/>
            </p:cNvSpPr>
            <p:nvPr/>
          </p:nvSpPr>
          <p:spPr bwMode="auto">
            <a:xfrm>
              <a:off x="445" y="2305"/>
              <a:ext cx="43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8.0</a:t>
              </a:r>
            </a:p>
          </p:txBody>
        </p:sp>
        <p:sp>
          <p:nvSpPr>
            <p:cNvPr id="33" name="Text Box 31"/>
            <p:cNvSpPr txBox="1">
              <a:spLocks noChangeAspect="1" noChangeArrowheads="1"/>
            </p:cNvSpPr>
            <p:nvPr/>
          </p:nvSpPr>
          <p:spPr bwMode="auto">
            <a:xfrm>
              <a:off x="445" y="201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16.0</a:t>
              </a:r>
            </a:p>
          </p:txBody>
        </p:sp>
        <p:sp>
          <p:nvSpPr>
            <p:cNvPr id="34" name="Text Box 32"/>
            <p:cNvSpPr txBox="1">
              <a:spLocks noChangeAspect="1" noChangeArrowheads="1"/>
            </p:cNvSpPr>
            <p:nvPr/>
          </p:nvSpPr>
          <p:spPr bwMode="auto">
            <a:xfrm>
              <a:off x="445" y="172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32.0</a:t>
              </a:r>
            </a:p>
          </p:txBody>
        </p:sp>
        <p:sp>
          <p:nvSpPr>
            <p:cNvPr id="35" name="Text Box 33"/>
            <p:cNvSpPr txBox="1">
              <a:spLocks noChangeAspect="1" noChangeArrowheads="1"/>
            </p:cNvSpPr>
            <p:nvPr/>
          </p:nvSpPr>
          <p:spPr bwMode="auto">
            <a:xfrm>
              <a:off x="445" y="144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64.0</a:t>
              </a:r>
            </a:p>
          </p:txBody>
        </p:sp>
        <p:sp>
          <p:nvSpPr>
            <p:cNvPr id="36" name="Text Box 34"/>
            <p:cNvSpPr txBox="1">
              <a:spLocks noChangeAspect="1" noChangeArrowheads="1"/>
            </p:cNvSpPr>
            <p:nvPr/>
          </p:nvSpPr>
          <p:spPr bwMode="auto">
            <a:xfrm>
              <a:off x="445" y="115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128.0</a:t>
              </a:r>
            </a:p>
          </p:txBody>
        </p:sp>
        <p:sp>
          <p:nvSpPr>
            <p:cNvPr id="37" name="Text Box 35"/>
            <p:cNvSpPr txBox="1">
              <a:spLocks noChangeAspect="1" noChangeArrowheads="1"/>
            </p:cNvSpPr>
            <p:nvPr/>
          </p:nvSpPr>
          <p:spPr bwMode="auto">
            <a:xfrm>
              <a:off x="445" y="86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256.0</a:t>
              </a:r>
            </a:p>
          </p:txBody>
        </p:sp>
        <p:sp>
          <p:nvSpPr>
            <p:cNvPr id="38" name="Text Box 36"/>
            <p:cNvSpPr txBox="1">
              <a:spLocks noChangeAspect="1" noChangeArrowheads="1"/>
            </p:cNvSpPr>
            <p:nvPr/>
          </p:nvSpPr>
          <p:spPr bwMode="auto">
            <a:xfrm>
              <a:off x="1147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4</a:t>
              </a:r>
              <a:endParaRPr lang="en-US" sz="1800"/>
            </a:p>
          </p:txBody>
        </p:sp>
        <p:sp>
          <p:nvSpPr>
            <p:cNvPr id="39" name="Text Box 37"/>
            <p:cNvSpPr txBox="1">
              <a:spLocks noChangeAspect="1" noChangeArrowheads="1"/>
            </p:cNvSpPr>
            <p:nvPr/>
          </p:nvSpPr>
          <p:spPr bwMode="auto">
            <a:xfrm>
              <a:off x="1429" y="3600"/>
              <a:ext cx="2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2</a:t>
              </a:r>
              <a:endParaRPr lang="en-US" sz="1800"/>
            </a:p>
          </p:txBody>
        </p:sp>
        <p:sp>
          <p:nvSpPr>
            <p:cNvPr id="40" name="Text Box 38"/>
            <p:cNvSpPr txBox="1">
              <a:spLocks noChangeAspect="1" noChangeArrowheads="1"/>
            </p:cNvSpPr>
            <p:nvPr/>
          </p:nvSpPr>
          <p:spPr bwMode="auto">
            <a:xfrm>
              <a:off x="172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41" name="Text Box 39"/>
            <p:cNvSpPr txBox="1">
              <a:spLocks noChangeAspect="1" noChangeArrowheads="1"/>
            </p:cNvSpPr>
            <p:nvPr/>
          </p:nvSpPr>
          <p:spPr bwMode="auto">
            <a:xfrm>
              <a:off x="2010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42" name="Text Box 40"/>
            <p:cNvSpPr txBox="1">
              <a:spLocks noChangeAspect="1" noChangeArrowheads="1"/>
            </p:cNvSpPr>
            <p:nvPr/>
          </p:nvSpPr>
          <p:spPr bwMode="auto">
            <a:xfrm>
              <a:off x="229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4</a:t>
              </a:r>
            </a:p>
          </p:txBody>
        </p:sp>
        <p:sp>
          <p:nvSpPr>
            <p:cNvPr id="43" name="Text Box 41"/>
            <p:cNvSpPr txBox="1">
              <a:spLocks noChangeAspect="1" noChangeArrowheads="1"/>
            </p:cNvSpPr>
            <p:nvPr/>
          </p:nvSpPr>
          <p:spPr bwMode="auto">
            <a:xfrm>
              <a:off x="2586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8</a:t>
              </a:r>
            </a:p>
          </p:txBody>
        </p:sp>
        <p:sp>
          <p:nvSpPr>
            <p:cNvPr id="44" name="Text Box 42"/>
            <p:cNvSpPr txBox="1">
              <a:spLocks noChangeAspect="1" noChangeArrowheads="1"/>
            </p:cNvSpPr>
            <p:nvPr/>
          </p:nvSpPr>
          <p:spPr bwMode="auto">
            <a:xfrm>
              <a:off x="2874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16</a:t>
              </a:r>
            </a:p>
          </p:txBody>
        </p:sp>
      </p:grpSp>
      <p:sp>
        <p:nvSpPr>
          <p:cNvPr id="45" name="Freeform 43"/>
          <p:cNvSpPr>
            <a:spLocks/>
          </p:cNvSpPr>
          <p:nvPr/>
        </p:nvSpPr>
        <p:spPr bwMode="auto">
          <a:xfrm>
            <a:off x="1600200" y="2514600"/>
            <a:ext cx="2743200" cy="2743200"/>
          </a:xfrm>
          <a:custGeom>
            <a:avLst/>
            <a:gdLst/>
            <a:ahLst/>
            <a:cxnLst>
              <a:cxn ang="0">
                <a:pos x="1728" y="0"/>
              </a:cxn>
              <a:cxn ang="0">
                <a:pos x="0" y="1728"/>
              </a:cxn>
              <a:cxn ang="0">
                <a:pos x="0" y="1440"/>
              </a:cxn>
              <a:cxn ang="0">
                <a:pos x="1440" y="0"/>
              </a:cxn>
              <a:cxn ang="0">
                <a:pos x="1728" y="0"/>
              </a:cxn>
            </a:cxnLst>
            <a:rect l="0" t="0" r="r" b="b"/>
            <a:pathLst>
              <a:path w="1728" h="1728">
                <a:moveTo>
                  <a:pt x="1728" y="0"/>
                </a:moveTo>
                <a:lnTo>
                  <a:pt x="0" y="1728"/>
                </a:lnTo>
                <a:lnTo>
                  <a:pt x="0" y="1440"/>
                </a:lnTo>
                <a:lnTo>
                  <a:pt x="1440" y="0"/>
                </a:lnTo>
                <a:lnTo>
                  <a:pt x="1728" y="0"/>
                </a:lnTo>
                <a:close/>
              </a:path>
            </a:pathLst>
          </a:custGeom>
          <a:solidFill>
            <a:srgbClr val="FF008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 Box 640"/>
          <p:cNvSpPr txBox="1">
            <a:spLocks noChangeAspect="1" noChangeArrowheads="1"/>
          </p:cNvSpPr>
          <p:nvPr/>
        </p:nvSpPr>
        <p:spPr bwMode="auto">
          <a:xfrm>
            <a:off x="3171825" y="2287588"/>
            <a:ext cx="16287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800" b="1">
                <a:solidFill>
                  <a:srgbClr val="0000FF"/>
                </a:solidFill>
              </a:rPr>
              <a:t>peak DP</a:t>
            </a:r>
          </a:p>
        </p:txBody>
      </p:sp>
      <p:sp>
        <p:nvSpPr>
          <p:cNvPr id="47" name="Line 635"/>
          <p:cNvSpPr>
            <a:spLocks noChangeAspect="1" noChangeShapeType="1"/>
          </p:cNvSpPr>
          <p:nvPr/>
        </p:nvSpPr>
        <p:spPr bwMode="auto">
          <a:xfrm flipV="1">
            <a:off x="1601788" y="2516188"/>
            <a:ext cx="2513012" cy="2513012"/>
          </a:xfrm>
          <a:prstGeom prst="line">
            <a:avLst/>
          </a:prstGeom>
          <a:noFill/>
          <a:ln w="12700">
            <a:solidFill>
              <a:srgbClr val="FF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644"/>
          <p:cNvSpPr>
            <a:spLocks noChangeAspect="1" noChangeShapeType="1"/>
          </p:cNvSpPr>
          <p:nvPr/>
        </p:nvSpPr>
        <p:spPr bwMode="auto">
          <a:xfrm flipV="1">
            <a:off x="1601788" y="2516188"/>
            <a:ext cx="2741612" cy="2741612"/>
          </a:xfrm>
          <a:prstGeom prst="line">
            <a:avLst/>
          </a:prstGeom>
          <a:noFill/>
          <a:ln w="12700">
            <a:solidFill>
              <a:srgbClr val="FF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647"/>
          <p:cNvSpPr>
            <a:spLocks noChangeAspect="1" noChangeShapeType="1"/>
          </p:cNvSpPr>
          <p:nvPr/>
        </p:nvSpPr>
        <p:spPr bwMode="auto">
          <a:xfrm flipV="1">
            <a:off x="1600200" y="2516188"/>
            <a:ext cx="2286000" cy="228600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637"/>
          <p:cNvSpPr>
            <a:spLocks noChangeAspect="1" noChangeShapeType="1"/>
          </p:cNvSpPr>
          <p:nvPr/>
        </p:nvSpPr>
        <p:spPr bwMode="auto">
          <a:xfrm flipH="1" flipV="1">
            <a:off x="3886200" y="2516188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52" name="Line 55"/>
            <p:cNvSpPr>
              <a:spLocks noChangeAspect="1" noChangeShapeType="1"/>
            </p:cNvSpPr>
            <p:nvPr/>
          </p:nvSpPr>
          <p:spPr bwMode="auto">
            <a:xfrm>
              <a:off x="1009" y="3600"/>
              <a:ext cx="21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6"/>
            <p:cNvSpPr>
              <a:spLocks noChangeAspect="1" noChangeShapeType="1"/>
            </p:cNvSpPr>
            <p:nvPr/>
          </p:nvSpPr>
          <p:spPr bwMode="auto">
            <a:xfrm flipV="1">
              <a:off x="1009" y="865"/>
              <a:ext cx="0" cy="27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Text Box 59"/>
          <p:cNvSpPr txBox="1">
            <a:spLocks noChangeAspect="1" noChangeArrowheads="1"/>
          </p:cNvSpPr>
          <p:nvPr/>
        </p:nvSpPr>
        <p:spPr bwMode="auto">
          <a:xfrm rot="18900000">
            <a:off x="1373188" y="3429000"/>
            <a:ext cx="274161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FF0080"/>
                </a:solidFill>
              </a:rPr>
              <a:t>Stream Bandwidth</a:t>
            </a:r>
          </a:p>
        </p:txBody>
      </p:sp>
      <p:sp>
        <p:nvSpPr>
          <p:cNvPr id="55" name="Text Box 60"/>
          <p:cNvSpPr txBox="1">
            <a:spLocks noChangeAspect="1" noChangeArrowheads="1"/>
          </p:cNvSpPr>
          <p:nvPr/>
        </p:nvSpPr>
        <p:spPr bwMode="auto">
          <a:xfrm rot="18900000">
            <a:off x="1373188" y="3657600"/>
            <a:ext cx="2741612" cy="22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0080"/>
                </a:solidFill>
              </a:rPr>
              <a:t>w/out SW prefetch</a:t>
            </a:r>
          </a:p>
        </p:txBody>
      </p:sp>
      <p:sp>
        <p:nvSpPr>
          <p:cNvPr id="56" name="Text Box 61"/>
          <p:cNvSpPr txBox="1">
            <a:spLocks noChangeAspect="1" noChangeArrowheads="1"/>
          </p:cNvSpPr>
          <p:nvPr/>
        </p:nvSpPr>
        <p:spPr bwMode="auto">
          <a:xfrm rot="18900000">
            <a:off x="1373188" y="3886200"/>
            <a:ext cx="274161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0080"/>
                </a:solidFill>
              </a:rPr>
              <a:t>w/out NUMA</a:t>
            </a:r>
          </a:p>
        </p:txBody>
      </p:sp>
    </p:spTree>
    <p:extLst>
      <p:ext uri="{BB962C8B-B14F-4D97-AF65-F5344CB8AC3E}">
        <p14:creationId xmlns:p14="http://schemas.microsoft.com/office/powerpoint/2010/main" val="160317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Roofline Model</a:t>
            </a:r>
            <a:br>
              <a:rPr lang="en-US" dirty="0" smtClean="0"/>
            </a:br>
            <a:r>
              <a:rPr lang="en-US" sz="1600" dirty="0" smtClean="0"/>
              <a:t>computation + communication ceilings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9BADD-F8EF-F84C-8DD2-E30475D2CD9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83225" y="1143000"/>
            <a:ext cx="3660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may bound performance based on the combination of expressed in-core parallelism and attained bandwidth.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 flipV="1">
              <a:off x="1297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 flipV="1">
              <a:off x="1585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 flipV="1">
              <a:off x="1872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Aspect="1" noChangeShapeType="1"/>
            </p:cNvSpPr>
            <p:nvPr/>
          </p:nvSpPr>
          <p:spPr bwMode="auto">
            <a:xfrm flipV="1">
              <a:off x="2160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Aspect="1" noChangeShapeType="1"/>
            </p:cNvSpPr>
            <p:nvPr/>
          </p:nvSpPr>
          <p:spPr bwMode="auto">
            <a:xfrm flipV="1">
              <a:off x="2448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Aspect="1" noChangeShapeType="1"/>
            </p:cNvSpPr>
            <p:nvPr/>
          </p:nvSpPr>
          <p:spPr bwMode="auto">
            <a:xfrm flipV="1">
              <a:off x="2736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Aspect="1" noChangeShapeType="1"/>
            </p:cNvSpPr>
            <p:nvPr/>
          </p:nvSpPr>
          <p:spPr bwMode="auto">
            <a:xfrm flipV="1">
              <a:off x="3024" y="865"/>
              <a:ext cx="0" cy="2735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Aspect="1" noChangeShapeType="1"/>
            </p:cNvSpPr>
            <p:nvPr/>
          </p:nvSpPr>
          <p:spPr bwMode="auto">
            <a:xfrm flipH="1" flipV="1">
              <a:off x="1009" y="3312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 flipH="1" flipV="1">
              <a:off x="1009" y="3024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Aspect="1" noChangeShapeType="1"/>
            </p:cNvSpPr>
            <p:nvPr/>
          </p:nvSpPr>
          <p:spPr bwMode="auto">
            <a:xfrm flipH="1" flipV="1">
              <a:off x="1009" y="2736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Aspect="1" noChangeShapeType="1"/>
            </p:cNvSpPr>
            <p:nvPr/>
          </p:nvSpPr>
          <p:spPr bwMode="auto">
            <a:xfrm flipH="1" flipV="1">
              <a:off x="1009" y="244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 flipH="1" flipV="1">
              <a:off x="1009" y="2161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 flipH="1" flipV="1">
              <a:off x="1009" y="1873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 flipH="1" flipV="1">
              <a:off x="1009" y="1585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Aspect="1" noChangeShapeType="1"/>
            </p:cNvSpPr>
            <p:nvPr/>
          </p:nvSpPr>
          <p:spPr bwMode="auto">
            <a:xfrm flipH="1" flipV="1">
              <a:off x="1009" y="1297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Aspect="1" noChangeShapeType="1"/>
            </p:cNvSpPr>
            <p:nvPr/>
          </p:nvSpPr>
          <p:spPr bwMode="auto">
            <a:xfrm flipH="1" flipV="1">
              <a:off x="1009" y="1009"/>
              <a:ext cx="2159" cy="0"/>
            </a:xfrm>
            <a:prstGeom prst="line">
              <a:avLst/>
            </a:prstGeom>
            <a:noFill/>
            <a:ln w="12700">
              <a:solidFill>
                <a:srgbClr val="E6E6E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/>
          <p:cNvSpPr txBox="1">
            <a:spLocks noChangeAspect="1" noChangeArrowheads="1"/>
          </p:cNvSpPr>
          <p:nvPr/>
        </p:nvSpPr>
        <p:spPr bwMode="auto">
          <a:xfrm>
            <a:off x="1601788" y="6172200"/>
            <a:ext cx="2970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actual FLOP:Byte ratio</a:t>
            </a:r>
          </a:p>
        </p:txBody>
      </p:sp>
      <p:sp>
        <p:nvSpPr>
          <p:cNvPr id="24" name="Text Box 22"/>
          <p:cNvSpPr txBox="1">
            <a:spLocks noChangeAspect="1" noChangeArrowheads="1"/>
          </p:cNvSpPr>
          <p:nvPr/>
        </p:nvSpPr>
        <p:spPr bwMode="auto">
          <a:xfrm rot="16200000">
            <a:off x="-1597818" y="3201194"/>
            <a:ext cx="4341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attainable GFLOP/s</a:t>
            </a:r>
          </a:p>
        </p:txBody>
      </p:sp>
      <p:sp>
        <p:nvSpPr>
          <p:cNvPr id="25" name="Text Box 23"/>
          <p:cNvSpPr txBox="1">
            <a:spLocks noChangeAspect="1" noChangeArrowheads="1"/>
          </p:cNvSpPr>
          <p:nvPr/>
        </p:nvSpPr>
        <p:spPr bwMode="auto">
          <a:xfrm>
            <a:off x="1601788" y="1373188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/>
              <a:t>Opteron 2356</a:t>
            </a:r>
          </a:p>
          <a:p>
            <a:pPr algn="ctr"/>
            <a:r>
              <a:rPr lang="en-US" sz="2400" b="1" dirty="0"/>
              <a:t>(Barcelona)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96913" y="1373188"/>
            <a:ext cx="4332287" cy="4799012"/>
            <a:chOff x="439" y="865"/>
            <a:chExt cx="2729" cy="3023"/>
          </a:xfrm>
        </p:grpSpPr>
        <p:sp>
          <p:nvSpPr>
            <p:cNvPr id="27" name="Text Box 25"/>
            <p:cNvSpPr txBox="1">
              <a:spLocks noChangeAspect="1" noChangeArrowheads="1"/>
            </p:cNvSpPr>
            <p:nvPr/>
          </p:nvSpPr>
          <p:spPr bwMode="auto">
            <a:xfrm>
              <a:off x="439" y="34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0.5</a:t>
              </a:r>
            </a:p>
          </p:txBody>
        </p:sp>
        <p:sp>
          <p:nvSpPr>
            <p:cNvPr id="28" name="Text Box 26"/>
            <p:cNvSpPr txBox="1">
              <a:spLocks noChangeAspect="1" noChangeArrowheads="1"/>
            </p:cNvSpPr>
            <p:nvPr/>
          </p:nvSpPr>
          <p:spPr bwMode="auto">
            <a:xfrm>
              <a:off x="445" y="316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1.0</a:t>
              </a:r>
            </a:p>
          </p:txBody>
        </p:sp>
        <p:sp>
          <p:nvSpPr>
            <p:cNvPr id="29" name="Text Box 27"/>
            <p:cNvSpPr txBox="1">
              <a:spLocks noChangeAspect="1" noChangeArrowheads="1"/>
            </p:cNvSpPr>
            <p:nvPr/>
          </p:nvSpPr>
          <p:spPr bwMode="auto">
            <a:xfrm>
              <a:off x="865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8</a:t>
              </a:r>
              <a:endParaRPr lang="en-US" sz="1800"/>
            </a:p>
          </p:txBody>
        </p:sp>
        <p:sp>
          <p:nvSpPr>
            <p:cNvPr id="30" name="Text Box 28"/>
            <p:cNvSpPr txBox="1">
              <a:spLocks noChangeAspect="1" noChangeArrowheads="1"/>
            </p:cNvSpPr>
            <p:nvPr/>
          </p:nvSpPr>
          <p:spPr bwMode="auto">
            <a:xfrm>
              <a:off x="445" y="28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2.0</a:t>
              </a:r>
            </a:p>
          </p:txBody>
        </p:sp>
        <p:sp>
          <p:nvSpPr>
            <p:cNvPr id="31" name="Text Box 29"/>
            <p:cNvSpPr txBox="1">
              <a:spLocks noChangeAspect="1" noChangeArrowheads="1"/>
            </p:cNvSpPr>
            <p:nvPr/>
          </p:nvSpPr>
          <p:spPr bwMode="auto">
            <a:xfrm>
              <a:off x="445" y="25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4.0</a:t>
              </a:r>
            </a:p>
          </p:txBody>
        </p:sp>
        <p:sp>
          <p:nvSpPr>
            <p:cNvPr id="32" name="Text Box 30"/>
            <p:cNvSpPr txBox="1">
              <a:spLocks noChangeAspect="1" noChangeArrowheads="1"/>
            </p:cNvSpPr>
            <p:nvPr/>
          </p:nvSpPr>
          <p:spPr bwMode="auto">
            <a:xfrm>
              <a:off x="445" y="2305"/>
              <a:ext cx="43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8.0</a:t>
              </a:r>
            </a:p>
          </p:txBody>
        </p:sp>
        <p:sp>
          <p:nvSpPr>
            <p:cNvPr id="33" name="Text Box 31"/>
            <p:cNvSpPr txBox="1">
              <a:spLocks noChangeAspect="1" noChangeArrowheads="1"/>
            </p:cNvSpPr>
            <p:nvPr/>
          </p:nvSpPr>
          <p:spPr bwMode="auto">
            <a:xfrm>
              <a:off x="445" y="2017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16.0</a:t>
              </a:r>
            </a:p>
          </p:txBody>
        </p:sp>
        <p:sp>
          <p:nvSpPr>
            <p:cNvPr id="34" name="Text Box 32"/>
            <p:cNvSpPr txBox="1">
              <a:spLocks noChangeAspect="1" noChangeArrowheads="1"/>
            </p:cNvSpPr>
            <p:nvPr/>
          </p:nvSpPr>
          <p:spPr bwMode="auto">
            <a:xfrm>
              <a:off x="445" y="1729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32.0</a:t>
              </a:r>
            </a:p>
          </p:txBody>
        </p:sp>
        <p:sp>
          <p:nvSpPr>
            <p:cNvPr id="35" name="Text Box 33"/>
            <p:cNvSpPr txBox="1">
              <a:spLocks noChangeAspect="1" noChangeArrowheads="1"/>
            </p:cNvSpPr>
            <p:nvPr/>
          </p:nvSpPr>
          <p:spPr bwMode="auto">
            <a:xfrm>
              <a:off x="445" y="1441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64.0</a:t>
              </a:r>
            </a:p>
          </p:txBody>
        </p:sp>
        <p:sp>
          <p:nvSpPr>
            <p:cNvPr id="36" name="Text Box 34"/>
            <p:cNvSpPr txBox="1">
              <a:spLocks noChangeAspect="1" noChangeArrowheads="1"/>
            </p:cNvSpPr>
            <p:nvPr/>
          </p:nvSpPr>
          <p:spPr bwMode="auto">
            <a:xfrm>
              <a:off x="445" y="1153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128.0</a:t>
              </a:r>
            </a:p>
          </p:txBody>
        </p:sp>
        <p:sp>
          <p:nvSpPr>
            <p:cNvPr id="37" name="Text Box 35"/>
            <p:cNvSpPr txBox="1">
              <a:spLocks noChangeAspect="1" noChangeArrowheads="1"/>
            </p:cNvSpPr>
            <p:nvPr/>
          </p:nvSpPr>
          <p:spPr bwMode="auto">
            <a:xfrm>
              <a:off x="445" y="865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r"/>
              <a:r>
                <a:rPr lang="en-US" sz="1800"/>
                <a:t>256.0</a:t>
              </a:r>
            </a:p>
          </p:txBody>
        </p:sp>
        <p:sp>
          <p:nvSpPr>
            <p:cNvPr id="38" name="Text Box 36"/>
            <p:cNvSpPr txBox="1">
              <a:spLocks noChangeAspect="1" noChangeArrowheads="1"/>
            </p:cNvSpPr>
            <p:nvPr/>
          </p:nvSpPr>
          <p:spPr bwMode="auto">
            <a:xfrm>
              <a:off x="1147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4</a:t>
              </a:r>
              <a:endParaRPr lang="en-US" sz="1800"/>
            </a:p>
          </p:txBody>
        </p:sp>
        <p:sp>
          <p:nvSpPr>
            <p:cNvPr id="39" name="Text Box 37"/>
            <p:cNvSpPr txBox="1">
              <a:spLocks noChangeAspect="1" noChangeArrowheads="1"/>
            </p:cNvSpPr>
            <p:nvPr/>
          </p:nvSpPr>
          <p:spPr bwMode="auto">
            <a:xfrm>
              <a:off x="1429" y="3600"/>
              <a:ext cx="2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aseline="30000"/>
                <a:t>1</a:t>
              </a:r>
              <a:r>
                <a:rPr lang="en-US" sz="1800"/>
                <a:t>/</a:t>
              </a:r>
              <a:r>
                <a:rPr lang="en-US" sz="1800" baseline="-25000"/>
                <a:t>2</a:t>
              </a:r>
              <a:endParaRPr lang="en-US" sz="1800"/>
            </a:p>
          </p:txBody>
        </p:sp>
        <p:sp>
          <p:nvSpPr>
            <p:cNvPr id="40" name="Text Box 38"/>
            <p:cNvSpPr txBox="1">
              <a:spLocks noChangeAspect="1" noChangeArrowheads="1"/>
            </p:cNvSpPr>
            <p:nvPr/>
          </p:nvSpPr>
          <p:spPr bwMode="auto">
            <a:xfrm>
              <a:off x="172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41" name="Text Box 39"/>
            <p:cNvSpPr txBox="1">
              <a:spLocks noChangeAspect="1" noChangeArrowheads="1"/>
            </p:cNvSpPr>
            <p:nvPr/>
          </p:nvSpPr>
          <p:spPr bwMode="auto">
            <a:xfrm>
              <a:off x="2010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42" name="Text Box 40"/>
            <p:cNvSpPr txBox="1">
              <a:spLocks noChangeAspect="1" noChangeArrowheads="1"/>
            </p:cNvSpPr>
            <p:nvPr/>
          </p:nvSpPr>
          <p:spPr bwMode="auto">
            <a:xfrm>
              <a:off x="2298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4</a:t>
              </a:r>
            </a:p>
          </p:txBody>
        </p:sp>
        <p:sp>
          <p:nvSpPr>
            <p:cNvPr id="43" name="Text Box 41"/>
            <p:cNvSpPr txBox="1">
              <a:spLocks noChangeAspect="1" noChangeArrowheads="1"/>
            </p:cNvSpPr>
            <p:nvPr/>
          </p:nvSpPr>
          <p:spPr bwMode="auto">
            <a:xfrm>
              <a:off x="2586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8</a:t>
              </a:r>
            </a:p>
          </p:txBody>
        </p:sp>
        <p:sp>
          <p:nvSpPr>
            <p:cNvPr id="44" name="Text Box 42"/>
            <p:cNvSpPr txBox="1">
              <a:spLocks noChangeAspect="1" noChangeArrowheads="1"/>
            </p:cNvSpPr>
            <p:nvPr/>
          </p:nvSpPr>
          <p:spPr bwMode="auto">
            <a:xfrm>
              <a:off x="2874" y="360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16</a:t>
              </a:r>
            </a:p>
          </p:txBody>
        </p:sp>
      </p:grpSp>
      <p:sp>
        <p:nvSpPr>
          <p:cNvPr id="45" name="Freeform 43"/>
          <p:cNvSpPr>
            <a:spLocks/>
          </p:cNvSpPr>
          <p:nvPr/>
        </p:nvSpPr>
        <p:spPr bwMode="auto">
          <a:xfrm>
            <a:off x="1600200" y="2514600"/>
            <a:ext cx="2743200" cy="2743200"/>
          </a:xfrm>
          <a:custGeom>
            <a:avLst/>
            <a:gdLst/>
            <a:ahLst/>
            <a:cxnLst>
              <a:cxn ang="0">
                <a:pos x="1728" y="0"/>
              </a:cxn>
              <a:cxn ang="0">
                <a:pos x="0" y="1728"/>
              </a:cxn>
              <a:cxn ang="0">
                <a:pos x="0" y="1440"/>
              </a:cxn>
              <a:cxn ang="0">
                <a:pos x="1440" y="0"/>
              </a:cxn>
              <a:cxn ang="0">
                <a:pos x="1728" y="0"/>
              </a:cxn>
            </a:cxnLst>
            <a:rect l="0" t="0" r="r" b="b"/>
            <a:pathLst>
              <a:path w="1728" h="1728">
                <a:moveTo>
                  <a:pt x="1728" y="0"/>
                </a:moveTo>
                <a:lnTo>
                  <a:pt x="0" y="1728"/>
                </a:lnTo>
                <a:lnTo>
                  <a:pt x="0" y="1440"/>
                </a:lnTo>
                <a:lnTo>
                  <a:pt x="1440" y="0"/>
                </a:lnTo>
                <a:lnTo>
                  <a:pt x="1728" y="0"/>
                </a:lnTo>
                <a:close/>
              </a:path>
            </a:pathLst>
          </a:custGeom>
          <a:solidFill>
            <a:srgbClr val="FF0080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2057400" y="2514600"/>
            <a:ext cx="2743200" cy="18288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1728" y="1152"/>
              </a:cxn>
              <a:cxn ang="0">
                <a:pos x="1728" y="0"/>
              </a:cxn>
              <a:cxn ang="0">
                <a:pos x="1152" y="0"/>
              </a:cxn>
              <a:cxn ang="0">
                <a:pos x="0" y="1152"/>
              </a:cxn>
            </a:cxnLst>
            <a:rect l="0" t="0" r="r" b="b"/>
            <a:pathLst>
              <a:path w="1728" h="1152">
                <a:moveTo>
                  <a:pt x="0" y="1152"/>
                </a:moveTo>
                <a:lnTo>
                  <a:pt x="1728" y="1152"/>
                </a:lnTo>
                <a:lnTo>
                  <a:pt x="1728" y="0"/>
                </a:lnTo>
                <a:lnTo>
                  <a:pt x="1152" y="0"/>
                </a:lnTo>
                <a:lnTo>
                  <a:pt x="0" y="1152"/>
                </a:lnTo>
                <a:close/>
              </a:path>
            </a:pathLst>
          </a:custGeom>
          <a:solidFill>
            <a:srgbClr val="0000FF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5"/>
          <p:cNvSpPr>
            <a:spLocks noChangeAspect="1" noChangeShapeType="1"/>
          </p:cNvSpPr>
          <p:nvPr/>
        </p:nvSpPr>
        <p:spPr bwMode="auto">
          <a:xfrm flipH="1" flipV="1">
            <a:off x="3429000" y="2973388"/>
            <a:ext cx="13716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46"/>
          <p:cNvSpPr txBox="1">
            <a:spLocks noChangeAspect="1" noChangeArrowheads="1"/>
          </p:cNvSpPr>
          <p:nvPr/>
        </p:nvSpPr>
        <p:spPr bwMode="auto">
          <a:xfrm>
            <a:off x="3171825" y="3201988"/>
            <a:ext cx="16287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200">
                <a:solidFill>
                  <a:srgbClr val="0000FF"/>
                </a:solidFill>
              </a:rPr>
              <a:t>w/out SIMD</a:t>
            </a:r>
          </a:p>
        </p:txBody>
      </p:sp>
      <p:sp>
        <p:nvSpPr>
          <p:cNvPr id="49" name="Line 47"/>
          <p:cNvSpPr>
            <a:spLocks noChangeAspect="1" noChangeShapeType="1"/>
          </p:cNvSpPr>
          <p:nvPr/>
        </p:nvSpPr>
        <p:spPr bwMode="auto">
          <a:xfrm flipH="1" flipV="1">
            <a:off x="2971800" y="3430588"/>
            <a:ext cx="1828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8"/>
          <p:cNvSpPr>
            <a:spLocks noChangeAspect="1" noChangeShapeType="1"/>
          </p:cNvSpPr>
          <p:nvPr/>
        </p:nvSpPr>
        <p:spPr bwMode="auto">
          <a:xfrm flipH="1" flipV="1">
            <a:off x="2058988" y="4343400"/>
            <a:ext cx="274161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 Box 640"/>
          <p:cNvSpPr txBox="1">
            <a:spLocks noChangeAspect="1" noChangeArrowheads="1"/>
          </p:cNvSpPr>
          <p:nvPr/>
        </p:nvSpPr>
        <p:spPr bwMode="auto">
          <a:xfrm>
            <a:off x="3171825" y="2287588"/>
            <a:ext cx="16287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800" b="1">
                <a:solidFill>
                  <a:srgbClr val="0000FF"/>
                </a:solidFill>
              </a:rPr>
              <a:t>peak DP</a:t>
            </a:r>
          </a:p>
        </p:txBody>
      </p:sp>
      <p:sp>
        <p:nvSpPr>
          <p:cNvPr id="52" name="Line 635"/>
          <p:cNvSpPr>
            <a:spLocks noChangeAspect="1" noChangeShapeType="1"/>
          </p:cNvSpPr>
          <p:nvPr/>
        </p:nvSpPr>
        <p:spPr bwMode="auto">
          <a:xfrm flipV="1">
            <a:off x="1601788" y="2516188"/>
            <a:ext cx="2513012" cy="2513012"/>
          </a:xfrm>
          <a:prstGeom prst="line">
            <a:avLst/>
          </a:prstGeom>
          <a:noFill/>
          <a:ln w="12700">
            <a:solidFill>
              <a:srgbClr val="FF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644"/>
          <p:cNvSpPr>
            <a:spLocks noChangeAspect="1" noChangeShapeType="1"/>
          </p:cNvSpPr>
          <p:nvPr/>
        </p:nvSpPr>
        <p:spPr bwMode="auto">
          <a:xfrm flipV="1">
            <a:off x="1601788" y="2516188"/>
            <a:ext cx="2741612" cy="2741612"/>
          </a:xfrm>
          <a:prstGeom prst="line">
            <a:avLst/>
          </a:prstGeom>
          <a:noFill/>
          <a:ln w="12700">
            <a:solidFill>
              <a:srgbClr val="FF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647"/>
          <p:cNvSpPr>
            <a:spLocks noChangeAspect="1" noChangeShapeType="1"/>
          </p:cNvSpPr>
          <p:nvPr/>
        </p:nvSpPr>
        <p:spPr bwMode="auto">
          <a:xfrm flipV="1">
            <a:off x="1600200" y="2516188"/>
            <a:ext cx="2286000" cy="228600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637"/>
          <p:cNvSpPr>
            <a:spLocks noChangeAspect="1" noChangeShapeType="1"/>
          </p:cNvSpPr>
          <p:nvPr/>
        </p:nvSpPr>
        <p:spPr bwMode="auto">
          <a:xfrm flipH="1" flipV="1">
            <a:off x="3886200" y="2516188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1601788" y="1373188"/>
            <a:ext cx="3427412" cy="4341812"/>
            <a:chOff x="1009" y="865"/>
            <a:chExt cx="2159" cy="2735"/>
          </a:xfrm>
        </p:grpSpPr>
        <p:sp>
          <p:nvSpPr>
            <p:cNvPr id="57" name="Line 55"/>
            <p:cNvSpPr>
              <a:spLocks noChangeAspect="1" noChangeShapeType="1"/>
            </p:cNvSpPr>
            <p:nvPr/>
          </p:nvSpPr>
          <p:spPr bwMode="auto">
            <a:xfrm>
              <a:off x="1009" y="3600"/>
              <a:ext cx="21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Aspect="1" noChangeShapeType="1"/>
            </p:cNvSpPr>
            <p:nvPr/>
          </p:nvSpPr>
          <p:spPr bwMode="auto">
            <a:xfrm flipV="1">
              <a:off x="1009" y="865"/>
              <a:ext cx="0" cy="27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Text Box 57"/>
          <p:cNvSpPr txBox="1">
            <a:spLocks noChangeAspect="1" noChangeArrowheads="1"/>
          </p:cNvSpPr>
          <p:nvPr/>
        </p:nvSpPr>
        <p:spPr bwMode="auto">
          <a:xfrm>
            <a:off x="2487613" y="2744788"/>
            <a:ext cx="2312987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200">
                <a:solidFill>
                  <a:srgbClr val="0000FF"/>
                </a:solidFill>
              </a:rPr>
              <a:t>mul / add imbalance</a:t>
            </a:r>
          </a:p>
        </p:txBody>
      </p:sp>
      <p:sp>
        <p:nvSpPr>
          <p:cNvPr id="60" name="Text Box 58"/>
          <p:cNvSpPr txBox="1">
            <a:spLocks noChangeAspect="1" noChangeArrowheads="1"/>
          </p:cNvSpPr>
          <p:nvPr/>
        </p:nvSpPr>
        <p:spPr bwMode="auto">
          <a:xfrm>
            <a:off x="3171825" y="4114800"/>
            <a:ext cx="16287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1200">
                <a:solidFill>
                  <a:srgbClr val="0000FF"/>
                </a:solidFill>
              </a:rPr>
              <a:t>w/out ILP</a:t>
            </a:r>
          </a:p>
        </p:txBody>
      </p:sp>
      <p:sp>
        <p:nvSpPr>
          <p:cNvPr id="61" name="Text Box 59"/>
          <p:cNvSpPr txBox="1">
            <a:spLocks noChangeAspect="1" noChangeArrowheads="1"/>
          </p:cNvSpPr>
          <p:nvPr/>
        </p:nvSpPr>
        <p:spPr bwMode="auto">
          <a:xfrm rot="18900000">
            <a:off x="1373188" y="3429000"/>
            <a:ext cx="274161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FF0080"/>
                </a:solidFill>
              </a:rPr>
              <a:t>Stream Bandwidth</a:t>
            </a:r>
          </a:p>
        </p:txBody>
      </p:sp>
      <p:sp>
        <p:nvSpPr>
          <p:cNvPr id="62" name="Text Box 60"/>
          <p:cNvSpPr txBox="1">
            <a:spLocks noChangeAspect="1" noChangeArrowheads="1"/>
          </p:cNvSpPr>
          <p:nvPr/>
        </p:nvSpPr>
        <p:spPr bwMode="auto">
          <a:xfrm rot="18900000">
            <a:off x="1373188" y="3657600"/>
            <a:ext cx="2741612" cy="22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0080"/>
                </a:solidFill>
              </a:rPr>
              <a:t>w/out SW prefetch</a:t>
            </a:r>
          </a:p>
        </p:txBody>
      </p:sp>
      <p:sp>
        <p:nvSpPr>
          <p:cNvPr id="63" name="Text Box 61"/>
          <p:cNvSpPr txBox="1">
            <a:spLocks noChangeAspect="1" noChangeArrowheads="1"/>
          </p:cNvSpPr>
          <p:nvPr/>
        </p:nvSpPr>
        <p:spPr bwMode="auto">
          <a:xfrm rot="18900000">
            <a:off x="1373188" y="3886200"/>
            <a:ext cx="274161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FF0080"/>
                </a:solidFill>
              </a:rPr>
              <a:t>w/out NUMA</a:t>
            </a:r>
          </a:p>
        </p:txBody>
      </p:sp>
    </p:spTree>
    <p:extLst>
      <p:ext uri="{BB962C8B-B14F-4D97-AF65-F5344CB8AC3E}">
        <p14:creationId xmlns:p14="http://schemas.microsoft.com/office/powerpoint/2010/main" val="369783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Fundamentals of high performance computing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Basics of sparse matrix computation: data structure, graphs, matrix-vector multiplication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Combinatorial algorithms in sparse factorization: ordering, pivoting, symbolic factorization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Numerical factorization &amp; triangular solution: data-flow organization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Parallel factorization &amp; triangular solution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Preconditioning: incomplete factorization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Preconditioning: low-rank data-sparse factorization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Hybrid methods: domain decomposition, </a:t>
            </a:r>
            <a:r>
              <a:rPr lang="en-US" dirty="0" err="1" smtClean="0"/>
              <a:t>substructuring</a:t>
            </a:r>
            <a:r>
              <a:rPr lang="en-US" dirty="0" smtClean="0"/>
              <a:t> method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Course materials online: </a:t>
            </a:r>
            <a:r>
              <a:rPr lang="en-US" dirty="0" err="1" smtClean="0"/>
              <a:t>crd</a:t>
            </a:r>
            <a:r>
              <a:rPr lang="en-US" dirty="0" err="1"/>
              <a:t>-legacy.lbl.gov</a:t>
            </a:r>
            <a:r>
              <a:rPr lang="en-US" dirty="0"/>
              <a:t>/~</a:t>
            </a:r>
            <a:r>
              <a:rPr lang="en-US" dirty="0" err="1"/>
              <a:t>xiaoye</a:t>
            </a:r>
            <a:r>
              <a:rPr lang="en-US" dirty="0"/>
              <a:t>/G2S3/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46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DE8962B3-7C3F-0041-92DE-3F3FD3EECF16}" type="slidenum">
              <a:rPr lang="en-US"/>
              <a:pPr/>
              <a:t>30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229600" cy="5181600"/>
          </a:xfrm>
        </p:spPr>
        <p:txBody>
          <a:bodyPr/>
          <a:lstStyle/>
          <a:p>
            <a:r>
              <a:rPr lang="en-US" altLang="zh-CN" sz="2400" dirty="0">
                <a:ea typeface="SimSun" charset="0"/>
                <a:cs typeface="SimSun" charset="0"/>
              </a:rPr>
              <a:t>Parallel machines</a:t>
            </a:r>
            <a:endParaRPr lang="zh-CN" altLang="en-US" sz="2800" dirty="0">
              <a:ea typeface="SimSun" charset="0"/>
              <a:cs typeface="SimSun" charset="0"/>
            </a:endParaRPr>
          </a:p>
          <a:p>
            <a:pPr lvl="1"/>
            <a:r>
              <a:rPr lang="en-US" dirty="0"/>
              <a:t>Shared memory</a:t>
            </a:r>
          </a:p>
          <a:p>
            <a:pPr lvl="1"/>
            <a:r>
              <a:rPr lang="en-US" dirty="0"/>
              <a:t>Shared address space</a:t>
            </a:r>
          </a:p>
          <a:p>
            <a:pPr lvl="1"/>
            <a:r>
              <a:rPr lang="en-US" dirty="0"/>
              <a:t>Message passing</a:t>
            </a:r>
          </a:p>
          <a:p>
            <a:pPr lvl="1"/>
            <a:r>
              <a:rPr lang="en-US" dirty="0"/>
              <a:t>Data parallel: vector processors</a:t>
            </a:r>
          </a:p>
          <a:p>
            <a:pPr lvl="1"/>
            <a:r>
              <a:rPr lang="en-US" dirty="0"/>
              <a:t>Clusters of SMPs</a:t>
            </a:r>
          </a:p>
          <a:p>
            <a:pPr lvl="1"/>
            <a:r>
              <a:rPr lang="en-US" dirty="0"/>
              <a:t>Grid</a:t>
            </a:r>
          </a:p>
          <a:p>
            <a:r>
              <a:rPr lang="en-US" sz="2400" dirty="0"/>
              <a:t>Programming model reflects hardware</a:t>
            </a:r>
          </a:p>
          <a:p>
            <a:pPr lvl="1"/>
            <a:r>
              <a:rPr lang="en-US" dirty="0"/>
              <a:t>Historically, tight coupling</a:t>
            </a:r>
          </a:p>
          <a:p>
            <a:pPr lvl="1"/>
            <a:r>
              <a:rPr lang="en-US" dirty="0"/>
              <a:t>Today, portability is important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63BBD7FB-BA85-C349-8B72-D462B9155578}" type="slidenum">
              <a:rPr lang="en-US"/>
              <a:pPr/>
              <a:t>31</a:t>
            </a:fld>
            <a:endParaRPr lang="en-US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315200" cy="685800"/>
          </a:xfrm>
        </p:spPr>
        <p:txBody>
          <a:bodyPr/>
          <a:lstStyle/>
          <a:p>
            <a:r>
              <a:rPr lang="en-US"/>
              <a:t>A generic parallel architecture</a:t>
            </a:r>
          </a:p>
        </p:txBody>
      </p:sp>
      <p:sp>
        <p:nvSpPr>
          <p:cNvPr id="232477" name="Text Box 29"/>
          <p:cNvSpPr txBox="1">
            <a:spLocks noChangeArrowheads="1"/>
          </p:cNvSpPr>
          <p:nvPr/>
        </p:nvSpPr>
        <p:spPr bwMode="auto">
          <a:xfrm>
            <a:off x="1066800" y="5156200"/>
            <a:ext cx="51732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Where </a:t>
            </a:r>
            <a:r>
              <a:rPr lang="en-US" sz="2000" dirty="0"/>
              <a:t>is the memory physically located?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19200" y="1752600"/>
            <a:ext cx="6288088" cy="2667000"/>
            <a:chOff x="1219200" y="2057400"/>
            <a:chExt cx="6288088" cy="2667000"/>
          </a:xfrm>
        </p:grpSpPr>
        <p:sp>
          <p:nvSpPr>
            <p:cNvPr id="232451" name="Rectangle 3"/>
            <p:cNvSpPr>
              <a:spLocks noChangeArrowheads="1"/>
            </p:cNvSpPr>
            <p:nvPr/>
          </p:nvSpPr>
          <p:spPr bwMode="auto">
            <a:xfrm>
              <a:off x="1616075" y="2097088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2" name="Text Box 4"/>
            <p:cNvSpPr txBox="1">
              <a:spLocks noChangeArrowheads="1"/>
            </p:cNvSpPr>
            <p:nvPr/>
          </p:nvSpPr>
          <p:spPr bwMode="auto">
            <a:xfrm>
              <a:off x="1676400" y="2157413"/>
              <a:ext cx="319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P</a:t>
              </a:r>
              <a:endParaRPr 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232453" name="Rectangle 5"/>
            <p:cNvSpPr>
              <a:spLocks noChangeArrowheads="1"/>
            </p:cNvSpPr>
            <p:nvPr/>
          </p:nvSpPr>
          <p:spPr bwMode="auto">
            <a:xfrm>
              <a:off x="2743200" y="2057400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4" name="Rectangle 6"/>
            <p:cNvSpPr>
              <a:spLocks noChangeArrowheads="1"/>
            </p:cNvSpPr>
            <p:nvPr/>
          </p:nvSpPr>
          <p:spPr bwMode="auto">
            <a:xfrm>
              <a:off x="3902075" y="2097088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5" name="Text Box 7"/>
            <p:cNvSpPr txBox="1">
              <a:spLocks noChangeArrowheads="1"/>
            </p:cNvSpPr>
            <p:nvPr/>
          </p:nvSpPr>
          <p:spPr bwMode="auto">
            <a:xfrm>
              <a:off x="2819400" y="2133600"/>
              <a:ext cx="319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P</a:t>
              </a:r>
              <a:endParaRPr 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232456" name="Text Box 8"/>
            <p:cNvSpPr txBox="1">
              <a:spLocks noChangeArrowheads="1"/>
            </p:cNvSpPr>
            <p:nvPr/>
          </p:nvSpPr>
          <p:spPr bwMode="auto">
            <a:xfrm>
              <a:off x="3962400" y="2157413"/>
              <a:ext cx="319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P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32457" name="Oval 9"/>
            <p:cNvSpPr>
              <a:spLocks noChangeArrowheads="1"/>
            </p:cNvSpPr>
            <p:nvPr/>
          </p:nvSpPr>
          <p:spPr bwMode="auto">
            <a:xfrm>
              <a:off x="51054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8" name="Oval 10"/>
            <p:cNvSpPr>
              <a:spLocks noChangeArrowheads="1"/>
            </p:cNvSpPr>
            <p:nvPr/>
          </p:nvSpPr>
          <p:spPr bwMode="auto">
            <a:xfrm>
              <a:off x="55626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9" name="Oval 11"/>
            <p:cNvSpPr>
              <a:spLocks noChangeArrowheads="1"/>
            </p:cNvSpPr>
            <p:nvPr/>
          </p:nvSpPr>
          <p:spPr bwMode="auto">
            <a:xfrm flipV="1">
              <a:off x="60198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0" name="Rectangle 12"/>
            <p:cNvSpPr>
              <a:spLocks noChangeArrowheads="1"/>
            </p:cNvSpPr>
            <p:nvPr/>
          </p:nvSpPr>
          <p:spPr bwMode="auto">
            <a:xfrm>
              <a:off x="6721475" y="2097088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1" name="Text Box 13"/>
            <p:cNvSpPr txBox="1">
              <a:spLocks noChangeArrowheads="1"/>
            </p:cNvSpPr>
            <p:nvPr/>
          </p:nvSpPr>
          <p:spPr bwMode="auto">
            <a:xfrm>
              <a:off x="6781800" y="2157413"/>
              <a:ext cx="319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P</a:t>
              </a:r>
              <a:endParaRPr 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232462" name="Rectangle 14"/>
            <p:cNvSpPr>
              <a:spLocks noChangeArrowheads="1"/>
            </p:cNvSpPr>
            <p:nvPr/>
          </p:nvSpPr>
          <p:spPr bwMode="auto">
            <a:xfrm>
              <a:off x="1219200" y="3048000"/>
              <a:ext cx="6248400" cy="685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3" name="Text Box 15"/>
            <p:cNvSpPr txBox="1">
              <a:spLocks noChangeArrowheads="1"/>
            </p:cNvSpPr>
            <p:nvPr/>
          </p:nvSpPr>
          <p:spPr bwMode="auto">
            <a:xfrm>
              <a:off x="2971800" y="3200400"/>
              <a:ext cx="2647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Interconnection Network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2464" name="Line 16"/>
            <p:cNvSpPr>
              <a:spLocks noChangeShapeType="1"/>
            </p:cNvSpPr>
            <p:nvPr/>
          </p:nvSpPr>
          <p:spPr bwMode="auto">
            <a:xfrm>
              <a:off x="1828800" y="2590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5" name="Line 17"/>
            <p:cNvSpPr>
              <a:spLocks noChangeShapeType="1"/>
            </p:cNvSpPr>
            <p:nvPr/>
          </p:nvSpPr>
          <p:spPr bwMode="auto">
            <a:xfrm>
              <a:off x="2971800" y="25146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6" name="Line 18"/>
            <p:cNvSpPr>
              <a:spLocks noChangeShapeType="1"/>
            </p:cNvSpPr>
            <p:nvPr/>
          </p:nvSpPr>
          <p:spPr bwMode="auto">
            <a:xfrm>
              <a:off x="4114800" y="25908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7" name="Line 19"/>
            <p:cNvSpPr>
              <a:spLocks noChangeShapeType="1"/>
            </p:cNvSpPr>
            <p:nvPr/>
          </p:nvSpPr>
          <p:spPr bwMode="auto">
            <a:xfrm>
              <a:off x="6934200" y="25146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8" name="Line 20"/>
            <p:cNvSpPr>
              <a:spLocks noChangeShapeType="1"/>
            </p:cNvSpPr>
            <p:nvPr/>
          </p:nvSpPr>
          <p:spPr bwMode="auto">
            <a:xfrm>
              <a:off x="41910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9" name="Text Box 21"/>
            <p:cNvSpPr txBox="1">
              <a:spLocks noChangeArrowheads="1"/>
            </p:cNvSpPr>
            <p:nvPr/>
          </p:nvSpPr>
          <p:spPr bwMode="auto">
            <a:xfrm>
              <a:off x="2057400" y="2667000"/>
              <a:ext cx="344488" cy="317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M</a:t>
              </a:r>
            </a:p>
          </p:txBody>
        </p:sp>
        <p:sp>
          <p:nvSpPr>
            <p:cNvPr id="232470" name="Text Box 22"/>
            <p:cNvSpPr txBox="1">
              <a:spLocks noChangeArrowheads="1"/>
            </p:cNvSpPr>
            <p:nvPr/>
          </p:nvSpPr>
          <p:spPr bwMode="auto">
            <a:xfrm>
              <a:off x="4343400" y="2667000"/>
              <a:ext cx="344488" cy="317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M</a:t>
              </a:r>
            </a:p>
          </p:txBody>
        </p:sp>
        <p:sp>
          <p:nvSpPr>
            <p:cNvPr id="232471" name="Text Box 23"/>
            <p:cNvSpPr txBox="1">
              <a:spLocks noChangeArrowheads="1"/>
            </p:cNvSpPr>
            <p:nvPr/>
          </p:nvSpPr>
          <p:spPr bwMode="auto">
            <a:xfrm>
              <a:off x="7162800" y="2667000"/>
              <a:ext cx="344488" cy="317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M</a:t>
              </a:r>
            </a:p>
          </p:txBody>
        </p:sp>
        <p:sp>
          <p:nvSpPr>
            <p:cNvPr id="232472" name="Text Box 24"/>
            <p:cNvSpPr txBox="1">
              <a:spLocks noChangeArrowheads="1"/>
            </p:cNvSpPr>
            <p:nvPr/>
          </p:nvSpPr>
          <p:spPr bwMode="auto">
            <a:xfrm>
              <a:off x="3200400" y="2667000"/>
              <a:ext cx="344488" cy="317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M</a:t>
              </a:r>
            </a:p>
          </p:txBody>
        </p:sp>
        <p:sp>
          <p:nvSpPr>
            <p:cNvPr id="232473" name="Line 25"/>
            <p:cNvSpPr>
              <a:spLocks noChangeShapeType="1"/>
            </p:cNvSpPr>
            <p:nvPr/>
          </p:nvSpPr>
          <p:spPr bwMode="auto">
            <a:xfrm>
              <a:off x="1828800" y="2819400"/>
              <a:ext cx="22860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4" name="Line 26"/>
            <p:cNvSpPr>
              <a:spLocks noChangeShapeType="1"/>
            </p:cNvSpPr>
            <p:nvPr/>
          </p:nvSpPr>
          <p:spPr bwMode="auto">
            <a:xfrm>
              <a:off x="2971800" y="2819400"/>
              <a:ext cx="22860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5" name="Line 27"/>
            <p:cNvSpPr>
              <a:spLocks noChangeShapeType="1"/>
            </p:cNvSpPr>
            <p:nvPr/>
          </p:nvSpPr>
          <p:spPr bwMode="auto">
            <a:xfrm>
              <a:off x="4114800" y="2819400"/>
              <a:ext cx="22860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6" name="Line 28"/>
            <p:cNvSpPr>
              <a:spLocks noChangeShapeType="1"/>
            </p:cNvSpPr>
            <p:nvPr/>
          </p:nvSpPr>
          <p:spPr bwMode="auto">
            <a:xfrm>
              <a:off x="6934200" y="2819400"/>
              <a:ext cx="22860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8" name="Rectangle 30"/>
            <p:cNvSpPr>
              <a:spLocks noChangeArrowheads="1"/>
            </p:cNvSpPr>
            <p:nvPr/>
          </p:nvSpPr>
          <p:spPr bwMode="auto">
            <a:xfrm>
              <a:off x="2514600" y="4114800"/>
              <a:ext cx="3352800" cy="609600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9" name="Text Box 31"/>
            <p:cNvSpPr txBox="1">
              <a:spLocks noChangeArrowheads="1"/>
            </p:cNvSpPr>
            <p:nvPr/>
          </p:nvSpPr>
          <p:spPr bwMode="auto">
            <a:xfrm>
              <a:off x="3733800" y="4267200"/>
              <a:ext cx="1009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Memory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84031769-FC7B-5844-AA9D-D1C16F600CAA}" type="slidenum">
              <a:rPr lang="en-US"/>
              <a:pPr/>
              <a:t>32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20000" cy="685800"/>
          </a:xfrm>
        </p:spPr>
        <p:txBody>
          <a:bodyPr/>
          <a:lstStyle/>
          <a:p>
            <a:r>
              <a:rPr lang="en-US"/>
              <a:t>Parallel programming models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4495800"/>
          </a:xfrm>
        </p:spPr>
        <p:txBody>
          <a:bodyPr/>
          <a:lstStyle/>
          <a:p>
            <a:r>
              <a:rPr lang="en-US" sz="2000" dirty="0"/>
              <a:t>Control</a:t>
            </a:r>
          </a:p>
          <a:p>
            <a:pPr lvl="1"/>
            <a:r>
              <a:rPr lang="en-US" sz="2000" dirty="0"/>
              <a:t>How is parallelism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rgbClr val="CC0000"/>
                </a:solidFill>
              </a:rPr>
              <a:t>created</a:t>
            </a:r>
            <a:r>
              <a:rPr lang="en-US" sz="2000" dirty="0"/>
              <a:t>?</a:t>
            </a:r>
          </a:p>
          <a:p>
            <a:pPr lvl="1"/>
            <a:r>
              <a:rPr lang="en-US" sz="2000" dirty="0"/>
              <a:t>What </a:t>
            </a:r>
            <a:r>
              <a:rPr lang="en-US" sz="2000" dirty="0">
                <a:solidFill>
                  <a:srgbClr val="CC0000"/>
                </a:solidFill>
              </a:rPr>
              <a:t>orderings</a:t>
            </a:r>
            <a:r>
              <a:rPr lang="en-US" sz="2000" dirty="0"/>
              <a:t> exist between operations?</a:t>
            </a:r>
          </a:p>
          <a:p>
            <a:pPr lvl="1"/>
            <a:r>
              <a:rPr lang="en-US" sz="2000" dirty="0"/>
              <a:t>How do different threads of control </a:t>
            </a:r>
            <a:r>
              <a:rPr lang="en-US" sz="2000" dirty="0">
                <a:solidFill>
                  <a:srgbClr val="CC0000"/>
                </a:solidFill>
              </a:rPr>
              <a:t>synchronize</a:t>
            </a:r>
            <a:r>
              <a:rPr lang="en-US" sz="2000" dirty="0"/>
              <a:t>?</a:t>
            </a:r>
          </a:p>
          <a:p>
            <a:r>
              <a:rPr lang="en-US" sz="2000" dirty="0"/>
              <a:t>Data</a:t>
            </a:r>
          </a:p>
          <a:p>
            <a:pPr lvl="1"/>
            <a:r>
              <a:rPr lang="en-US" sz="2000" dirty="0"/>
              <a:t>What data is </a:t>
            </a:r>
            <a:r>
              <a:rPr lang="en-US" sz="2000" dirty="0">
                <a:solidFill>
                  <a:srgbClr val="CC0000"/>
                </a:solidFill>
              </a:rPr>
              <a:t>private </a:t>
            </a:r>
            <a:r>
              <a:rPr lang="en-US" sz="2000" dirty="0"/>
              <a:t>vs.</a:t>
            </a:r>
            <a:r>
              <a:rPr lang="en-US" sz="2000" dirty="0">
                <a:solidFill>
                  <a:srgbClr val="CC0000"/>
                </a:solidFill>
              </a:rPr>
              <a:t> shared</a:t>
            </a:r>
            <a:r>
              <a:rPr lang="en-US" sz="2000" dirty="0"/>
              <a:t>?</a:t>
            </a:r>
            <a:endParaRPr lang="en-US" sz="2000" dirty="0">
              <a:solidFill>
                <a:schemeClr val="accent1"/>
              </a:solidFill>
            </a:endParaRPr>
          </a:p>
          <a:p>
            <a:pPr lvl="1"/>
            <a:r>
              <a:rPr lang="en-US" sz="2000" dirty="0"/>
              <a:t>How is logically shared data accessed or </a:t>
            </a:r>
            <a:r>
              <a:rPr lang="en-US" sz="2000" dirty="0">
                <a:solidFill>
                  <a:srgbClr val="CC0000"/>
                </a:solidFill>
              </a:rPr>
              <a:t>communicated</a:t>
            </a:r>
            <a:r>
              <a:rPr lang="en-US" sz="2000" dirty="0"/>
              <a:t>?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/>
              <a:t>Operations</a:t>
            </a:r>
          </a:p>
          <a:p>
            <a:pPr lvl="1"/>
            <a:r>
              <a:rPr lang="en-US" sz="2000" dirty="0"/>
              <a:t>What are the </a:t>
            </a:r>
            <a:r>
              <a:rPr lang="en-US" sz="2000" dirty="0">
                <a:solidFill>
                  <a:srgbClr val="CC0000"/>
                </a:solidFill>
              </a:rPr>
              <a:t>atomic </a:t>
            </a:r>
            <a:r>
              <a:rPr lang="en-US" sz="2000" dirty="0"/>
              <a:t>(indivisible) operations?</a:t>
            </a:r>
          </a:p>
          <a:p>
            <a:r>
              <a:rPr lang="en-US" sz="2000" dirty="0"/>
              <a:t>Cost</a:t>
            </a:r>
          </a:p>
          <a:p>
            <a:pPr lvl="1"/>
            <a:r>
              <a:rPr lang="en-US" sz="2000" dirty="0"/>
              <a:t>How do we account for the </a:t>
            </a:r>
            <a:r>
              <a:rPr lang="en-US" sz="2000" dirty="0">
                <a:solidFill>
                  <a:srgbClr val="CC0000"/>
                </a:solidFill>
              </a:rPr>
              <a:t>cost </a:t>
            </a:r>
            <a:r>
              <a:rPr lang="en-US" sz="2000" dirty="0"/>
              <a:t>of each of the above?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9BF63E86-34C9-E649-9FFB-9A20D91FC90A}" type="slidenum">
              <a:rPr lang="en-US"/>
              <a:pPr/>
              <a:t>33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model </a:t>
            </a:r>
            <a:r>
              <a:rPr lang="en-US" dirty="0" smtClean="0"/>
              <a:t>1a: </a:t>
            </a:r>
            <a:r>
              <a:rPr lang="en-US" dirty="0"/>
              <a:t>shared memory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Processors all connected to a </a:t>
            </a:r>
            <a:r>
              <a:rPr lang="en-US" dirty="0" smtClean="0"/>
              <a:t>common </a:t>
            </a:r>
            <a:r>
              <a:rPr lang="en-US" sz="2000" b="1" dirty="0" smtClean="0"/>
              <a:t>shared </a:t>
            </a:r>
            <a:r>
              <a:rPr lang="en-US" sz="2000" b="1" dirty="0"/>
              <a:t>memory.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Processors </a:t>
            </a:r>
            <a:r>
              <a:rPr lang="en-US" b="1" dirty="0" smtClean="0">
                <a:sym typeface="Wingdings"/>
              </a:rPr>
              <a:t> sockets  dies  cores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Intel</a:t>
            </a:r>
            <a:r>
              <a:rPr lang="en-US" sz="2000" b="1" dirty="0"/>
              <a:t>, </a:t>
            </a:r>
            <a:r>
              <a:rPr lang="en-US" sz="2000" b="1" dirty="0" smtClean="0"/>
              <a:t>AMD :  multicore, multithread chips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Difficulty scaling to large numbers of processors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&lt;= 32 processors typical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Memory access: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uniform </a:t>
            </a:r>
            <a:r>
              <a:rPr lang="en-US" b="1" dirty="0"/>
              <a:t>memory access (UMA</a:t>
            </a:r>
            <a:r>
              <a:rPr lang="en-US" b="1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/>
              <a:t>Nonuniform</a:t>
            </a:r>
            <a:r>
              <a:rPr lang="en-US" b="1" dirty="0" smtClean="0"/>
              <a:t> memory access (NUMA, more common now)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Cost: much cheaper to access data in cache than main memory.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09800" y="4267200"/>
            <a:ext cx="3429000" cy="2286000"/>
            <a:chOff x="2628900" y="4114800"/>
            <a:chExt cx="3657600" cy="2354263"/>
          </a:xfrm>
        </p:grpSpPr>
        <p:sp>
          <p:nvSpPr>
            <p:cNvPr id="234502" name="AutoShape 6"/>
            <p:cNvSpPr>
              <a:spLocks noChangeArrowheads="1"/>
            </p:cNvSpPr>
            <p:nvPr/>
          </p:nvSpPr>
          <p:spPr bwMode="auto">
            <a:xfrm>
              <a:off x="2628900" y="5021263"/>
              <a:ext cx="3657600" cy="45720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3" name="Text Box 7"/>
            <p:cNvSpPr txBox="1">
              <a:spLocks noChangeArrowheads="1"/>
            </p:cNvSpPr>
            <p:nvPr/>
          </p:nvSpPr>
          <p:spPr bwMode="auto">
            <a:xfrm>
              <a:off x="3200400" y="5097463"/>
              <a:ext cx="25908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000000"/>
                  </a:solidFill>
                </a:rPr>
                <a:t>bus</a:t>
              </a:r>
            </a:p>
          </p:txBody>
        </p:sp>
        <p:sp>
          <p:nvSpPr>
            <p:cNvPr id="234508" name="Line 12"/>
            <p:cNvSpPr>
              <a:spLocks noChangeShapeType="1"/>
            </p:cNvSpPr>
            <p:nvPr/>
          </p:nvSpPr>
          <p:spPr bwMode="auto">
            <a:xfrm>
              <a:off x="4152900" y="5478463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9" name="Rectangle 13"/>
            <p:cNvSpPr>
              <a:spLocks noChangeArrowheads="1"/>
            </p:cNvSpPr>
            <p:nvPr/>
          </p:nvSpPr>
          <p:spPr bwMode="auto">
            <a:xfrm>
              <a:off x="2628900" y="5630863"/>
              <a:ext cx="3657600" cy="838200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10" name="Text Box 14"/>
            <p:cNvSpPr txBox="1">
              <a:spLocks noChangeArrowheads="1"/>
            </p:cNvSpPr>
            <p:nvPr/>
          </p:nvSpPr>
          <p:spPr bwMode="auto">
            <a:xfrm>
              <a:off x="3962400" y="5935663"/>
              <a:ext cx="1981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234501" name="Oval 5"/>
            <p:cNvSpPr>
              <a:spLocks noChangeArrowheads="1"/>
            </p:cNvSpPr>
            <p:nvPr/>
          </p:nvSpPr>
          <p:spPr bwMode="auto">
            <a:xfrm>
              <a:off x="2743200" y="4129088"/>
              <a:ext cx="685800" cy="381000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234504" name="Rectangle 8"/>
            <p:cNvSpPr>
              <a:spLocks noChangeArrowheads="1"/>
            </p:cNvSpPr>
            <p:nvPr/>
          </p:nvSpPr>
          <p:spPr bwMode="auto">
            <a:xfrm>
              <a:off x="3162300" y="4564063"/>
              <a:ext cx="457200" cy="381000"/>
            </a:xfrm>
            <a:prstGeom prst="rect">
              <a:avLst/>
            </a:prstGeom>
            <a:solidFill>
              <a:srgbClr val="EBD7C3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5" name="Text Box 9"/>
            <p:cNvSpPr txBox="1">
              <a:spLocks noChangeArrowheads="1"/>
            </p:cNvSpPr>
            <p:nvPr/>
          </p:nvSpPr>
          <p:spPr bwMode="auto">
            <a:xfrm>
              <a:off x="3257550" y="4564063"/>
              <a:ext cx="285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</a:rPr>
                <a:t>$</a:t>
              </a:r>
            </a:p>
          </p:txBody>
        </p:sp>
        <p:sp>
          <p:nvSpPr>
            <p:cNvPr id="234506" name="Line 10"/>
            <p:cNvSpPr>
              <a:spLocks noChangeShapeType="1"/>
            </p:cNvSpPr>
            <p:nvPr/>
          </p:nvSpPr>
          <p:spPr bwMode="auto">
            <a:xfrm>
              <a:off x="3086100" y="4510088"/>
              <a:ext cx="0" cy="511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7" name="Line 11"/>
            <p:cNvSpPr>
              <a:spLocks noChangeShapeType="1"/>
            </p:cNvSpPr>
            <p:nvPr/>
          </p:nvSpPr>
          <p:spPr bwMode="auto">
            <a:xfrm>
              <a:off x="3086100" y="4640263"/>
              <a:ext cx="76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11" name="Oval 15"/>
            <p:cNvSpPr>
              <a:spLocks noChangeArrowheads="1"/>
            </p:cNvSpPr>
            <p:nvPr/>
          </p:nvSpPr>
          <p:spPr bwMode="auto">
            <a:xfrm>
              <a:off x="3733800" y="4114800"/>
              <a:ext cx="685800" cy="381000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P2</a:t>
              </a:r>
            </a:p>
          </p:txBody>
        </p:sp>
        <p:sp>
          <p:nvSpPr>
            <p:cNvPr id="234512" name="Rectangle 16"/>
            <p:cNvSpPr>
              <a:spLocks noChangeArrowheads="1"/>
            </p:cNvSpPr>
            <p:nvPr/>
          </p:nvSpPr>
          <p:spPr bwMode="auto">
            <a:xfrm>
              <a:off x="4152900" y="4549775"/>
              <a:ext cx="457200" cy="381000"/>
            </a:xfrm>
            <a:prstGeom prst="rect">
              <a:avLst/>
            </a:prstGeom>
            <a:solidFill>
              <a:srgbClr val="EBD7C3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13" name="Text Box 17"/>
            <p:cNvSpPr txBox="1">
              <a:spLocks noChangeArrowheads="1"/>
            </p:cNvSpPr>
            <p:nvPr/>
          </p:nvSpPr>
          <p:spPr bwMode="auto">
            <a:xfrm>
              <a:off x="4248150" y="4549775"/>
              <a:ext cx="285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00"/>
                  </a:solidFill>
                </a:rPr>
                <a:t>$</a:t>
              </a:r>
            </a:p>
          </p:txBody>
        </p:sp>
        <p:sp>
          <p:nvSpPr>
            <p:cNvPr id="234514" name="Line 18"/>
            <p:cNvSpPr>
              <a:spLocks noChangeShapeType="1"/>
            </p:cNvSpPr>
            <p:nvPr/>
          </p:nvSpPr>
          <p:spPr bwMode="auto">
            <a:xfrm>
              <a:off x="4076700" y="4495800"/>
              <a:ext cx="0" cy="511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15" name="Line 19"/>
            <p:cNvSpPr>
              <a:spLocks noChangeShapeType="1"/>
            </p:cNvSpPr>
            <p:nvPr/>
          </p:nvSpPr>
          <p:spPr bwMode="auto">
            <a:xfrm>
              <a:off x="4076700" y="4625975"/>
              <a:ext cx="76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16" name="Oval 20"/>
            <p:cNvSpPr>
              <a:spLocks noChangeArrowheads="1"/>
            </p:cNvSpPr>
            <p:nvPr/>
          </p:nvSpPr>
          <p:spPr bwMode="auto">
            <a:xfrm>
              <a:off x="5219700" y="4129088"/>
              <a:ext cx="685800" cy="381000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</a:rPr>
                <a:t>Pn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4517" name="Rectangle 21"/>
            <p:cNvSpPr>
              <a:spLocks noChangeArrowheads="1"/>
            </p:cNvSpPr>
            <p:nvPr/>
          </p:nvSpPr>
          <p:spPr bwMode="auto">
            <a:xfrm>
              <a:off x="5638800" y="4564063"/>
              <a:ext cx="457200" cy="381000"/>
            </a:xfrm>
            <a:prstGeom prst="rect">
              <a:avLst/>
            </a:prstGeom>
            <a:solidFill>
              <a:srgbClr val="EBD7C3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18" name="Text Box 22"/>
            <p:cNvSpPr txBox="1">
              <a:spLocks noChangeArrowheads="1"/>
            </p:cNvSpPr>
            <p:nvPr/>
          </p:nvSpPr>
          <p:spPr bwMode="auto">
            <a:xfrm>
              <a:off x="5734050" y="4564063"/>
              <a:ext cx="285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00"/>
                  </a:solidFill>
                </a:rPr>
                <a:t>$</a:t>
              </a:r>
            </a:p>
          </p:txBody>
        </p:sp>
        <p:sp>
          <p:nvSpPr>
            <p:cNvPr id="234519" name="Line 23"/>
            <p:cNvSpPr>
              <a:spLocks noChangeShapeType="1"/>
            </p:cNvSpPr>
            <p:nvPr/>
          </p:nvSpPr>
          <p:spPr bwMode="auto">
            <a:xfrm>
              <a:off x="5562600" y="4510088"/>
              <a:ext cx="0" cy="511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20" name="Line 24"/>
            <p:cNvSpPr>
              <a:spLocks noChangeShapeType="1"/>
            </p:cNvSpPr>
            <p:nvPr/>
          </p:nvSpPr>
          <p:spPr bwMode="auto">
            <a:xfrm>
              <a:off x="5562600" y="4640263"/>
              <a:ext cx="76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29375" y="4876800"/>
            <a:ext cx="1266825" cy="348989"/>
            <a:chOff x="6124575" y="4876800"/>
            <a:chExt cx="1266825" cy="348989"/>
          </a:xfrm>
        </p:grpSpPr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6124575" y="4876800"/>
              <a:ext cx="1114425" cy="348989"/>
            </a:xfrm>
            <a:prstGeom prst="rect">
              <a:avLst/>
            </a:prstGeom>
            <a:solidFill>
              <a:srgbClr val="EBD7C3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6132909" y="4876800"/>
              <a:ext cx="125849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000000"/>
                  </a:solidFill>
                </a:rPr>
                <a:t>$ = cache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0A1D9EC6-516A-5842-B64C-4D1F3E7191DB}" type="slidenum">
              <a:rPr lang="en-US"/>
              <a:pPr/>
              <a:t>34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685800"/>
          </a:xfrm>
        </p:spPr>
        <p:txBody>
          <a:bodyPr/>
          <a:lstStyle/>
          <a:p>
            <a:r>
              <a:rPr lang="en-US" sz="2400"/>
              <a:t>Machine model 1b: distributed shared memory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543800" cy="4495800"/>
          </a:xfrm>
        </p:spPr>
        <p:txBody>
          <a:bodyPr/>
          <a:lstStyle/>
          <a:p>
            <a:r>
              <a:rPr lang="en-US" dirty="0"/>
              <a:t>Memory is logically shared, but physically distributed (e.g., SGI </a:t>
            </a:r>
            <a:r>
              <a:rPr lang="en-US" dirty="0" err="1"/>
              <a:t>Altix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Any processor can access any address in memory</a:t>
            </a:r>
          </a:p>
          <a:p>
            <a:pPr lvl="1"/>
            <a:r>
              <a:rPr lang="en-US" dirty="0"/>
              <a:t>Cache lines (or pages) are passed around machine</a:t>
            </a:r>
          </a:p>
          <a:p>
            <a:pPr lvl="1"/>
            <a:r>
              <a:rPr lang="en-US" dirty="0"/>
              <a:t>Limitation is </a:t>
            </a:r>
            <a:r>
              <a:rPr lang="en-US" i="1" dirty="0">
                <a:solidFill>
                  <a:srgbClr val="CC0000"/>
                </a:solidFill>
              </a:rPr>
              <a:t>cache coherency protocols</a:t>
            </a:r>
            <a:r>
              <a:rPr lang="en-US" dirty="0"/>
              <a:t> – how to keep cached copies of the same address consistent</a:t>
            </a:r>
            <a:endParaRPr lang="en-US" sz="2000" dirty="0"/>
          </a:p>
        </p:txBody>
      </p:sp>
      <p:sp>
        <p:nvSpPr>
          <p:cNvPr id="235526" name="AutoShape 6"/>
          <p:cNvSpPr>
            <a:spLocks noChangeArrowheads="1"/>
          </p:cNvSpPr>
          <p:nvPr/>
        </p:nvSpPr>
        <p:spPr bwMode="auto">
          <a:xfrm>
            <a:off x="2705100" y="4564063"/>
            <a:ext cx="3657600" cy="4572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3924300" y="4640263"/>
            <a:ext cx="1943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network</a:t>
            </a:r>
          </a:p>
        </p:txBody>
      </p:sp>
      <p:sp>
        <p:nvSpPr>
          <p:cNvPr id="235532" name="Line 12"/>
          <p:cNvSpPr>
            <a:spLocks noChangeShapeType="1"/>
          </p:cNvSpPr>
          <p:nvPr/>
        </p:nvSpPr>
        <p:spPr bwMode="auto">
          <a:xfrm>
            <a:off x="4229100" y="50212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33" name="Rectangle 13"/>
          <p:cNvSpPr>
            <a:spLocks noChangeArrowheads="1"/>
          </p:cNvSpPr>
          <p:nvPr/>
        </p:nvSpPr>
        <p:spPr bwMode="auto">
          <a:xfrm>
            <a:off x="2705100" y="5173663"/>
            <a:ext cx="914400" cy="8382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memory</a:t>
            </a:r>
          </a:p>
        </p:txBody>
      </p:sp>
      <p:grpSp>
        <p:nvGrpSpPr>
          <p:cNvPr id="235558" name="Group 38"/>
          <p:cNvGrpSpPr>
            <a:grpSpLocks/>
          </p:cNvGrpSpPr>
          <p:nvPr/>
        </p:nvGrpSpPr>
        <p:grpSpPr bwMode="auto">
          <a:xfrm>
            <a:off x="2895600" y="3657600"/>
            <a:ext cx="3352800" cy="906463"/>
            <a:chOff x="1632" y="2304"/>
            <a:chExt cx="2112" cy="571"/>
          </a:xfrm>
        </p:grpSpPr>
        <p:sp>
          <p:nvSpPr>
            <p:cNvPr id="235525" name="Oval 5"/>
            <p:cNvSpPr>
              <a:spLocks noChangeArrowheads="1"/>
            </p:cNvSpPr>
            <p:nvPr/>
          </p:nvSpPr>
          <p:spPr bwMode="auto">
            <a:xfrm>
              <a:off x="1632" y="2313"/>
              <a:ext cx="432" cy="240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P1</a:t>
              </a:r>
            </a:p>
          </p:txBody>
        </p:sp>
        <p:sp>
          <p:nvSpPr>
            <p:cNvPr id="235528" name="Rectangle 8"/>
            <p:cNvSpPr>
              <a:spLocks noChangeArrowheads="1"/>
            </p:cNvSpPr>
            <p:nvPr/>
          </p:nvSpPr>
          <p:spPr bwMode="auto">
            <a:xfrm>
              <a:off x="1896" y="2587"/>
              <a:ext cx="288" cy="240"/>
            </a:xfrm>
            <a:prstGeom prst="rect">
              <a:avLst/>
            </a:prstGeom>
            <a:solidFill>
              <a:srgbClr val="EBD7C3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9" name="Text Box 9"/>
            <p:cNvSpPr txBox="1">
              <a:spLocks noChangeArrowheads="1"/>
            </p:cNvSpPr>
            <p:nvPr/>
          </p:nvSpPr>
          <p:spPr bwMode="auto">
            <a:xfrm>
              <a:off x="1956" y="2587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$</a:t>
              </a:r>
            </a:p>
          </p:txBody>
        </p:sp>
        <p:sp>
          <p:nvSpPr>
            <p:cNvPr id="235530" name="Line 10"/>
            <p:cNvSpPr>
              <a:spLocks noChangeShapeType="1"/>
            </p:cNvSpPr>
            <p:nvPr/>
          </p:nvSpPr>
          <p:spPr bwMode="auto">
            <a:xfrm>
              <a:off x="1848" y="2553"/>
              <a:ext cx="0" cy="3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1" name="Line 11"/>
            <p:cNvSpPr>
              <a:spLocks noChangeShapeType="1"/>
            </p:cNvSpPr>
            <p:nvPr/>
          </p:nvSpPr>
          <p:spPr bwMode="auto">
            <a:xfrm>
              <a:off x="1848" y="2635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4" name="Oval 14"/>
            <p:cNvSpPr>
              <a:spLocks noChangeArrowheads="1"/>
            </p:cNvSpPr>
            <p:nvPr/>
          </p:nvSpPr>
          <p:spPr bwMode="auto">
            <a:xfrm>
              <a:off x="2256" y="2304"/>
              <a:ext cx="432" cy="240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P2</a:t>
              </a:r>
            </a:p>
          </p:txBody>
        </p:sp>
        <p:sp>
          <p:nvSpPr>
            <p:cNvPr id="235535" name="Rectangle 15"/>
            <p:cNvSpPr>
              <a:spLocks noChangeArrowheads="1"/>
            </p:cNvSpPr>
            <p:nvPr/>
          </p:nvSpPr>
          <p:spPr bwMode="auto">
            <a:xfrm>
              <a:off x="2520" y="2578"/>
              <a:ext cx="288" cy="240"/>
            </a:xfrm>
            <a:prstGeom prst="rect">
              <a:avLst/>
            </a:prstGeom>
            <a:solidFill>
              <a:srgbClr val="EBD7C3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6" name="Text Box 16"/>
            <p:cNvSpPr txBox="1">
              <a:spLocks noChangeArrowheads="1"/>
            </p:cNvSpPr>
            <p:nvPr/>
          </p:nvSpPr>
          <p:spPr bwMode="auto">
            <a:xfrm>
              <a:off x="2580" y="2578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$</a:t>
              </a:r>
            </a:p>
          </p:txBody>
        </p:sp>
        <p:sp>
          <p:nvSpPr>
            <p:cNvPr id="235537" name="Line 17"/>
            <p:cNvSpPr>
              <a:spLocks noChangeShapeType="1"/>
            </p:cNvSpPr>
            <p:nvPr/>
          </p:nvSpPr>
          <p:spPr bwMode="auto">
            <a:xfrm>
              <a:off x="2472" y="2544"/>
              <a:ext cx="0" cy="3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8" name="Line 18"/>
            <p:cNvSpPr>
              <a:spLocks noChangeShapeType="1"/>
            </p:cNvSpPr>
            <p:nvPr/>
          </p:nvSpPr>
          <p:spPr bwMode="auto">
            <a:xfrm>
              <a:off x="2472" y="2626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9" name="Oval 19"/>
            <p:cNvSpPr>
              <a:spLocks noChangeArrowheads="1"/>
            </p:cNvSpPr>
            <p:nvPr/>
          </p:nvSpPr>
          <p:spPr bwMode="auto">
            <a:xfrm>
              <a:off x="3192" y="2313"/>
              <a:ext cx="432" cy="240"/>
            </a:xfrm>
            <a:prstGeom prst="ellipse">
              <a:avLst/>
            </a:prstGeom>
            <a:solidFill>
              <a:srgbClr val="CCECFF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Pn</a:t>
              </a:r>
            </a:p>
          </p:txBody>
        </p:sp>
        <p:sp>
          <p:nvSpPr>
            <p:cNvPr id="235540" name="Rectangle 20"/>
            <p:cNvSpPr>
              <a:spLocks noChangeArrowheads="1"/>
            </p:cNvSpPr>
            <p:nvPr/>
          </p:nvSpPr>
          <p:spPr bwMode="auto">
            <a:xfrm>
              <a:off x="3456" y="2587"/>
              <a:ext cx="288" cy="240"/>
            </a:xfrm>
            <a:prstGeom prst="rect">
              <a:avLst/>
            </a:prstGeom>
            <a:solidFill>
              <a:srgbClr val="EBD7C3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1" name="Text Box 21"/>
            <p:cNvSpPr txBox="1">
              <a:spLocks noChangeArrowheads="1"/>
            </p:cNvSpPr>
            <p:nvPr/>
          </p:nvSpPr>
          <p:spPr bwMode="auto">
            <a:xfrm>
              <a:off x="3516" y="2587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$</a:t>
              </a:r>
            </a:p>
          </p:txBody>
        </p:sp>
        <p:sp>
          <p:nvSpPr>
            <p:cNvPr id="235542" name="Line 22"/>
            <p:cNvSpPr>
              <a:spLocks noChangeShapeType="1"/>
            </p:cNvSpPr>
            <p:nvPr/>
          </p:nvSpPr>
          <p:spPr bwMode="auto">
            <a:xfrm>
              <a:off x="3408" y="2553"/>
              <a:ext cx="0" cy="3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3" name="Line 23"/>
            <p:cNvSpPr>
              <a:spLocks noChangeShapeType="1"/>
            </p:cNvSpPr>
            <p:nvPr/>
          </p:nvSpPr>
          <p:spPr bwMode="auto">
            <a:xfrm>
              <a:off x="3408" y="2635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44" name="Line 24"/>
          <p:cNvSpPr>
            <a:spLocks noChangeShapeType="1"/>
          </p:cNvSpPr>
          <p:nvPr/>
        </p:nvSpPr>
        <p:spPr bwMode="auto">
          <a:xfrm>
            <a:off x="3276600" y="50212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5" name="Line 25"/>
          <p:cNvSpPr>
            <a:spLocks noChangeShapeType="1"/>
          </p:cNvSpPr>
          <p:nvPr/>
        </p:nvSpPr>
        <p:spPr bwMode="auto">
          <a:xfrm>
            <a:off x="5867400" y="50069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6" name="Rectangle 26"/>
          <p:cNvSpPr>
            <a:spLocks noChangeArrowheads="1"/>
          </p:cNvSpPr>
          <p:nvPr/>
        </p:nvSpPr>
        <p:spPr bwMode="auto">
          <a:xfrm>
            <a:off x="3771900" y="5159375"/>
            <a:ext cx="914400" cy="8382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memory</a:t>
            </a:r>
          </a:p>
        </p:txBody>
      </p:sp>
      <p:sp>
        <p:nvSpPr>
          <p:cNvPr id="235547" name="Rectangle 27"/>
          <p:cNvSpPr>
            <a:spLocks noChangeArrowheads="1"/>
          </p:cNvSpPr>
          <p:nvPr/>
        </p:nvSpPr>
        <p:spPr bwMode="auto">
          <a:xfrm>
            <a:off x="5410200" y="5159375"/>
            <a:ext cx="914400" cy="8382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memory</a:t>
            </a:r>
          </a:p>
        </p:txBody>
      </p:sp>
      <p:sp>
        <p:nvSpPr>
          <p:cNvPr id="235551" name="Rectangle 31"/>
          <p:cNvSpPr>
            <a:spLocks noChangeArrowheads="1"/>
          </p:cNvSpPr>
          <p:nvPr/>
        </p:nvSpPr>
        <p:spPr bwMode="auto">
          <a:xfrm>
            <a:off x="5410200" y="5334000"/>
            <a:ext cx="914400" cy="76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5" name="Freeform 35"/>
          <p:cNvSpPr>
            <a:spLocks/>
          </p:cNvSpPr>
          <p:nvPr/>
        </p:nvSpPr>
        <p:spPr bwMode="auto">
          <a:xfrm>
            <a:off x="5943600" y="4191000"/>
            <a:ext cx="381000" cy="1143000"/>
          </a:xfrm>
          <a:custGeom>
            <a:avLst/>
            <a:gdLst>
              <a:gd name="T0" fmla="*/ 240 w 240"/>
              <a:gd name="T1" fmla="*/ 720 h 720"/>
              <a:gd name="T2" fmla="*/ 0 w 240"/>
              <a:gd name="T3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0" h="720">
                <a:moveTo>
                  <a:pt x="240" y="720"/>
                </a:moveTo>
                <a:cubicBezTo>
                  <a:pt x="140" y="420"/>
                  <a:pt x="40" y="120"/>
                  <a:pt x="0" y="0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7" name="Line 37"/>
          <p:cNvSpPr>
            <a:spLocks noChangeShapeType="1"/>
          </p:cNvSpPr>
          <p:nvPr/>
        </p:nvSpPr>
        <p:spPr bwMode="auto">
          <a:xfrm flipH="1" flipV="1">
            <a:off x="4495800" y="4267200"/>
            <a:ext cx="914400" cy="1066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1" grpId="0" animBg="1"/>
      <p:bldP spid="235555" grpId="0" animBg="1"/>
      <p:bldP spid="2355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B8B94F2F-408A-7C48-AD80-E8D7AC587F26}" type="slidenum">
              <a:rPr lang="en-US"/>
              <a:pPr/>
              <a:t>35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programming example</a:t>
            </a:r>
            <a:endParaRPr lang="en-US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543800" cy="4800600"/>
          </a:xfrm>
        </p:spPr>
        <p:txBody>
          <a:bodyPr/>
          <a:lstStyle/>
          <a:p>
            <a:pPr eaLnBrk="0" hangingPunct="0">
              <a:spcBef>
                <a:spcPct val="15000"/>
              </a:spcBef>
              <a:buFontTx/>
              <a:buNone/>
            </a:pPr>
            <a:r>
              <a:rPr lang="en-US" dirty="0">
                <a:solidFill>
                  <a:srgbClr val="401CF2"/>
                </a:solidFill>
              </a:rPr>
              <a:t>Consider dot product:</a:t>
            </a:r>
            <a:r>
              <a:rPr lang="en-US" dirty="0"/>
              <a:t> </a:t>
            </a:r>
          </a:p>
          <a:p>
            <a:pPr eaLnBrk="0" hangingPunct="0">
              <a:spcBef>
                <a:spcPct val="15000"/>
              </a:spcBef>
              <a:buFontTx/>
              <a:buChar char="•"/>
            </a:pPr>
            <a:r>
              <a:rPr lang="en-US" dirty="0"/>
              <a:t>Parallel Decomposition: </a:t>
            </a:r>
          </a:p>
          <a:p>
            <a:pPr lvl="1" eaLnBrk="0" hangingPunct="0">
              <a:spcBef>
                <a:spcPct val="15000"/>
              </a:spcBef>
              <a:buSzTx/>
              <a:buFont typeface="Wingdings" charset="0"/>
              <a:buChar char="§"/>
            </a:pPr>
            <a:r>
              <a:rPr lang="en-US" dirty="0">
                <a:solidFill>
                  <a:srgbClr val="000099"/>
                </a:solidFill>
              </a:rPr>
              <a:t>Each evaluation and each partial sum is a task.</a:t>
            </a:r>
          </a:p>
          <a:p>
            <a:pPr eaLnBrk="0" hangingPunct="0">
              <a:spcBef>
                <a:spcPct val="15000"/>
              </a:spcBef>
              <a:buFontTx/>
              <a:buChar char="•"/>
            </a:pPr>
            <a:r>
              <a:rPr lang="en-US" dirty="0"/>
              <a:t>Assign n/p numbers to each of p </a:t>
            </a:r>
            <a:r>
              <a:rPr lang="en-US" dirty="0" err="1"/>
              <a:t>procs</a:t>
            </a:r>
            <a:endParaRPr lang="en-US" dirty="0"/>
          </a:p>
          <a:p>
            <a:pPr lvl="1" eaLnBrk="0" hangingPunct="0">
              <a:spcBef>
                <a:spcPct val="15000"/>
              </a:spcBef>
              <a:buSzTx/>
              <a:buFont typeface="Wingdings" charset="0"/>
              <a:buChar char="§"/>
            </a:pPr>
            <a:r>
              <a:rPr lang="en-US" dirty="0">
                <a:solidFill>
                  <a:srgbClr val="000099"/>
                </a:solidFill>
              </a:rPr>
              <a:t>Each computes independent </a:t>
            </a:r>
            <a:r>
              <a:rPr lang="ja-JP" altLang="en-US" dirty="0">
                <a:solidFill>
                  <a:srgbClr val="000099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099"/>
                </a:solidFill>
              </a:rPr>
              <a:t>private</a:t>
            </a:r>
            <a:r>
              <a:rPr lang="ja-JP" altLang="en-US" dirty="0">
                <a:solidFill>
                  <a:srgbClr val="000099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099"/>
                </a:solidFill>
              </a:rPr>
              <a:t> results and partial sum.</a:t>
            </a:r>
          </a:p>
          <a:p>
            <a:pPr lvl="1" eaLnBrk="0" hangingPunct="0">
              <a:spcBef>
                <a:spcPct val="15000"/>
              </a:spcBef>
              <a:buSzTx/>
              <a:buFont typeface="Wingdings" charset="0"/>
              <a:buChar char="§"/>
            </a:pPr>
            <a:r>
              <a:rPr lang="en-US" dirty="0">
                <a:solidFill>
                  <a:srgbClr val="000099"/>
                </a:solidFill>
              </a:rPr>
              <a:t>One (or all) collects the p partial sums and computes the global sum.</a:t>
            </a:r>
          </a:p>
          <a:p>
            <a:pPr eaLnBrk="0" hangingPunct="0">
              <a:spcBef>
                <a:spcPct val="15000"/>
              </a:spcBef>
              <a:buFontTx/>
              <a:buNone/>
            </a:pPr>
            <a:r>
              <a:rPr lang="en-US" dirty="0">
                <a:solidFill>
                  <a:srgbClr val="401CF2"/>
                </a:solidFill>
              </a:rPr>
              <a:t>Two Classes of Data:</a:t>
            </a:r>
            <a:r>
              <a:rPr lang="en-US" dirty="0"/>
              <a:t> </a:t>
            </a:r>
          </a:p>
          <a:p>
            <a:pPr eaLnBrk="0" hangingPunct="0">
              <a:spcBef>
                <a:spcPct val="15000"/>
              </a:spcBef>
              <a:buFontTx/>
              <a:buChar char="•"/>
            </a:pPr>
            <a:r>
              <a:rPr lang="en-US" dirty="0"/>
              <a:t>Logically Shared</a:t>
            </a:r>
          </a:p>
          <a:p>
            <a:pPr lvl="1" eaLnBrk="0" hangingPunct="0">
              <a:spcBef>
                <a:spcPct val="15000"/>
              </a:spcBef>
              <a:buSzTx/>
              <a:buFont typeface="Wingdings" charset="0"/>
              <a:buChar char="§"/>
            </a:pPr>
            <a:r>
              <a:rPr lang="en-US" dirty="0">
                <a:solidFill>
                  <a:srgbClr val="000099"/>
                </a:solidFill>
              </a:rPr>
              <a:t>The original n numbers, the global sum.</a:t>
            </a:r>
            <a:endParaRPr lang="en-US" b="1" dirty="0">
              <a:solidFill>
                <a:srgbClr val="000099"/>
              </a:solidFill>
            </a:endParaRPr>
          </a:p>
          <a:p>
            <a:pPr eaLnBrk="0" hangingPunct="0">
              <a:spcBef>
                <a:spcPct val="15000"/>
              </a:spcBef>
              <a:buFontTx/>
              <a:buChar char="•"/>
            </a:pPr>
            <a:r>
              <a:rPr lang="en-US" dirty="0"/>
              <a:t>Logically Private</a:t>
            </a:r>
          </a:p>
          <a:p>
            <a:pPr lvl="1" eaLnBrk="0" hangingPunct="0">
              <a:spcBef>
                <a:spcPct val="15000"/>
              </a:spcBef>
              <a:buSzTx/>
              <a:buFont typeface="Wingdings" charset="0"/>
              <a:buChar char="§"/>
            </a:pPr>
            <a:r>
              <a:rPr lang="en-US" dirty="0">
                <a:solidFill>
                  <a:srgbClr val="000099"/>
                </a:solidFill>
              </a:rPr>
              <a:t>The individual partial sums.</a:t>
            </a:r>
            <a:endParaRPr lang="en-US" dirty="0"/>
          </a:p>
        </p:txBody>
      </p:sp>
      <p:graphicFrame>
        <p:nvGraphicFramePr>
          <p:cNvPr id="236548" name="Object 4"/>
          <p:cNvGraphicFramePr>
            <a:graphicFrameLocks/>
          </p:cNvGraphicFramePr>
          <p:nvPr/>
        </p:nvGraphicFramePr>
        <p:xfrm>
          <a:off x="4038600" y="1143000"/>
          <a:ext cx="190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91" name="Equation" r:id="rId3" imgW="1269720" imgH="634680" progId="Equation.3">
                  <p:embed/>
                </p:oleObj>
              </mc:Choice>
              <mc:Fallback>
                <p:oleObj name="Equation" r:id="rId3" imgW="1269720" imgH="6346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43000"/>
                        <a:ext cx="1905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6549" name="Group 5"/>
          <p:cNvGrpSpPr>
            <a:grpSpLocks/>
          </p:cNvGrpSpPr>
          <p:nvPr/>
        </p:nvGrpSpPr>
        <p:grpSpPr bwMode="auto">
          <a:xfrm>
            <a:off x="5118100" y="4953000"/>
            <a:ext cx="3568700" cy="838200"/>
            <a:chOff x="3120" y="2160"/>
            <a:chExt cx="2248" cy="528"/>
          </a:xfrm>
        </p:grpSpPr>
        <p:grpSp>
          <p:nvGrpSpPr>
            <p:cNvPr id="236550" name="Group 6"/>
            <p:cNvGrpSpPr>
              <a:grpSpLocks/>
            </p:cNvGrpSpPr>
            <p:nvPr/>
          </p:nvGrpSpPr>
          <p:grpSpPr bwMode="auto">
            <a:xfrm>
              <a:off x="3120" y="2208"/>
              <a:ext cx="520" cy="88"/>
              <a:chOff x="3124" y="2308"/>
              <a:chExt cx="520" cy="88"/>
            </a:xfrm>
          </p:grpSpPr>
          <p:sp>
            <p:nvSpPr>
              <p:cNvPr id="236551" name="Oval 7"/>
              <p:cNvSpPr>
                <a:spLocks noChangeArrowheads="1"/>
              </p:cNvSpPr>
              <p:nvPr/>
            </p:nvSpPr>
            <p:spPr bwMode="auto">
              <a:xfrm>
                <a:off x="3124" y="2308"/>
                <a:ext cx="88" cy="88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52" name="Oval 8"/>
              <p:cNvSpPr>
                <a:spLocks noChangeArrowheads="1"/>
              </p:cNvSpPr>
              <p:nvPr/>
            </p:nvSpPr>
            <p:spPr bwMode="auto">
              <a:xfrm>
                <a:off x="3268" y="2308"/>
                <a:ext cx="88" cy="88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53" name="Group 9"/>
              <p:cNvGrpSpPr>
                <a:grpSpLocks/>
              </p:cNvGrpSpPr>
              <p:nvPr/>
            </p:nvGrpSpPr>
            <p:grpSpPr bwMode="auto">
              <a:xfrm>
                <a:off x="3412" y="2308"/>
                <a:ext cx="232" cy="88"/>
                <a:chOff x="3412" y="2308"/>
                <a:chExt cx="232" cy="88"/>
              </a:xfrm>
            </p:grpSpPr>
            <p:sp>
              <p:nvSpPr>
                <p:cNvPr id="236554" name="Oval 10"/>
                <p:cNvSpPr>
                  <a:spLocks noChangeArrowheads="1"/>
                </p:cNvSpPr>
                <p:nvPr/>
              </p:nvSpPr>
              <p:spPr bwMode="auto">
                <a:xfrm>
                  <a:off x="3412" y="2308"/>
                  <a:ext cx="88" cy="88"/>
                </a:xfrm>
                <a:prstGeom prst="ellipse">
                  <a:avLst/>
                </a:prstGeom>
                <a:solidFill>
                  <a:srgbClr val="FC0128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55" name="Oval 11"/>
                <p:cNvSpPr>
                  <a:spLocks noChangeArrowheads="1"/>
                </p:cNvSpPr>
                <p:nvPr/>
              </p:nvSpPr>
              <p:spPr bwMode="auto">
                <a:xfrm>
                  <a:off x="3556" y="2308"/>
                  <a:ext cx="88" cy="88"/>
                </a:xfrm>
                <a:prstGeom prst="ellipse">
                  <a:avLst/>
                </a:prstGeom>
                <a:solidFill>
                  <a:srgbClr val="FC0128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556" name="Group 12"/>
            <p:cNvGrpSpPr>
              <a:grpSpLocks/>
            </p:cNvGrpSpPr>
            <p:nvPr/>
          </p:nvGrpSpPr>
          <p:grpSpPr bwMode="auto">
            <a:xfrm>
              <a:off x="3696" y="2208"/>
              <a:ext cx="520" cy="88"/>
              <a:chOff x="3700" y="2308"/>
              <a:chExt cx="520" cy="88"/>
            </a:xfrm>
          </p:grpSpPr>
          <p:sp>
            <p:nvSpPr>
              <p:cNvPr id="236557" name="Oval 13"/>
              <p:cNvSpPr>
                <a:spLocks noChangeArrowheads="1"/>
              </p:cNvSpPr>
              <p:nvPr/>
            </p:nvSpPr>
            <p:spPr bwMode="auto">
              <a:xfrm>
                <a:off x="3700" y="2308"/>
                <a:ext cx="88" cy="88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58" name="Oval 14"/>
              <p:cNvSpPr>
                <a:spLocks noChangeArrowheads="1"/>
              </p:cNvSpPr>
              <p:nvPr/>
            </p:nvSpPr>
            <p:spPr bwMode="auto">
              <a:xfrm>
                <a:off x="3844" y="2308"/>
                <a:ext cx="88" cy="88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59" name="Group 15"/>
              <p:cNvGrpSpPr>
                <a:grpSpLocks/>
              </p:cNvGrpSpPr>
              <p:nvPr/>
            </p:nvGrpSpPr>
            <p:grpSpPr bwMode="auto">
              <a:xfrm>
                <a:off x="3988" y="2308"/>
                <a:ext cx="232" cy="88"/>
                <a:chOff x="3988" y="2308"/>
                <a:chExt cx="232" cy="88"/>
              </a:xfrm>
            </p:grpSpPr>
            <p:sp>
              <p:nvSpPr>
                <p:cNvPr id="236560" name="Oval 16"/>
                <p:cNvSpPr>
                  <a:spLocks noChangeArrowheads="1"/>
                </p:cNvSpPr>
                <p:nvPr/>
              </p:nvSpPr>
              <p:spPr bwMode="auto">
                <a:xfrm>
                  <a:off x="3988" y="2308"/>
                  <a:ext cx="88" cy="88"/>
                </a:xfrm>
                <a:prstGeom prst="ellipse">
                  <a:avLst/>
                </a:prstGeom>
                <a:solidFill>
                  <a:srgbClr val="FC0128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61" name="Oval 17"/>
                <p:cNvSpPr>
                  <a:spLocks noChangeArrowheads="1"/>
                </p:cNvSpPr>
                <p:nvPr/>
              </p:nvSpPr>
              <p:spPr bwMode="auto">
                <a:xfrm>
                  <a:off x="4132" y="2308"/>
                  <a:ext cx="88" cy="88"/>
                </a:xfrm>
                <a:prstGeom prst="ellipse">
                  <a:avLst/>
                </a:prstGeom>
                <a:solidFill>
                  <a:srgbClr val="FC0128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562" name="Group 18"/>
            <p:cNvGrpSpPr>
              <a:grpSpLocks/>
            </p:cNvGrpSpPr>
            <p:nvPr/>
          </p:nvGrpSpPr>
          <p:grpSpPr bwMode="auto">
            <a:xfrm>
              <a:off x="4272" y="2208"/>
              <a:ext cx="1096" cy="88"/>
              <a:chOff x="4276" y="2308"/>
              <a:chExt cx="1096" cy="88"/>
            </a:xfrm>
          </p:grpSpPr>
          <p:grpSp>
            <p:nvGrpSpPr>
              <p:cNvPr id="236563" name="Group 19"/>
              <p:cNvGrpSpPr>
                <a:grpSpLocks/>
              </p:cNvGrpSpPr>
              <p:nvPr/>
            </p:nvGrpSpPr>
            <p:grpSpPr bwMode="auto">
              <a:xfrm>
                <a:off x="4276" y="2308"/>
                <a:ext cx="520" cy="88"/>
                <a:chOff x="4276" y="2308"/>
                <a:chExt cx="520" cy="88"/>
              </a:xfrm>
            </p:grpSpPr>
            <p:sp>
              <p:nvSpPr>
                <p:cNvPr id="236564" name="Oval 20"/>
                <p:cNvSpPr>
                  <a:spLocks noChangeArrowheads="1"/>
                </p:cNvSpPr>
                <p:nvPr/>
              </p:nvSpPr>
              <p:spPr bwMode="auto">
                <a:xfrm>
                  <a:off x="4276" y="2308"/>
                  <a:ext cx="88" cy="88"/>
                </a:xfrm>
                <a:prstGeom prst="ellipse">
                  <a:avLst/>
                </a:prstGeom>
                <a:solidFill>
                  <a:srgbClr val="FC0128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65" name="Oval 21"/>
                <p:cNvSpPr>
                  <a:spLocks noChangeArrowheads="1"/>
                </p:cNvSpPr>
                <p:nvPr/>
              </p:nvSpPr>
              <p:spPr bwMode="auto">
                <a:xfrm>
                  <a:off x="4420" y="2308"/>
                  <a:ext cx="88" cy="88"/>
                </a:xfrm>
                <a:prstGeom prst="ellipse">
                  <a:avLst/>
                </a:prstGeom>
                <a:solidFill>
                  <a:srgbClr val="FC0128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6566" name="Group 22"/>
                <p:cNvGrpSpPr>
                  <a:grpSpLocks/>
                </p:cNvGrpSpPr>
                <p:nvPr/>
              </p:nvGrpSpPr>
              <p:grpSpPr bwMode="auto">
                <a:xfrm>
                  <a:off x="4564" y="2308"/>
                  <a:ext cx="232" cy="88"/>
                  <a:chOff x="4564" y="2308"/>
                  <a:chExt cx="232" cy="88"/>
                </a:xfrm>
              </p:grpSpPr>
              <p:sp>
                <p:nvSpPr>
                  <p:cNvPr id="23656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564" y="2308"/>
                    <a:ext cx="88" cy="88"/>
                  </a:xfrm>
                  <a:prstGeom prst="ellipse">
                    <a:avLst/>
                  </a:prstGeom>
                  <a:solidFill>
                    <a:srgbClr val="FC0128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568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708" y="2308"/>
                    <a:ext cx="88" cy="88"/>
                  </a:xfrm>
                  <a:prstGeom prst="ellipse">
                    <a:avLst/>
                  </a:prstGeom>
                  <a:solidFill>
                    <a:srgbClr val="FC0128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6569" name="Group 25"/>
              <p:cNvGrpSpPr>
                <a:grpSpLocks/>
              </p:cNvGrpSpPr>
              <p:nvPr/>
            </p:nvGrpSpPr>
            <p:grpSpPr bwMode="auto">
              <a:xfrm>
                <a:off x="4852" y="2308"/>
                <a:ext cx="520" cy="88"/>
                <a:chOff x="4852" y="2308"/>
                <a:chExt cx="520" cy="88"/>
              </a:xfrm>
            </p:grpSpPr>
            <p:sp>
              <p:nvSpPr>
                <p:cNvPr id="236570" name="Oval 26"/>
                <p:cNvSpPr>
                  <a:spLocks noChangeArrowheads="1"/>
                </p:cNvSpPr>
                <p:nvPr/>
              </p:nvSpPr>
              <p:spPr bwMode="auto">
                <a:xfrm>
                  <a:off x="4852" y="2308"/>
                  <a:ext cx="88" cy="88"/>
                </a:xfrm>
                <a:prstGeom prst="ellipse">
                  <a:avLst/>
                </a:prstGeom>
                <a:solidFill>
                  <a:srgbClr val="FC0128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71" name="Oval 27"/>
                <p:cNvSpPr>
                  <a:spLocks noChangeArrowheads="1"/>
                </p:cNvSpPr>
                <p:nvPr/>
              </p:nvSpPr>
              <p:spPr bwMode="auto">
                <a:xfrm>
                  <a:off x="4996" y="2308"/>
                  <a:ext cx="88" cy="88"/>
                </a:xfrm>
                <a:prstGeom prst="ellipse">
                  <a:avLst/>
                </a:prstGeom>
                <a:solidFill>
                  <a:srgbClr val="FC0128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6572" name="Group 28"/>
                <p:cNvGrpSpPr>
                  <a:grpSpLocks/>
                </p:cNvGrpSpPr>
                <p:nvPr/>
              </p:nvGrpSpPr>
              <p:grpSpPr bwMode="auto">
                <a:xfrm>
                  <a:off x="5140" y="2308"/>
                  <a:ext cx="232" cy="88"/>
                  <a:chOff x="5140" y="2308"/>
                  <a:chExt cx="232" cy="88"/>
                </a:xfrm>
              </p:grpSpPr>
              <p:sp>
                <p:nvSpPr>
                  <p:cNvPr id="236573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5140" y="2308"/>
                    <a:ext cx="88" cy="88"/>
                  </a:xfrm>
                  <a:prstGeom prst="ellipse">
                    <a:avLst/>
                  </a:prstGeom>
                  <a:solidFill>
                    <a:srgbClr val="FC0128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574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5284" y="2308"/>
                    <a:ext cx="88" cy="88"/>
                  </a:xfrm>
                  <a:prstGeom prst="ellipse">
                    <a:avLst/>
                  </a:prstGeom>
                  <a:solidFill>
                    <a:srgbClr val="FC0128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36575" name="Rectangle 31"/>
            <p:cNvSpPr>
              <a:spLocks noChangeArrowheads="1"/>
            </p:cNvSpPr>
            <p:nvPr/>
          </p:nvSpPr>
          <p:spPr bwMode="auto">
            <a:xfrm>
              <a:off x="3120" y="2160"/>
              <a:ext cx="520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76" name="Rectangle 32"/>
            <p:cNvSpPr>
              <a:spLocks noChangeArrowheads="1"/>
            </p:cNvSpPr>
            <p:nvPr/>
          </p:nvSpPr>
          <p:spPr bwMode="auto">
            <a:xfrm>
              <a:off x="3696" y="2160"/>
              <a:ext cx="520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77" name="Rectangle 33"/>
            <p:cNvSpPr>
              <a:spLocks noChangeArrowheads="1"/>
            </p:cNvSpPr>
            <p:nvPr/>
          </p:nvSpPr>
          <p:spPr bwMode="auto">
            <a:xfrm>
              <a:off x="4272" y="2160"/>
              <a:ext cx="520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78" name="Rectangle 34"/>
            <p:cNvSpPr>
              <a:spLocks noChangeArrowheads="1"/>
            </p:cNvSpPr>
            <p:nvPr/>
          </p:nvSpPr>
          <p:spPr bwMode="auto">
            <a:xfrm>
              <a:off x="4848" y="2160"/>
              <a:ext cx="520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579" name="Group 35"/>
            <p:cNvGrpSpPr>
              <a:grpSpLocks/>
            </p:cNvGrpSpPr>
            <p:nvPr/>
          </p:nvGrpSpPr>
          <p:grpSpPr bwMode="auto">
            <a:xfrm>
              <a:off x="3312" y="2496"/>
              <a:ext cx="192" cy="192"/>
              <a:chOff x="3504" y="2736"/>
              <a:chExt cx="192" cy="192"/>
            </a:xfrm>
          </p:grpSpPr>
          <p:sp>
            <p:nvSpPr>
              <p:cNvPr id="236580" name="Oval 36"/>
              <p:cNvSpPr>
                <a:spLocks noChangeArrowheads="1"/>
              </p:cNvSpPr>
              <p:nvPr/>
            </p:nvSpPr>
            <p:spPr bwMode="auto">
              <a:xfrm>
                <a:off x="3552" y="2784"/>
                <a:ext cx="88" cy="88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1" name="Rectangle 37"/>
              <p:cNvSpPr>
                <a:spLocks noChangeArrowheads="1"/>
              </p:cNvSpPr>
              <p:nvPr/>
            </p:nvSpPr>
            <p:spPr bwMode="auto">
              <a:xfrm>
                <a:off x="3504" y="273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012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6582" name="Group 38"/>
            <p:cNvGrpSpPr>
              <a:grpSpLocks/>
            </p:cNvGrpSpPr>
            <p:nvPr/>
          </p:nvGrpSpPr>
          <p:grpSpPr bwMode="auto">
            <a:xfrm>
              <a:off x="3888" y="2496"/>
              <a:ext cx="192" cy="192"/>
              <a:chOff x="3984" y="2736"/>
              <a:chExt cx="192" cy="192"/>
            </a:xfrm>
          </p:grpSpPr>
          <p:sp>
            <p:nvSpPr>
              <p:cNvPr id="236583" name="Oval 39"/>
              <p:cNvSpPr>
                <a:spLocks noChangeArrowheads="1"/>
              </p:cNvSpPr>
              <p:nvPr/>
            </p:nvSpPr>
            <p:spPr bwMode="auto">
              <a:xfrm>
                <a:off x="4032" y="2784"/>
                <a:ext cx="88" cy="88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4" name="Rectangle 40"/>
              <p:cNvSpPr>
                <a:spLocks noChangeArrowheads="1"/>
              </p:cNvSpPr>
              <p:nvPr/>
            </p:nvSpPr>
            <p:spPr bwMode="auto">
              <a:xfrm>
                <a:off x="3984" y="273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012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6585" name="Group 41"/>
            <p:cNvGrpSpPr>
              <a:grpSpLocks/>
            </p:cNvGrpSpPr>
            <p:nvPr/>
          </p:nvGrpSpPr>
          <p:grpSpPr bwMode="auto">
            <a:xfrm>
              <a:off x="4464" y="2496"/>
              <a:ext cx="192" cy="192"/>
              <a:chOff x="4416" y="2736"/>
              <a:chExt cx="192" cy="192"/>
            </a:xfrm>
          </p:grpSpPr>
          <p:sp>
            <p:nvSpPr>
              <p:cNvPr id="236586" name="Oval 42"/>
              <p:cNvSpPr>
                <a:spLocks noChangeArrowheads="1"/>
              </p:cNvSpPr>
              <p:nvPr/>
            </p:nvSpPr>
            <p:spPr bwMode="auto">
              <a:xfrm>
                <a:off x="4464" y="2784"/>
                <a:ext cx="88" cy="88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7" name="Rectangle 43"/>
              <p:cNvSpPr>
                <a:spLocks noChangeArrowheads="1"/>
              </p:cNvSpPr>
              <p:nvPr/>
            </p:nvSpPr>
            <p:spPr bwMode="auto">
              <a:xfrm>
                <a:off x="4416" y="273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012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6588" name="Group 44"/>
            <p:cNvGrpSpPr>
              <a:grpSpLocks/>
            </p:cNvGrpSpPr>
            <p:nvPr/>
          </p:nvGrpSpPr>
          <p:grpSpPr bwMode="auto">
            <a:xfrm>
              <a:off x="4992" y="2496"/>
              <a:ext cx="192" cy="192"/>
              <a:chOff x="4848" y="2736"/>
              <a:chExt cx="192" cy="192"/>
            </a:xfrm>
          </p:grpSpPr>
          <p:sp>
            <p:nvSpPr>
              <p:cNvPr id="236589" name="Oval 45"/>
              <p:cNvSpPr>
                <a:spLocks noChangeArrowheads="1"/>
              </p:cNvSpPr>
              <p:nvPr/>
            </p:nvSpPr>
            <p:spPr bwMode="auto">
              <a:xfrm>
                <a:off x="4896" y="2784"/>
                <a:ext cx="88" cy="88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90" name="Rectangle 46"/>
              <p:cNvSpPr>
                <a:spLocks noChangeArrowheads="1"/>
              </p:cNvSpPr>
              <p:nvPr/>
            </p:nvSpPr>
            <p:spPr bwMode="auto">
              <a:xfrm>
                <a:off x="4848" y="273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012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591" name="Line 47"/>
            <p:cNvSpPr>
              <a:spLocks noChangeShapeType="1"/>
            </p:cNvSpPr>
            <p:nvPr/>
          </p:nvSpPr>
          <p:spPr bwMode="auto">
            <a:xfrm>
              <a:off x="3408" y="2352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92" name="Line 48"/>
            <p:cNvSpPr>
              <a:spLocks noChangeShapeType="1"/>
            </p:cNvSpPr>
            <p:nvPr/>
          </p:nvSpPr>
          <p:spPr bwMode="auto">
            <a:xfrm flipV="1">
              <a:off x="3984" y="2352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93" name="Line 49"/>
            <p:cNvSpPr>
              <a:spLocks noChangeShapeType="1"/>
            </p:cNvSpPr>
            <p:nvPr/>
          </p:nvSpPr>
          <p:spPr bwMode="auto">
            <a:xfrm flipV="1">
              <a:off x="4560" y="2352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94" name="Line 50"/>
            <p:cNvSpPr>
              <a:spLocks noChangeShapeType="1"/>
            </p:cNvSpPr>
            <p:nvPr/>
          </p:nvSpPr>
          <p:spPr bwMode="auto">
            <a:xfrm flipV="1">
              <a:off x="5088" y="2352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n 25"/>
          <p:cNvSpPr/>
          <p:nvPr/>
        </p:nvSpPr>
        <p:spPr>
          <a:xfrm>
            <a:off x="4264025" y="3967163"/>
            <a:ext cx="1181100" cy="307975"/>
          </a:xfrm>
          <a:prstGeom prst="ca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</a:rPr>
              <a:t>OpenMP</a:t>
            </a:r>
            <a:r>
              <a:rPr lang="en-US" dirty="0" smtClean="0">
                <a:latin typeface="Arial" charset="0"/>
              </a:rPr>
              <a:t> shared-memory programming</a:t>
            </a:r>
            <a:endParaRPr lang="en-US" dirty="0">
              <a:latin typeface="Arial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1355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dirty="0">
                <a:latin typeface="Arial" charset="0"/>
              </a:rPr>
              <a:t>Share the node address space.</a:t>
            </a:r>
          </a:p>
          <a:p>
            <a:pPr>
              <a:buFontTx/>
              <a:buBlip>
                <a:blip r:embed="rId2"/>
              </a:buBlip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dirty="0">
                <a:latin typeface="Arial" charset="0"/>
              </a:rPr>
              <a:t>Most data shared within node.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>
                <a:latin typeface="Arial" charset="0"/>
              </a:rPr>
              <a:t>Threads communicate via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	memory read &amp; write.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>
                <a:latin typeface="Arial" charset="0"/>
              </a:rPr>
              <a:t>Concurrent write to shared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	data needs </a:t>
            </a:r>
            <a:r>
              <a:rPr lang="en-US" i="1" dirty="0">
                <a:latin typeface="Arial" charset="0"/>
              </a:rPr>
              <a:t>locking </a:t>
            </a:r>
            <a:r>
              <a:rPr lang="en-US" dirty="0">
                <a:latin typeface="Arial" charset="0"/>
              </a:rPr>
              <a:t>or </a:t>
            </a:r>
          </a:p>
          <a:p>
            <a:pPr>
              <a:buFontTx/>
              <a:buNone/>
            </a:pPr>
            <a:r>
              <a:rPr lang="en-US" i="1" dirty="0">
                <a:latin typeface="Arial" charset="0"/>
              </a:rPr>
              <a:t>	atomic operation</a:t>
            </a:r>
            <a:r>
              <a:rPr lang="en-US" i="1" dirty="0" smtClean="0">
                <a:latin typeface="Arial" charset="0"/>
              </a:rPr>
              <a:t>.</a:t>
            </a:r>
          </a:p>
          <a:p>
            <a:pPr>
              <a:buFontTx/>
              <a:buNone/>
            </a:pPr>
            <a:endParaRPr lang="en-US" i="1" dirty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E98292-AF60-324B-A66C-F0751AB97FC5}" type="slidenum">
              <a:rPr lang="en-US" sz="1400"/>
              <a:pPr eaLnBrk="1" hangingPunct="1"/>
              <a:t>36</a:t>
            </a:fld>
            <a:endParaRPr lang="en-US" sz="1400"/>
          </a:p>
        </p:txBody>
      </p:sp>
      <p:grpSp>
        <p:nvGrpSpPr>
          <p:cNvPr id="34821" name="Group 4"/>
          <p:cNvGrpSpPr>
            <a:grpSpLocks/>
          </p:cNvGrpSpPr>
          <p:nvPr/>
        </p:nvGrpSpPr>
        <p:grpSpPr bwMode="auto">
          <a:xfrm>
            <a:off x="4495800" y="1524000"/>
            <a:ext cx="4186238" cy="4477282"/>
            <a:chOff x="1960460" y="684414"/>
            <a:chExt cx="4493384" cy="5020041"/>
          </a:xfrm>
        </p:grpSpPr>
        <p:sp>
          <p:nvSpPr>
            <p:cNvPr id="6" name="Can 5"/>
            <p:cNvSpPr/>
            <p:nvPr/>
          </p:nvSpPr>
          <p:spPr>
            <a:xfrm>
              <a:off x="4110877" y="1700762"/>
              <a:ext cx="2342967" cy="690619"/>
            </a:xfrm>
            <a:prstGeom prst="ca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3391980" y="2095058"/>
              <a:ext cx="989649" cy="17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895943" y="2590735"/>
              <a:ext cx="1980020" cy="304370"/>
            </a:xfrm>
            <a:prstGeom prst="rect">
              <a:avLst/>
            </a:prstGeom>
            <a:solidFill>
              <a:srgbClr val="E6C1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F o r k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2627709" y="3389968"/>
              <a:ext cx="991430" cy="17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3010251" y="3390820"/>
              <a:ext cx="99143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3391090" y="3389968"/>
              <a:ext cx="991430" cy="17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3772780" y="3389968"/>
              <a:ext cx="991430" cy="17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4151063" y="3389968"/>
              <a:ext cx="991430" cy="17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895943" y="3886535"/>
              <a:ext cx="1980020" cy="304370"/>
            </a:xfrm>
            <a:prstGeom prst="rect">
              <a:avLst/>
            </a:prstGeom>
            <a:solidFill>
              <a:srgbClr val="E6C1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J o </a:t>
              </a:r>
              <a:r>
                <a:rPr lang="en-US" b="1" dirty="0" err="1">
                  <a:solidFill>
                    <a:schemeClr val="tx1"/>
                  </a:solidFill>
                </a:rPr>
                <a:t>i</a:t>
              </a:r>
              <a:r>
                <a:rPr lang="en-US" b="1" dirty="0">
                  <a:solidFill>
                    <a:schemeClr val="tx1"/>
                  </a:solidFill>
                </a:rPr>
                <a:t> 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3391090" y="4685768"/>
              <a:ext cx="991430" cy="170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833" name="TextBox 15"/>
            <p:cNvSpPr txBox="1">
              <a:spLocks noChangeArrowheads="1"/>
            </p:cNvSpPr>
            <p:nvPr/>
          </p:nvSpPr>
          <p:spPr bwMode="auto">
            <a:xfrm>
              <a:off x="2984102" y="684414"/>
              <a:ext cx="1896651" cy="7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dirty="0"/>
            </a:p>
            <a:p>
              <a:pPr eaLnBrk="1" hangingPunct="1"/>
              <a:r>
                <a:rPr lang="en-US" dirty="0" smtClean="0"/>
                <a:t>Master thread</a:t>
              </a:r>
              <a:endParaRPr lang="en-US" dirty="0"/>
            </a:p>
          </p:txBody>
        </p:sp>
        <p:sp>
          <p:nvSpPr>
            <p:cNvPr id="34834" name="TextBox 16"/>
            <p:cNvSpPr txBox="1">
              <a:spLocks noChangeArrowheads="1"/>
            </p:cNvSpPr>
            <p:nvPr/>
          </p:nvSpPr>
          <p:spPr bwMode="auto">
            <a:xfrm>
              <a:off x="1960460" y="296814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Thread 1</a:t>
              </a:r>
            </a:p>
          </p:txBody>
        </p:sp>
        <p:sp>
          <p:nvSpPr>
            <p:cNvPr id="34835" name="TextBox 17"/>
            <p:cNvSpPr txBox="1">
              <a:spLocks noChangeArrowheads="1"/>
            </p:cNvSpPr>
            <p:nvPr/>
          </p:nvSpPr>
          <p:spPr bwMode="auto">
            <a:xfrm>
              <a:off x="4705587" y="289133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Thread 5</a:t>
              </a:r>
            </a:p>
          </p:txBody>
        </p:sp>
        <p:sp>
          <p:nvSpPr>
            <p:cNvPr id="34836" name="TextBox 18"/>
            <p:cNvSpPr txBox="1">
              <a:spLocks noChangeArrowheads="1"/>
            </p:cNvSpPr>
            <p:nvPr/>
          </p:nvSpPr>
          <p:spPr bwMode="auto">
            <a:xfrm>
              <a:off x="4301563" y="1815990"/>
              <a:ext cx="19463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b="1" i="1"/>
                <a:t>Shared data</a:t>
              </a:r>
            </a:p>
          </p:txBody>
        </p:sp>
        <p:sp>
          <p:nvSpPr>
            <p:cNvPr id="20" name="Can 19"/>
            <p:cNvSpPr/>
            <p:nvPr/>
          </p:nvSpPr>
          <p:spPr>
            <a:xfrm>
              <a:off x="5148599" y="3352551"/>
              <a:ext cx="1266053" cy="345309"/>
            </a:xfrm>
            <a:prstGeom prst="ca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838" name="TextBox 20"/>
            <p:cNvSpPr txBox="1">
              <a:spLocks noChangeArrowheads="1"/>
            </p:cNvSpPr>
            <p:nvPr/>
          </p:nvSpPr>
          <p:spPr bwMode="auto">
            <a:xfrm>
              <a:off x="5134685" y="3379968"/>
              <a:ext cx="11993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i="1"/>
                <a:t>Private data</a:t>
              </a:r>
            </a:p>
          </p:txBody>
        </p:sp>
        <p:sp>
          <p:nvSpPr>
            <p:cNvPr id="34839" name="TextBox 21"/>
            <p:cNvSpPr txBox="1">
              <a:spLocks noChangeArrowheads="1"/>
            </p:cNvSpPr>
            <p:nvPr/>
          </p:nvSpPr>
          <p:spPr bwMode="auto">
            <a:xfrm>
              <a:off x="3035800" y="5255842"/>
              <a:ext cx="1896651" cy="44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M</a:t>
              </a:r>
              <a:r>
                <a:rPr lang="en-US" dirty="0" smtClean="0"/>
                <a:t>aster thread</a:t>
              </a:r>
              <a:endParaRPr lang="en-US" dirty="0"/>
            </a:p>
          </p:txBody>
        </p:sp>
      </p:grpSp>
      <p:sp>
        <p:nvSpPr>
          <p:cNvPr id="34822" name="TextBox 22"/>
          <p:cNvSpPr txBox="1">
            <a:spLocks noChangeArrowheads="1"/>
          </p:cNvSpPr>
          <p:nvPr/>
        </p:nvSpPr>
        <p:spPr bwMode="auto">
          <a:xfrm>
            <a:off x="4225925" y="3967163"/>
            <a:ext cx="111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i="1"/>
              <a:t>Private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6FF1FA1E-3C4C-C847-A50F-6AD613CCBF42}" type="slidenum">
              <a:rPr lang="en-US"/>
              <a:pPr/>
              <a:t>37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Incorrect program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65525"/>
            <a:ext cx="7772400" cy="2606675"/>
          </a:xfrm>
        </p:spPr>
        <p:txBody>
          <a:bodyPr/>
          <a:lstStyle/>
          <a:p>
            <a:pPr eaLnBrk="0" hangingPunct="0">
              <a:spcBef>
                <a:spcPct val="15000"/>
              </a:spcBef>
              <a:buFontTx/>
              <a:buChar char="•"/>
            </a:pPr>
            <a:r>
              <a:rPr lang="en-US" sz="2200" dirty="0"/>
              <a:t>There is a race condition on variable s in the program</a:t>
            </a:r>
          </a:p>
          <a:p>
            <a:pPr eaLnBrk="0" hangingPunct="0">
              <a:spcBef>
                <a:spcPct val="15000"/>
              </a:spcBef>
              <a:buFontTx/>
              <a:buChar char="•"/>
            </a:pPr>
            <a:r>
              <a:rPr lang="en-US" sz="2200" dirty="0"/>
              <a:t>A </a:t>
            </a:r>
            <a:r>
              <a:rPr lang="en-US" sz="2200" dirty="0">
                <a:solidFill>
                  <a:srgbClr val="FC0128"/>
                </a:solidFill>
              </a:rPr>
              <a:t>race condition</a:t>
            </a:r>
            <a:r>
              <a:rPr lang="en-US" sz="2200" dirty="0"/>
              <a:t> or </a:t>
            </a:r>
            <a:r>
              <a:rPr lang="en-US" sz="2200" dirty="0">
                <a:solidFill>
                  <a:srgbClr val="FC0128"/>
                </a:solidFill>
              </a:rPr>
              <a:t>data race</a:t>
            </a:r>
            <a:r>
              <a:rPr lang="en-US" sz="2200" dirty="0"/>
              <a:t> occurs when:</a:t>
            </a:r>
          </a:p>
          <a:p>
            <a:pPr lvl="1" eaLnBrk="0" hangingPunct="0">
              <a:spcBef>
                <a:spcPct val="15000"/>
              </a:spcBef>
              <a:buFontTx/>
              <a:buChar char="-"/>
            </a:pPr>
            <a:r>
              <a:rPr lang="en-US" dirty="0" smtClean="0"/>
              <a:t>two threads </a:t>
            </a:r>
            <a:r>
              <a:rPr lang="en-US" dirty="0"/>
              <a:t>access the same variable, and at least one does a </a:t>
            </a:r>
            <a:r>
              <a:rPr lang="en-US" dirty="0">
                <a:solidFill>
                  <a:srgbClr val="FF0000"/>
                </a:solidFill>
              </a:rPr>
              <a:t>write</a:t>
            </a:r>
            <a:r>
              <a:rPr lang="en-US" dirty="0"/>
              <a:t>.</a:t>
            </a:r>
          </a:p>
          <a:p>
            <a:pPr lvl="1" eaLnBrk="0" hangingPunct="0">
              <a:spcBef>
                <a:spcPct val="15000"/>
              </a:spcBef>
              <a:buFontTx/>
              <a:buChar char="-"/>
            </a:pPr>
            <a:r>
              <a:rPr lang="en-US" dirty="0"/>
              <a:t>the accesses are concurrent (not synchronized) so they could happen simultaneously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1276350" y="1752600"/>
            <a:ext cx="2254250" cy="1203325"/>
          </a:xfrm>
          <a:prstGeom prst="rect">
            <a:avLst/>
          </a:prstGeom>
          <a:solidFill>
            <a:srgbClr val="EBD7C3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Thread 1</a:t>
            </a:r>
          </a:p>
          <a:p>
            <a:endParaRPr lang="en-US" b="1">
              <a:solidFill>
                <a:srgbClr val="000000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   for i = 0, n/2-1</a:t>
            </a:r>
          </a:p>
          <a:p>
            <a:r>
              <a:rPr lang="en-US" b="1">
                <a:solidFill>
                  <a:srgbClr val="000000"/>
                </a:solidFill>
              </a:rPr>
              <a:t>        s = s + x(i)*y(i)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4724400" y="1752600"/>
            <a:ext cx="2254250" cy="1203325"/>
          </a:xfrm>
          <a:prstGeom prst="rect">
            <a:avLst/>
          </a:prstGeom>
          <a:solidFill>
            <a:srgbClr val="EBD7C3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Thread 2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  for 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 = n/2, n-1</a:t>
            </a:r>
          </a:p>
          <a:p>
            <a:r>
              <a:rPr lang="en-US" b="1" dirty="0">
                <a:solidFill>
                  <a:srgbClr val="000000"/>
                </a:solidFill>
              </a:rPr>
              <a:t>        s = s + x(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)*y(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276600" y="1143000"/>
            <a:ext cx="1232253" cy="400110"/>
          </a:xfrm>
          <a:prstGeom prst="rect">
            <a:avLst/>
          </a:prstGeom>
          <a:solidFill>
            <a:srgbClr val="EBD7C3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int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s = 0;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31497018-71D2-C948-B5EA-D76ECF474B96}" type="slidenum">
              <a:rPr lang="en-US"/>
              <a:pPr/>
              <a:t>38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09600"/>
          </a:xfrm>
        </p:spPr>
        <p:txBody>
          <a:bodyPr/>
          <a:lstStyle/>
          <a:p>
            <a:r>
              <a:rPr lang="en-US"/>
              <a:t>Correct program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267200"/>
            <a:ext cx="85344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Since addition is associative, it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OK to rearrange order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Most computation is on private variables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Sharing frequency is also reduced, which might improve speed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Race condition is fixed by adding locks to </a:t>
            </a:r>
            <a:r>
              <a:rPr lang="en-US" sz="2000" dirty="0">
                <a:solidFill>
                  <a:srgbClr val="CC0000"/>
                </a:solidFill>
              </a:rPr>
              <a:t>critical region</a:t>
            </a:r>
            <a:r>
              <a:rPr lang="en-US" sz="2000" dirty="0"/>
              <a:t> (only one thread can hold a lock at a time; others wait for it)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Shared-memory programming standards: </a:t>
            </a:r>
            <a:r>
              <a:rPr lang="en-US" sz="2000" dirty="0" err="1"/>
              <a:t>OpenMP</a:t>
            </a:r>
            <a:r>
              <a:rPr lang="en-US" sz="2000" dirty="0"/>
              <a:t>, PTHREADS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4191000" cy="2554545"/>
          </a:xfrm>
          <a:prstGeom prst="rect">
            <a:avLst/>
          </a:prstGeom>
          <a:solidFill>
            <a:srgbClr val="EBD7C3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Thread 1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    local_s1= 0</a:t>
            </a:r>
          </a:p>
          <a:p>
            <a:r>
              <a:rPr lang="en-US" b="1" dirty="0">
                <a:solidFill>
                  <a:srgbClr val="000000"/>
                </a:solidFill>
              </a:rPr>
              <a:t>    for 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 = 0, n/2-1</a:t>
            </a:r>
          </a:p>
          <a:p>
            <a:r>
              <a:rPr lang="en-US" b="1" dirty="0">
                <a:solidFill>
                  <a:srgbClr val="000000"/>
                </a:solidFill>
              </a:rPr>
              <a:t>        local_s1 = local_s1 </a:t>
            </a:r>
            <a:r>
              <a:rPr lang="en-US" b="1" dirty="0" smtClean="0">
                <a:solidFill>
                  <a:srgbClr val="000000"/>
                </a:solidFill>
              </a:rPr>
              <a:t>+ x</a:t>
            </a: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)*y(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  <a:p>
            <a:r>
              <a:rPr lang="en-US" b="1" dirty="0">
                <a:solidFill>
                  <a:srgbClr val="000000"/>
                </a:solidFill>
              </a:rPr>
              <a:t>    </a:t>
            </a:r>
          </a:p>
          <a:p>
            <a:r>
              <a:rPr lang="en-US" b="1" dirty="0">
                <a:solidFill>
                  <a:srgbClr val="000000"/>
                </a:solidFill>
              </a:rPr>
              <a:t>    s = s + local_s1</a:t>
            </a:r>
          </a:p>
          <a:p>
            <a:r>
              <a:rPr lang="en-US" b="1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4800600" y="1295400"/>
            <a:ext cx="4267200" cy="2554545"/>
          </a:xfrm>
          <a:prstGeom prst="rect">
            <a:avLst/>
          </a:prstGeom>
          <a:solidFill>
            <a:srgbClr val="EBD7C3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Thread 2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    local_s2 = 0</a:t>
            </a:r>
          </a:p>
          <a:p>
            <a:r>
              <a:rPr lang="en-US" b="1" dirty="0">
                <a:solidFill>
                  <a:srgbClr val="000000"/>
                </a:solidFill>
              </a:rPr>
              <a:t>    for 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 = n/2, n-1</a:t>
            </a:r>
          </a:p>
          <a:p>
            <a:r>
              <a:rPr lang="en-US" b="1" dirty="0">
                <a:solidFill>
                  <a:srgbClr val="000000"/>
                </a:solidFill>
              </a:rPr>
              <a:t>        local_s2= local_s2 + x(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)*y(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  <a:p>
            <a:r>
              <a:rPr lang="en-US" b="1" dirty="0">
                <a:solidFill>
                  <a:srgbClr val="000000"/>
                </a:solidFill>
              </a:rPr>
              <a:t>    </a:t>
            </a:r>
          </a:p>
          <a:p>
            <a:r>
              <a:rPr lang="en-US" b="1" dirty="0">
                <a:solidFill>
                  <a:srgbClr val="000000"/>
                </a:solidFill>
              </a:rPr>
              <a:t>    s = s +local_s2</a:t>
            </a:r>
          </a:p>
          <a:p>
            <a:r>
              <a:rPr lang="en-US" b="1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4038600" y="304800"/>
            <a:ext cx="1232253" cy="707886"/>
          </a:xfrm>
          <a:prstGeom prst="rect">
            <a:avLst/>
          </a:prstGeom>
          <a:solidFill>
            <a:srgbClr val="EBD7C3"/>
          </a:solid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int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s = </a:t>
            </a:r>
            <a:r>
              <a:rPr lang="en-US" b="1" dirty="0" smtClean="0">
                <a:solidFill>
                  <a:srgbClr val="000000"/>
                </a:solidFill>
              </a:rPr>
              <a:t>0;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Lock </a:t>
            </a:r>
            <a:r>
              <a:rPr lang="en-US" b="1" dirty="0" err="1" smtClean="0">
                <a:solidFill>
                  <a:srgbClr val="FF0000"/>
                </a:solidFill>
              </a:rPr>
              <a:t>lk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38599" name="Group 7"/>
          <p:cNvGrpSpPr>
            <a:grpSpLocks/>
          </p:cNvGrpSpPr>
          <p:nvPr/>
        </p:nvGrpSpPr>
        <p:grpSpPr bwMode="auto">
          <a:xfrm>
            <a:off x="914400" y="2819401"/>
            <a:ext cx="5562599" cy="976313"/>
            <a:chOff x="576" y="1762"/>
            <a:chExt cx="3504" cy="615"/>
          </a:xfrm>
        </p:grpSpPr>
        <p:sp>
          <p:nvSpPr>
            <p:cNvPr id="238601" name="Text Box 9"/>
            <p:cNvSpPr txBox="1">
              <a:spLocks noChangeArrowheads="1"/>
            </p:cNvSpPr>
            <p:nvPr/>
          </p:nvSpPr>
          <p:spPr bwMode="auto">
            <a:xfrm>
              <a:off x="576" y="1762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D7C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lock(</a:t>
              </a:r>
              <a:r>
                <a:rPr lang="en-US" b="1" dirty="0" err="1">
                  <a:solidFill>
                    <a:srgbClr val="FF0000"/>
                  </a:solidFill>
                </a:rPr>
                <a:t>lk</a:t>
              </a:r>
              <a:r>
                <a:rPr lang="en-US" b="1" dirty="0">
                  <a:solidFill>
                    <a:srgbClr val="FF0000"/>
                  </a:solidFill>
                </a:rPr>
                <a:t>);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8602" name="Text Box 10"/>
            <p:cNvSpPr txBox="1">
              <a:spLocks noChangeArrowheads="1"/>
            </p:cNvSpPr>
            <p:nvPr/>
          </p:nvSpPr>
          <p:spPr bwMode="auto">
            <a:xfrm>
              <a:off x="576" y="2146"/>
              <a:ext cx="8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D7C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unlock(</a:t>
              </a:r>
              <a:r>
                <a:rPr lang="en-US" b="1" dirty="0" err="1">
                  <a:solidFill>
                    <a:srgbClr val="FF0000"/>
                  </a:solidFill>
                </a:rPr>
                <a:t>lk</a:t>
              </a:r>
              <a:r>
                <a:rPr lang="en-US" b="1" dirty="0">
                  <a:solidFill>
                    <a:srgbClr val="FF0000"/>
                  </a:solidFill>
                </a:rPr>
                <a:t>);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8603" name="Text Box 11"/>
            <p:cNvSpPr txBox="1">
              <a:spLocks noChangeArrowheads="1"/>
            </p:cNvSpPr>
            <p:nvPr/>
          </p:nvSpPr>
          <p:spPr bwMode="auto">
            <a:xfrm>
              <a:off x="3220" y="1762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D7C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lock(</a:t>
              </a:r>
              <a:r>
                <a:rPr lang="en-US" b="1" dirty="0" err="1">
                  <a:solidFill>
                    <a:srgbClr val="FF0000"/>
                  </a:solidFill>
                </a:rPr>
                <a:t>lk</a:t>
              </a:r>
              <a:r>
                <a:rPr lang="en-US" b="1" dirty="0">
                  <a:solidFill>
                    <a:srgbClr val="FF0000"/>
                  </a:solidFill>
                </a:rPr>
                <a:t>);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8604" name="Text Box 12"/>
            <p:cNvSpPr txBox="1">
              <a:spLocks noChangeArrowheads="1"/>
            </p:cNvSpPr>
            <p:nvPr/>
          </p:nvSpPr>
          <p:spPr bwMode="auto">
            <a:xfrm>
              <a:off x="3236" y="2146"/>
              <a:ext cx="8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D7C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unlock(</a:t>
              </a:r>
              <a:r>
                <a:rPr lang="en-US" b="1" dirty="0" err="1">
                  <a:solidFill>
                    <a:srgbClr val="FF0000"/>
                  </a:solidFill>
                </a:rPr>
                <a:t>lk</a:t>
              </a:r>
              <a:r>
                <a:rPr lang="en-US" b="1" dirty="0">
                  <a:solidFill>
                    <a:srgbClr val="FF0000"/>
                  </a:solidFill>
                </a:rPr>
                <a:t>);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Dot-product using </a:t>
            </a:r>
            <a:r>
              <a:rPr lang="en-US" dirty="0" err="1" smtClean="0"/>
              <a:t>OpenMP</a:t>
            </a:r>
            <a:r>
              <a:rPr lang="en-US" dirty="0" smtClean="0"/>
              <a:t>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n = 100;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ouble x[100], y[100];</a:t>
            </a:r>
          </a:p>
          <a:p>
            <a:pPr marL="0" indent="0">
              <a:buNone/>
            </a:pPr>
            <a:r>
              <a:rPr lang="en-US" dirty="0" smtClean="0"/>
              <a:t>double s = 0, </a:t>
            </a:r>
            <a:r>
              <a:rPr lang="en-US" dirty="0" err="1" smtClean="0"/>
              <a:t>local_s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#pragma </a:t>
            </a:r>
            <a:r>
              <a:rPr lang="en-US" dirty="0" err="1" smtClean="0"/>
              <a:t>omp</a:t>
            </a:r>
            <a:r>
              <a:rPr lang="en-US" dirty="0" smtClean="0"/>
              <a:t> parallel shared (s) private (</a:t>
            </a:r>
            <a:r>
              <a:rPr lang="en-US" dirty="0" err="1" smtClean="0"/>
              <a:t>local_s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local_s</a:t>
            </a:r>
            <a:r>
              <a:rPr lang="en-US" dirty="0" smtClean="0"/>
              <a:t> = 0.0;</a:t>
            </a:r>
          </a:p>
          <a:p>
            <a:pPr marL="0" indent="0">
              <a:buNone/>
            </a:pPr>
            <a:r>
              <a:rPr lang="en-US" dirty="0" smtClean="0"/>
              <a:t>    #</a:t>
            </a:r>
            <a:r>
              <a:rPr lang="en-US" dirty="0"/>
              <a:t>pragma </a:t>
            </a:r>
            <a:r>
              <a:rPr lang="en-US" dirty="0" err="1"/>
              <a:t>omp</a:t>
            </a:r>
            <a:r>
              <a:rPr lang="en-US"/>
              <a:t> </a:t>
            </a:r>
            <a:r>
              <a:rPr lang="en-US" smtClean="0"/>
              <a:t>for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for (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n; ++</a:t>
            </a:r>
            <a:r>
              <a:rPr lang="en-US" dirty="0" err="1" smtClean="0"/>
              <a:t>i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en-US" dirty="0" smtClean="0"/>
              <a:t>             </a:t>
            </a:r>
            <a:r>
              <a:rPr lang="en-US" dirty="0" err="1" smtClean="0"/>
              <a:t>local_s</a:t>
            </a:r>
            <a:r>
              <a:rPr lang="en-US" dirty="0" smtClean="0"/>
              <a:t> = </a:t>
            </a:r>
            <a:r>
              <a:rPr lang="en-US" dirty="0" err="1" smtClean="0"/>
              <a:t>local_s</a:t>
            </a:r>
            <a:r>
              <a:rPr lang="en-US" dirty="0" smtClean="0"/>
              <a:t> + x[</a:t>
            </a:r>
            <a:r>
              <a:rPr lang="en-US" dirty="0" err="1" smtClean="0"/>
              <a:t>i</a:t>
            </a:r>
            <a:r>
              <a:rPr lang="en-US" dirty="0" smtClean="0"/>
              <a:t>] * y[</a:t>
            </a:r>
            <a:r>
              <a:rPr lang="en-US" dirty="0" err="1" smtClean="0"/>
              <a:t>i</a:t>
            </a:r>
            <a:r>
              <a:rPr lang="en-US" dirty="0" smtClean="0"/>
              <a:t>];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}</a:t>
            </a:r>
          </a:p>
          <a:p>
            <a:pPr marL="0" indent="0">
              <a:buNone/>
            </a:pPr>
            <a:r>
              <a:rPr lang="en-US" dirty="0" smtClean="0"/>
              <a:t>    #pragma </a:t>
            </a:r>
            <a:r>
              <a:rPr lang="en-US" dirty="0" err="1" smtClean="0"/>
              <a:t>omp</a:t>
            </a:r>
            <a:r>
              <a:rPr lang="en-US" dirty="0" smtClean="0"/>
              <a:t> critical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s = s + </a:t>
            </a:r>
            <a:r>
              <a:rPr lang="en-US" dirty="0" err="1" smtClean="0"/>
              <a:t>local_s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}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Exercise: complete this program, and run it with at least 4 threads.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0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06575"/>
            <a:ext cx="8915400" cy="11652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Lecture 1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800" dirty="0" smtClean="0"/>
              <a:t>Fundamentals: Parallel computing, Sparse matrices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121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Xiaoye </a:t>
            </a:r>
            <a:r>
              <a:rPr lang="en-US" dirty="0" smtClean="0"/>
              <a:t>Sherry Li</a:t>
            </a:r>
            <a:endParaRPr lang="zh-CN" altLang="en-US" dirty="0">
              <a:ea typeface="SimSun" charset="0"/>
              <a:cs typeface="SimSun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Lawrence Berkeley National </a:t>
            </a:r>
            <a:r>
              <a:rPr lang="en-US" dirty="0" smtClean="0"/>
              <a:t>Laboratory</a:t>
            </a:r>
            <a:r>
              <a:rPr lang="en-US" altLang="zh-CN" dirty="0" smtClean="0">
                <a:ea typeface="SimSun" charset="0"/>
                <a:cs typeface="SimSun" charset="0"/>
              </a:rPr>
              <a:t>, </a:t>
            </a:r>
            <a:r>
              <a:rPr lang="en-US" altLang="zh-CN" dirty="0">
                <a:ea typeface="SimSun" charset="0"/>
                <a:cs typeface="SimSun" charset="0"/>
              </a:rPr>
              <a:t>USA</a:t>
            </a:r>
          </a:p>
          <a:p>
            <a:pPr>
              <a:lnSpc>
                <a:spcPct val="90000"/>
              </a:lnSpc>
            </a:pPr>
            <a:r>
              <a:rPr lang="en-US" dirty="0"/>
              <a:t>xsli@</a:t>
            </a:r>
            <a:r>
              <a:rPr lang="en-US" dirty="0" smtClean="0"/>
              <a:t>lbl.gov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990601"/>
            <a:ext cx="80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Gene </a:t>
            </a:r>
            <a:r>
              <a:rPr lang="en-US" dirty="0" err="1"/>
              <a:t>Golub</a:t>
            </a:r>
            <a:r>
              <a:rPr lang="en-US" dirty="0"/>
              <a:t> SIAM Summer </a:t>
            </a:r>
            <a:r>
              <a:rPr lang="en-US" dirty="0" smtClean="0"/>
              <a:t>School, 7/22 – 8/7, 2013, Shanghai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7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OpenMP</a:t>
            </a:r>
            <a:r>
              <a:rPr lang="en-US" dirty="0" smtClean="0"/>
              <a:t> tutorial:</a:t>
            </a:r>
          </a:p>
          <a:p>
            <a:pPr marL="0" lvl="0" indent="0" eaLnBrk="1" hangingPunct="1">
              <a:buNone/>
              <a:defRPr/>
            </a:pPr>
            <a:r>
              <a:rPr lang="en-US" sz="1900" dirty="0">
                <a:solidFill>
                  <a:prstClr val="black"/>
                </a:solidFill>
              </a:rPr>
              <a:t>https://</a:t>
            </a:r>
            <a:r>
              <a:rPr lang="en-US" sz="1900" dirty="0" err="1">
                <a:solidFill>
                  <a:prstClr val="black"/>
                </a:solidFill>
              </a:rPr>
              <a:t>computing.llnl.gov</a:t>
            </a:r>
            <a:r>
              <a:rPr lang="en-US" sz="1900" dirty="0">
                <a:solidFill>
                  <a:prstClr val="black"/>
                </a:solidFill>
              </a:rPr>
              <a:t>/tutorials/</a:t>
            </a:r>
            <a:r>
              <a:rPr lang="en-US" sz="1900" dirty="0" err="1">
                <a:solidFill>
                  <a:prstClr val="black"/>
                </a:solidFill>
              </a:rPr>
              <a:t>openMP</a:t>
            </a:r>
            <a:r>
              <a:rPr lang="en-US" sz="1900" dirty="0" smtClean="0">
                <a:solidFill>
                  <a:prstClr val="black"/>
                </a:solidFill>
              </a:rPr>
              <a:t>/</a:t>
            </a:r>
          </a:p>
          <a:p>
            <a:pPr marL="0" lvl="0" indent="0" eaLnBrk="1" hangingPunct="1">
              <a:buNone/>
              <a:defRPr/>
            </a:pPr>
            <a:endParaRPr lang="en-US" sz="1900" dirty="0">
              <a:solidFill>
                <a:prstClr val="black"/>
              </a:solidFill>
            </a:endParaRPr>
          </a:p>
          <a:p>
            <a:pPr marL="0" lvl="0" indent="0" eaLnBrk="1" hangingPunct="1">
              <a:buNone/>
              <a:defRPr/>
            </a:pPr>
            <a:r>
              <a:rPr lang="en-US" sz="1900" dirty="0" err="1" smtClean="0">
                <a:solidFill>
                  <a:prstClr val="black"/>
                </a:solidFill>
              </a:rPr>
              <a:t>OpenMP</a:t>
            </a:r>
            <a:r>
              <a:rPr lang="en-US" sz="1900" dirty="0" smtClean="0">
                <a:solidFill>
                  <a:prstClr val="black"/>
                </a:solidFill>
              </a:rPr>
              <a:t> sample </a:t>
            </a:r>
            <a:r>
              <a:rPr lang="en-US" sz="1900" smtClean="0">
                <a:solidFill>
                  <a:prstClr val="black"/>
                </a:solidFill>
              </a:rPr>
              <a:t>programs:</a:t>
            </a:r>
            <a:endParaRPr lang="en-US" sz="1900" dirty="0" smtClean="0">
              <a:solidFill>
                <a:prstClr val="black"/>
              </a:solidFill>
            </a:endParaRPr>
          </a:p>
          <a:p>
            <a:pPr marL="0" lvl="0" indent="0" eaLnBrk="1" hangingPunct="1">
              <a:buNone/>
              <a:defRPr/>
            </a:pPr>
            <a:r>
              <a:rPr lang="en-US" sz="1900" dirty="0">
                <a:solidFill>
                  <a:prstClr val="black"/>
                </a:solidFill>
              </a:rPr>
              <a:t>https://</a:t>
            </a:r>
            <a:r>
              <a:rPr lang="en-US" sz="1900" dirty="0" err="1">
                <a:solidFill>
                  <a:prstClr val="black"/>
                </a:solidFill>
              </a:rPr>
              <a:t>computing.llnl.gov</a:t>
            </a:r>
            <a:r>
              <a:rPr lang="en-US" sz="1900" dirty="0">
                <a:solidFill>
                  <a:prstClr val="black"/>
                </a:solidFill>
              </a:rPr>
              <a:t>/tutorials/</a:t>
            </a:r>
            <a:r>
              <a:rPr lang="en-US" sz="1900" dirty="0" err="1">
                <a:solidFill>
                  <a:prstClr val="black"/>
                </a:solidFill>
              </a:rPr>
              <a:t>openMP</a:t>
            </a:r>
            <a:r>
              <a:rPr lang="en-US" sz="1900" dirty="0">
                <a:solidFill>
                  <a:prstClr val="black"/>
                </a:solidFill>
              </a:rPr>
              <a:t>/</a:t>
            </a:r>
            <a:r>
              <a:rPr lang="en-US" sz="1900" dirty="0" err="1">
                <a:solidFill>
                  <a:prstClr val="black"/>
                </a:solidFill>
              </a:rPr>
              <a:t>exercise.html</a:t>
            </a:r>
            <a:endParaRPr lang="en-US" sz="1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4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3628FD3A-56C8-B743-B67D-A137DCFAF5F3}" type="slidenum">
              <a:rPr lang="en-US"/>
              <a:pPr/>
              <a:t>41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 model 2: distributed memory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924800" cy="2209800"/>
          </a:xfrm>
        </p:spPr>
        <p:txBody>
          <a:bodyPr/>
          <a:lstStyle/>
          <a:p>
            <a:r>
              <a:rPr lang="en-US" dirty="0"/>
              <a:t>Cray </a:t>
            </a:r>
            <a:r>
              <a:rPr lang="en-US" dirty="0" smtClean="0"/>
              <a:t>XE6, </a:t>
            </a:r>
            <a:r>
              <a:rPr lang="en-US" dirty="0"/>
              <a:t>IBM SP, PC Clusters ..., can be large</a:t>
            </a:r>
          </a:p>
          <a:p>
            <a:r>
              <a:rPr lang="en-US" dirty="0"/>
              <a:t>Each processor has its own memory and cache, but cannot directly access another processor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memory.</a:t>
            </a:r>
          </a:p>
          <a:p>
            <a:r>
              <a:rPr lang="en-US" dirty="0"/>
              <a:t>Each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node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has a Network Interface (NI) for all communication and synchronization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grpSp>
        <p:nvGrpSpPr>
          <p:cNvPr id="239620" name="Group 4"/>
          <p:cNvGrpSpPr>
            <a:grpSpLocks/>
          </p:cNvGrpSpPr>
          <p:nvPr/>
        </p:nvGrpSpPr>
        <p:grpSpPr bwMode="auto">
          <a:xfrm>
            <a:off x="1828800" y="3352800"/>
            <a:ext cx="5105400" cy="1757363"/>
            <a:chOff x="1056" y="2301"/>
            <a:chExt cx="3216" cy="1107"/>
          </a:xfrm>
        </p:grpSpPr>
        <p:sp>
          <p:nvSpPr>
            <p:cNvPr id="239621" name="AutoShape 5"/>
            <p:cNvSpPr>
              <a:spLocks noChangeArrowheads="1"/>
            </p:cNvSpPr>
            <p:nvPr/>
          </p:nvSpPr>
          <p:spPr bwMode="auto">
            <a:xfrm>
              <a:off x="1104" y="3120"/>
              <a:ext cx="3168" cy="28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22" name="Text Box 6"/>
            <p:cNvSpPr txBox="1">
              <a:spLocks noChangeArrowheads="1"/>
            </p:cNvSpPr>
            <p:nvPr/>
          </p:nvSpPr>
          <p:spPr bwMode="auto">
            <a:xfrm>
              <a:off x="2016" y="3120"/>
              <a:ext cx="14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00"/>
                  </a:solidFill>
                </a:rPr>
                <a:t>interconnect</a:t>
              </a:r>
            </a:p>
          </p:txBody>
        </p:sp>
        <p:sp>
          <p:nvSpPr>
            <p:cNvPr id="239623" name="Oval 7"/>
            <p:cNvSpPr>
              <a:spLocks noChangeArrowheads="1"/>
            </p:cNvSpPr>
            <p:nvPr/>
          </p:nvSpPr>
          <p:spPr bwMode="auto">
            <a:xfrm>
              <a:off x="1294" y="2304"/>
              <a:ext cx="290" cy="240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P0</a:t>
              </a:r>
            </a:p>
          </p:txBody>
        </p:sp>
        <p:sp>
          <p:nvSpPr>
            <p:cNvPr id="239624" name="Rectangle 8"/>
            <p:cNvSpPr>
              <a:spLocks noChangeArrowheads="1"/>
            </p:cNvSpPr>
            <p:nvPr/>
          </p:nvSpPr>
          <p:spPr bwMode="auto">
            <a:xfrm>
              <a:off x="1056" y="2592"/>
              <a:ext cx="624" cy="336"/>
            </a:xfrm>
            <a:prstGeom prst="rect">
              <a:avLst/>
            </a:prstGeom>
            <a:solidFill>
              <a:srgbClr val="EBD7C3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239625" name="Rectangle 9"/>
            <p:cNvSpPr>
              <a:spLocks noChangeArrowheads="1"/>
            </p:cNvSpPr>
            <p:nvPr/>
          </p:nvSpPr>
          <p:spPr bwMode="auto">
            <a:xfrm>
              <a:off x="1680" y="2304"/>
              <a:ext cx="240" cy="24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NI</a:t>
              </a:r>
            </a:p>
          </p:txBody>
        </p:sp>
        <p:sp>
          <p:nvSpPr>
            <p:cNvPr id="239626" name="Line 10"/>
            <p:cNvSpPr>
              <a:spLocks noChangeShapeType="1"/>
            </p:cNvSpPr>
            <p:nvPr/>
          </p:nvSpPr>
          <p:spPr bwMode="auto">
            <a:xfrm>
              <a:off x="1440" y="2544"/>
              <a:ext cx="0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27" name="Line 11"/>
            <p:cNvSpPr>
              <a:spLocks noChangeShapeType="1"/>
            </p:cNvSpPr>
            <p:nvPr/>
          </p:nvSpPr>
          <p:spPr bwMode="auto">
            <a:xfrm>
              <a:off x="1584" y="244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28" name="Line 12"/>
            <p:cNvSpPr>
              <a:spLocks noChangeShapeType="1"/>
            </p:cNvSpPr>
            <p:nvPr/>
          </p:nvSpPr>
          <p:spPr bwMode="auto">
            <a:xfrm>
              <a:off x="1776" y="2544"/>
              <a:ext cx="0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29" name="Line 13"/>
            <p:cNvSpPr>
              <a:spLocks noChangeShapeType="1"/>
            </p:cNvSpPr>
            <p:nvPr/>
          </p:nvSpPr>
          <p:spPr bwMode="auto">
            <a:xfrm>
              <a:off x="2640" y="2544"/>
              <a:ext cx="0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0" name="Line 14"/>
            <p:cNvSpPr>
              <a:spLocks noChangeShapeType="1"/>
            </p:cNvSpPr>
            <p:nvPr/>
          </p:nvSpPr>
          <p:spPr bwMode="auto">
            <a:xfrm flipV="1">
              <a:off x="3936" y="2592"/>
              <a:ext cx="0" cy="5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1" name="Text Box 15"/>
            <p:cNvSpPr txBox="1">
              <a:spLocks noChangeArrowheads="1"/>
            </p:cNvSpPr>
            <p:nvPr/>
          </p:nvSpPr>
          <p:spPr bwMode="auto">
            <a:xfrm>
              <a:off x="2736" y="268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</a:rPr>
                <a:t>. . .</a:t>
              </a:r>
            </a:p>
          </p:txBody>
        </p:sp>
        <p:sp>
          <p:nvSpPr>
            <p:cNvPr id="239632" name="Oval 16"/>
            <p:cNvSpPr>
              <a:spLocks noChangeArrowheads="1"/>
            </p:cNvSpPr>
            <p:nvPr/>
          </p:nvSpPr>
          <p:spPr bwMode="auto">
            <a:xfrm>
              <a:off x="2155" y="2301"/>
              <a:ext cx="290" cy="240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239633" name="Rectangle 17"/>
            <p:cNvSpPr>
              <a:spLocks noChangeArrowheads="1"/>
            </p:cNvSpPr>
            <p:nvPr/>
          </p:nvSpPr>
          <p:spPr bwMode="auto">
            <a:xfrm>
              <a:off x="1917" y="2589"/>
              <a:ext cx="624" cy="336"/>
            </a:xfrm>
            <a:prstGeom prst="rect">
              <a:avLst/>
            </a:prstGeom>
            <a:solidFill>
              <a:srgbClr val="EBD7C3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239634" name="Rectangle 18"/>
            <p:cNvSpPr>
              <a:spLocks noChangeArrowheads="1"/>
            </p:cNvSpPr>
            <p:nvPr/>
          </p:nvSpPr>
          <p:spPr bwMode="auto">
            <a:xfrm>
              <a:off x="2541" y="2301"/>
              <a:ext cx="240" cy="24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NI</a:t>
              </a:r>
            </a:p>
          </p:txBody>
        </p:sp>
        <p:sp>
          <p:nvSpPr>
            <p:cNvPr id="239635" name="Line 19"/>
            <p:cNvSpPr>
              <a:spLocks noChangeShapeType="1"/>
            </p:cNvSpPr>
            <p:nvPr/>
          </p:nvSpPr>
          <p:spPr bwMode="auto">
            <a:xfrm>
              <a:off x="2301" y="2541"/>
              <a:ext cx="0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6" name="Line 20"/>
            <p:cNvSpPr>
              <a:spLocks noChangeShapeType="1"/>
            </p:cNvSpPr>
            <p:nvPr/>
          </p:nvSpPr>
          <p:spPr bwMode="auto">
            <a:xfrm>
              <a:off x="2445" y="2445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7" name="Oval 21"/>
            <p:cNvSpPr>
              <a:spLocks noChangeArrowheads="1"/>
            </p:cNvSpPr>
            <p:nvPr/>
          </p:nvSpPr>
          <p:spPr bwMode="auto">
            <a:xfrm>
              <a:off x="3442" y="2357"/>
              <a:ext cx="290" cy="240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Pn</a:t>
              </a:r>
            </a:p>
          </p:txBody>
        </p:sp>
        <p:sp>
          <p:nvSpPr>
            <p:cNvPr id="239638" name="Rectangle 22"/>
            <p:cNvSpPr>
              <a:spLocks noChangeArrowheads="1"/>
            </p:cNvSpPr>
            <p:nvPr/>
          </p:nvSpPr>
          <p:spPr bwMode="auto">
            <a:xfrm>
              <a:off x="3204" y="2645"/>
              <a:ext cx="624" cy="336"/>
            </a:xfrm>
            <a:prstGeom prst="rect">
              <a:avLst/>
            </a:prstGeom>
            <a:solidFill>
              <a:srgbClr val="EBD7C3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239639" name="Rectangle 23"/>
            <p:cNvSpPr>
              <a:spLocks noChangeArrowheads="1"/>
            </p:cNvSpPr>
            <p:nvPr/>
          </p:nvSpPr>
          <p:spPr bwMode="auto">
            <a:xfrm>
              <a:off x="3828" y="2357"/>
              <a:ext cx="240" cy="24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NI</a:t>
              </a:r>
            </a:p>
          </p:txBody>
        </p:sp>
        <p:sp>
          <p:nvSpPr>
            <p:cNvPr id="239640" name="Line 24"/>
            <p:cNvSpPr>
              <a:spLocks noChangeShapeType="1"/>
            </p:cNvSpPr>
            <p:nvPr/>
          </p:nvSpPr>
          <p:spPr bwMode="auto">
            <a:xfrm>
              <a:off x="3588" y="2597"/>
              <a:ext cx="0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41" name="Line 25"/>
            <p:cNvSpPr>
              <a:spLocks noChangeShapeType="1"/>
            </p:cNvSpPr>
            <p:nvPr/>
          </p:nvSpPr>
          <p:spPr bwMode="auto">
            <a:xfrm>
              <a:off x="3732" y="2501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21FC89A8-97FC-5F43-8250-5B1A516C01BF}" type="slidenum">
              <a:rPr lang="en-US"/>
              <a:pPr/>
              <a:t>42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609600"/>
          </a:xfrm>
        </p:spPr>
        <p:txBody>
          <a:bodyPr/>
          <a:lstStyle/>
          <a:p>
            <a:r>
              <a:rPr lang="en-US"/>
              <a:t>Programming Model 2:  Message Passing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2133600"/>
          </a:xfrm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en-US" sz="2200" dirty="0"/>
              <a:t>Program consists of a collection of </a:t>
            </a:r>
            <a:r>
              <a:rPr lang="en-US" sz="2200" dirty="0">
                <a:solidFill>
                  <a:srgbClr val="FC0128"/>
                </a:solidFill>
              </a:rPr>
              <a:t>named</a:t>
            </a:r>
            <a:r>
              <a:rPr lang="en-US" sz="2200" dirty="0"/>
              <a:t> processes</a:t>
            </a:r>
          </a:p>
          <a:p>
            <a:pPr lvl="1" eaLnBrk="0" hangingPunct="0">
              <a:lnSpc>
                <a:spcPct val="90000"/>
              </a:lnSpc>
              <a:spcBef>
                <a:spcPct val="15000"/>
              </a:spcBef>
            </a:pPr>
            <a:r>
              <a:rPr lang="en-US" sz="1900" b="1" dirty="0">
                <a:solidFill>
                  <a:srgbClr val="000099"/>
                </a:solidFill>
              </a:rPr>
              <a:t>Usually fixed at program startup time</a:t>
            </a:r>
          </a:p>
          <a:p>
            <a:pPr lvl="1" eaLnBrk="0" hangingPunct="0">
              <a:lnSpc>
                <a:spcPct val="90000"/>
              </a:lnSpc>
              <a:spcBef>
                <a:spcPct val="15000"/>
              </a:spcBef>
            </a:pPr>
            <a:r>
              <a:rPr lang="en-US" sz="1900" b="1" dirty="0">
                <a:solidFill>
                  <a:srgbClr val="000099"/>
                </a:solidFill>
              </a:rPr>
              <a:t>Thread of control plus local address space -- NO shared data</a:t>
            </a:r>
            <a:endParaRPr lang="en-US" b="1" dirty="0">
              <a:solidFill>
                <a:srgbClr val="000099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15000"/>
              </a:spcBef>
              <a:buFontTx/>
              <a:buChar char="•"/>
            </a:pPr>
            <a:r>
              <a:rPr lang="en-US" sz="2200" dirty="0"/>
              <a:t>Processes communicate by explicit send/receive pairs</a:t>
            </a:r>
          </a:p>
          <a:p>
            <a:pPr lvl="1" eaLnBrk="0" hangingPunct="0">
              <a:lnSpc>
                <a:spcPct val="90000"/>
              </a:lnSpc>
              <a:spcBef>
                <a:spcPct val="15000"/>
              </a:spcBef>
            </a:pPr>
            <a:r>
              <a:rPr lang="en-US" sz="1900" b="1" dirty="0">
                <a:solidFill>
                  <a:srgbClr val="000099"/>
                </a:solidFill>
              </a:rPr>
              <a:t>Coordination is implicit in every communication event.</a:t>
            </a:r>
          </a:p>
          <a:p>
            <a:pPr lvl="1" eaLnBrk="0" hangingPunct="0">
              <a:lnSpc>
                <a:spcPct val="90000"/>
              </a:lnSpc>
              <a:spcBef>
                <a:spcPct val="15000"/>
              </a:spcBef>
            </a:pPr>
            <a:r>
              <a:rPr lang="en-US" sz="1900" b="1" dirty="0">
                <a:solidFill>
                  <a:srgbClr val="000099"/>
                </a:solidFill>
              </a:rPr>
              <a:t>Message Passing Interface (MPI) is the most commonly used SW</a:t>
            </a:r>
            <a:endParaRPr lang="en-US" sz="1900" dirty="0"/>
          </a:p>
        </p:txBody>
      </p:sp>
      <p:grpSp>
        <p:nvGrpSpPr>
          <p:cNvPr id="240644" name="Group 4"/>
          <p:cNvGrpSpPr>
            <a:grpSpLocks/>
          </p:cNvGrpSpPr>
          <p:nvPr/>
        </p:nvGrpSpPr>
        <p:grpSpPr bwMode="auto">
          <a:xfrm>
            <a:off x="292100" y="3429000"/>
            <a:ext cx="6737350" cy="2832100"/>
            <a:chOff x="485" y="2167"/>
            <a:chExt cx="4244" cy="1784"/>
          </a:xfrm>
        </p:grpSpPr>
        <p:sp>
          <p:nvSpPr>
            <p:cNvPr id="240645" name="Line 5"/>
            <p:cNvSpPr>
              <a:spLocks noChangeShapeType="1"/>
            </p:cNvSpPr>
            <p:nvPr/>
          </p:nvSpPr>
          <p:spPr bwMode="auto">
            <a:xfrm flipH="1">
              <a:off x="1642" y="3641"/>
              <a:ext cx="2" cy="1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46" name="Line 6"/>
            <p:cNvSpPr>
              <a:spLocks noChangeShapeType="1"/>
            </p:cNvSpPr>
            <p:nvPr/>
          </p:nvSpPr>
          <p:spPr bwMode="auto">
            <a:xfrm flipH="1">
              <a:off x="2640" y="3630"/>
              <a:ext cx="2" cy="1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47" name="Line 7"/>
            <p:cNvSpPr>
              <a:spLocks noChangeShapeType="1"/>
            </p:cNvSpPr>
            <p:nvPr/>
          </p:nvSpPr>
          <p:spPr bwMode="auto">
            <a:xfrm flipH="1">
              <a:off x="4382" y="3601"/>
              <a:ext cx="0" cy="1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48" name="Oval 8"/>
            <p:cNvSpPr>
              <a:spLocks noChangeArrowheads="1"/>
            </p:cNvSpPr>
            <p:nvPr/>
          </p:nvSpPr>
          <p:spPr bwMode="auto">
            <a:xfrm>
              <a:off x="4199" y="3445"/>
              <a:ext cx="334" cy="207"/>
            </a:xfrm>
            <a:prstGeom prst="ellipse">
              <a:avLst/>
            </a:prstGeom>
            <a:solidFill>
              <a:srgbClr val="CCC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Pn</a:t>
              </a:r>
            </a:p>
          </p:txBody>
        </p:sp>
        <p:sp>
          <p:nvSpPr>
            <p:cNvPr id="240649" name="Oval 9"/>
            <p:cNvSpPr>
              <a:spLocks noChangeArrowheads="1"/>
            </p:cNvSpPr>
            <p:nvPr/>
          </p:nvSpPr>
          <p:spPr bwMode="auto">
            <a:xfrm>
              <a:off x="2456" y="3445"/>
              <a:ext cx="334" cy="207"/>
            </a:xfrm>
            <a:prstGeom prst="ellipse">
              <a:avLst/>
            </a:prstGeom>
            <a:solidFill>
              <a:srgbClr val="CCC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P1</a:t>
              </a:r>
            </a:p>
          </p:txBody>
        </p:sp>
        <p:sp>
          <p:nvSpPr>
            <p:cNvPr id="240650" name="Oval 10"/>
            <p:cNvSpPr>
              <a:spLocks noChangeArrowheads="1"/>
            </p:cNvSpPr>
            <p:nvPr/>
          </p:nvSpPr>
          <p:spPr bwMode="auto">
            <a:xfrm>
              <a:off x="1467" y="3453"/>
              <a:ext cx="334" cy="207"/>
            </a:xfrm>
            <a:prstGeom prst="ellipse">
              <a:avLst/>
            </a:prstGeom>
            <a:solidFill>
              <a:srgbClr val="CCCCFF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P0</a:t>
              </a:r>
            </a:p>
          </p:txBody>
        </p:sp>
        <p:sp>
          <p:nvSpPr>
            <p:cNvPr id="240651" name="Rectangle 11"/>
            <p:cNvSpPr>
              <a:spLocks noChangeArrowheads="1"/>
            </p:cNvSpPr>
            <p:nvPr/>
          </p:nvSpPr>
          <p:spPr bwMode="auto">
            <a:xfrm>
              <a:off x="485" y="2944"/>
              <a:ext cx="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 dirty="0">
                  <a:solidFill>
                    <a:srgbClr val="006600"/>
                  </a:solidFill>
                </a:rPr>
                <a:t>y = ..s ...</a:t>
              </a:r>
            </a:p>
          </p:txBody>
        </p:sp>
        <p:grpSp>
          <p:nvGrpSpPr>
            <p:cNvPr id="240652" name="Group 12"/>
            <p:cNvGrpSpPr>
              <a:grpSpLocks/>
            </p:cNvGrpSpPr>
            <p:nvPr/>
          </p:nvGrpSpPr>
          <p:grpSpPr bwMode="auto">
            <a:xfrm>
              <a:off x="1237" y="2177"/>
              <a:ext cx="765" cy="1268"/>
              <a:chOff x="1317" y="2399"/>
              <a:chExt cx="765" cy="1268"/>
            </a:xfrm>
          </p:grpSpPr>
          <p:sp>
            <p:nvSpPr>
              <p:cNvPr id="240653" name="Rectangle 13"/>
              <p:cNvSpPr>
                <a:spLocks noChangeArrowheads="1"/>
              </p:cNvSpPr>
              <p:nvPr/>
            </p:nvSpPr>
            <p:spPr bwMode="auto">
              <a:xfrm>
                <a:off x="1317" y="2399"/>
                <a:ext cx="765" cy="1192"/>
              </a:xfrm>
              <a:prstGeom prst="rect">
                <a:avLst/>
              </a:prstGeom>
              <a:solidFill>
                <a:srgbClr val="EBD7C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0654" name="Group 14"/>
              <p:cNvGrpSpPr>
                <a:grpSpLocks/>
              </p:cNvGrpSpPr>
              <p:nvPr/>
            </p:nvGrpSpPr>
            <p:grpSpPr bwMode="auto">
              <a:xfrm>
                <a:off x="1387" y="2480"/>
                <a:ext cx="668" cy="232"/>
                <a:chOff x="2516" y="2804"/>
                <a:chExt cx="668" cy="232"/>
              </a:xfrm>
            </p:grpSpPr>
            <p:sp>
              <p:nvSpPr>
                <p:cNvPr id="240655" name="Line 15"/>
                <p:cNvSpPr>
                  <a:spLocks noChangeShapeType="1"/>
                </p:cNvSpPr>
                <p:nvPr/>
              </p:nvSpPr>
              <p:spPr bwMode="auto">
                <a:xfrm>
                  <a:off x="2676" y="2804"/>
                  <a:ext cx="1" cy="2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56" name="Line 16"/>
                <p:cNvSpPr>
                  <a:spLocks noChangeShapeType="1"/>
                </p:cNvSpPr>
                <p:nvPr/>
              </p:nvSpPr>
              <p:spPr bwMode="auto">
                <a:xfrm>
                  <a:off x="2850" y="2804"/>
                  <a:ext cx="1" cy="2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57" name="Line 17"/>
                <p:cNvSpPr>
                  <a:spLocks noChangeShapeType="1"/>
                </p:cNvSpPr>
                <p:nvPr/>
              </p:nvSpPr>
              <p:spPr bwMode="auto">
                <a:xfrm>
                  <a:off x="3024" y="2804"/>
                  <a:ext cx="1" cy="2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58" name="Rectangle 18"/>
                <p:cNvSpPr>
                  <a:spLocks noChangeArrowheads="1"/>
                </p:cNvSpPr>
                <p:nvPr/>
              </p:nvSpPr>
              <p:spPr bwMode="auto">
                <a:xfrm>
                  <a:off x="2516" y="2804"/>
                  <a:ext cx="668" cy="223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C012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659" name="Rectangle 19"/>
              <p:cNvSpPr>
                <a:spLocks noChangeArrowheads="1"/>
              </p:cNvSpPr>
              <p:nvPr/>
            </p:nvSpPr>
            <p:spPr bwMode="auto">
              <a:xfrm>
                <a:off x="1485" y="2800"/>
                <a:ext cx="517" cy="223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012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C0128"/>
                    </a:solidFill>
                  </a:rPr>
                  <a:t>s: 12 </a:t>
                </a:r>
              </a:p>
            </p:txBody>
          </p:sp>
          <p:grpSp>
            <p:nvGrpSpPr>
              <p:cNvPr id="240660" name="Group 20"/>
              <p:cNvGrpSpPr>
                <a:grpSpLocks/>
              </p:cNvGrpSpPr>
              <p:nvPr/>
            </p:nvGrpSpPr>
            <p:grpSpPr bwMode="auto">
              <a:xfrm>
                <a:off x="1565" y="3108"/>
                <a:ext cx="346" cy="423"/>
                <a:chOff x="1450" y="3188"/>
                <a:chExt cx="346" cy="423"/>
              </a:xfrm>
            </p:grpSpPr>
            <p:sp>
              <p:nvSpPr>
                <p:cNvPr id="240661" name="Rectangle 21"/>
                <p:cNvSpPr>
                  <a:spLocks noChangeArrowheads="1"/>
                </p:cNvSpPr>
                <p:nvPr/>
              </p:nvSpPr>
              <p:spPr bwMode="auto">
                <a:xfrm>
                  <a:off x="1450" y="3282"/>
                  <a:ext cx="32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C0128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b="1">
                      <a:solidFill>
                        <a:srgbClr val="FC0128"/>
                      </a:solidFill>
                    </a:rPr>
                    <a:t>i: 2</a:t>
                  </a:r>
                </a:p>
              </p:txBody>
            </p:sp>
            <p:sp>
              <p:nvSpPr>
                <p:cNvPr id="240662" name="Rectangle 22"/>
                <p:cNvSpPr>
                  <a:spLocks noChangeArrowheads="1"/>
                </p:cNvSpPr>
                <p:nvPr/>
              </p:nvSpPr>
              <p:spPr bwMode="auto">
                <a:xfrm>
                  <a:off x="1455" y="3188"/>
                  <a:ext cx="334" cy="423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C012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63" name="Line 23"/>
                <p:cNvSpPr>
                  <a:spLocks noChangeShapeType="1"/>
                </p:cNvSpPr>
                <p:nvPr/>
              </p:nvSpPr>
              <p:spPr bwMode="auto">
                <a:xfrm>
                  <a:off x="1455" y="3313"/>
                  <a:ext cx="341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6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455" y="3468"/>
                  <a:ext cx="341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665" name="Line 25"/>
              <p:cNvSpPr>
                <a:spLocks noChangeShapeType="1"/>
              </p:cNvSpPr>
              <p:nvPr/>
            </p:nvSpPr>
            <p:spPr bwMode="auto">
              <a:xfrm flipV="1">
                <a:off x="1721" y="3591"/>
                <a:ext cx="0" cy="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0666" name="Rectangle 26"/>
            <p:cNvSpPr>
              <a:spLocks noChangeArrowheads="1"/>
            </p:cNvSpPr>
            <p:nvPr/>
          </p:nvSpPr>
          <p:spPr bwMode="auto">
            <a:xfrm>
              <a:off x="3122" y="3071"/>
              <a:ext cx="211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0667" name="Group 27"/>
            <p:cNvGrpSpPr>
              <a:grpSpLocks/>
            </p:cNvGrpSpPr>
            <p:nvPr/>
          </p:nvGrpSpPr>
          <p:grpSpPr bwMode="auto">
            <a:xfrm>
              <a:off x="2235" y="2167"/>
              <a:ext cx="765" cy="1268"/>
              <a:chOff x="1317" y="2399"/>
              <a:chExt cx="765" cy="1268"/>
            </a:xfrm>
          </p:grpSpPr>
          <p:sp>
            <p:nvSpPr>
              <p:cNvPr id="240668" name="Rectangle 28"/>
              <p:cNvSpPr>
                <a:spLocks noChangeArrowheads="1"/>
              </p:cNvSpPr>
              <p:nvPr/>
            </p:nvSpPr>
            <p:spPr bwMode="auto">
              <a:xfrm>
                <a:off x="1317" y="2399"/>
                <a:ext cx="765" cy="1192"/>
              </a:xfrm>
              <a:prstGeom prst="rect">
                <a:avLst/>
              </a:prstGeom>
              <a:solidFill>
                <a:srgbClr val="EBD7C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0669" name="Group 29"/>
              <p:cNvGrpSpPr>
                <a:grpSpLocks/>
              </p:cNvGrpSpPr>
              <p:nvPr/>
            </p:nvGrpSpPr>
            <p:grpSpPr bwMode="auto">
              <a:xfrm>
                <a:off x="1387" y="2480"/>
                <a:ext cx="668" cy="232"/>
                <a:chOff x="2516" y="2804"/>
                <a:chExt cx="668" cy="232"/>
              </a:xfrm>
            </p:grpSpPr>
            <p:sp>
              <p:nvSpPr>
                <p:cNvPr id="240670" name="Line 30"/>
                <p:cNvSpPr>
                  <a:spLocks noChangeShapeType="1"/>
                </p:cNvSpPr>
                <p:nvPr/>
              </p:nvSpPr>
              <p:spPr bwMode="auto">
                <a:xfrm>
                  <a:off x="2676" y="2804"/>
                  <a:ext cx="1" cy="2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71" name="Line 31"/>
                <p:cNvSpPr>
                  <a:spLocks noChangeShapeType="1"/>
                </p:cNvSpPr>
                <p:nvPr/>
              </p:nvSpPr>
              <p:spPr bwMode="auto">
                <a:xfrm>
                  <a:off x="2850" y="2804"/>
                  <a:ext cx="1" cy="2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72" name="Line 32"/>
                <p:cNvSpPr>
                  <a:spLocks noChangeShapeType="1"/>
                </p:cNvSpPr>
                <p:nvPr/>
              </p:nvSpPr>
              <p:spPr bwMode="auto">
                <a:xfrm>
                  <a:off x="3024" y="2804"/>
                  <a:ext cx="1" cy="2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73" name="Rectangle 33"/>
                <p:cNvSpPr>
                  <a:spLocks noChangeArrowheads="1"/>
                </p:cNvSpPr>
                <p:nvPr/>
              </p:nvSpPr>
              <p:spPr bwMode="auto">
                <a:xfrm>
                  <a:off x="2516" y="2804"/>
                  <a:ext cx="668" cy="223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C012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674" name="Rectangle 34"/>
              <p:cNvSpPr>
                <a:spLocks noChangeArrowheads="1"/>
              </p:cNvSpPr>
              <p:nvPr/>
            </p:nvSpPr>
            <p:spPr bwMode="auto">
              <a:xfrm>
                <a:off x="1485" y="2800"/>
                <a:ext cx="517" cy="223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012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C0128"/>
                    </a:solidFill>
                  </a:rPr>
                  <a:t>s: 14 </a:t>
                </a:r>
              </a:p>
            </p:txBody>
          </p:sp>
          <p:grpSp>
            <p:nvGrpSpPr>
              <p:cNvPr id="240675" name="Group 35"/>
              <p:cNvGrpSpPr>
                <a:grpSpLocks/>
              </p:cNvGrpSpPr>
              <p:nvPr/>
            </p:nvGrpSpPr>
            <p:grpSpPr bwMode="auto">
              <a:xfrm>
                <a:off x="1565" y="3108"/>
                <a:ext cx="346" cy="423"/>
                <a:chOff x="1450" y="3188"/>
                <a:chExt cx="346" cy="423"/>
              </a:xfrm>
            </p:grpSpPr>
            <p:sp>
              <p:nvSpPr>
                <p:cNvPr id="240676" name="Rectangle 36"/>
                <p:cNvSpPr>
                  <a:spLocks noChangeArrowheads="1"/>
                </p:cNvSpPr>
                <p:nvPr/>
              </p:nvSpPr>
              <p:spPr bwMode="auto">
                <a:xfrm>
                  <a:off x="1450" y="3282"/>
                  <a:ext cx="32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C0128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b="1">
                      <a:solidFill>
                        <a:srgbClr val="FC0128"/>
                      </a:solidFill>
                    </a:rPr>
                    <a:t>i: 3</a:t>
                  </a:r>
                </a:p>
              </p:txBody>
            </p:sp>
            <p:sp>
              <p:nvSpPr>
                <p:cNvPr id="240677" name="Rectangle 37"/>
                <p:cNvSpPr>
                  <a:spLocks noChangeArrowheads="1"/>
                </p:cNvSpPr>
                <p:nvPr/>
              </p:nvSpPr>
              <p:spPr bwMode="auto">
                <a:xfrm>
                  <a:off x="1455" y="3188"/>
                  <a:ext cx="334" cy="423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C012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78" name="Line 38"/>
                <p:cNvSpPr>
                  <a:spLocks noChangeShapeType="1"/>
                </p:cNvSpPr>
                <p:nvPr/>
              </p:nvSpPr>
              <p:spPr bwMode="auto">
                <a:xfrm>
                  <a:off x="1455" y="3313"/>
                  <a:ext cx="341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7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455" y="3468"/>
                  <a:ext cx="341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680" name="Line 40"/>
              <p:cNvSpPr>
                <a:spLocks noChangeShapeType="1"/>
              </p:cNvSpPr>
              <p:nvPr/>
            </p:nvSpPr>
            <p:spPr bwMode="auto">
              <a:xfrm flipV="1">
                <a:off x="1721" y="3591"/>
                <a:ext cx="0" cy="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0681" name="Group 41"/>
            <p:cNvGrpSpPr>
              <a:grpSpLocks/>
            </p:cNvGrpSpPr>
            <p:nvPr/>
          </p:nvGrpSpPr>
          <p:grpSpPr bwMode="auto">
            <a:xfrm>
              <a:off x="3964" y="2177"/>
              <a:ext cx="765" cy="1268"/>
              <a:chOff x="4044" y="2379"/>
              <a:chExt cx="765" cy="1268"/>
            </a:xfrm>
          </p:grpSpPr>
          <p:sp>
            <p:nvSpPr>
              <p:cNvPr id="240682" name="Rectangle 42"/>
              <p:cNvSpPr>
                <a:spLocks noChangeArrowheads="1"/>
              </p:cNvSpPr>
              <p:nvPr/>
            </p:nvSpPr>
            <p:spPr bwMode="auto">
              <a:xfrm>
                <a:off x="4044" y="2379"/>
                <a:ext cx="765" cy="1192"/>
              </a:xfrm>
              <a:prstGeom prst="rect">
                <a:avLst/>
              </a:prstGeom>
              <a:solidFill>
                <a:srgbClr val="EBD7C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0683" name="Group 43"/>
              <p:cNvGrpSpPr>
                <a:grpSpLocks/>
              </p:cNvGrpSpPr>
              <p:nvPr/>
            </p:nvGrpSpPr>
            <p:grpSpPr bwMode="auto">
              <a:xfrm>
                <a:off x="4094" y="2460"/>
                <a:ext cx="668" cy="232"/>
                <a:chOff x="2516" y="2804"/>
                <a:chExt cx="668" cy="232"/>
              </a:xfrm>
            </p:grpSpPr>
            <p:sp>
              <p:nvSpPr>
                <p:cNvPr id="240684" name="Line 44"/>
                <p:cNvSpPr>
                  <a:spLocks noChangeShapeType="1"/>
                </p:cNvSpPr>
                <p:nvPr/>
              </p:nvSpPr>
              <p:spPr bwMode="auto">
                <a:xfrm>
                  <a:off x="2676" y="2804"/>
                  <a:ext cx="1" cy="2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85" name="Line 45"/>
                <p:cNvSpPr>
                  <a:spLocks noChangeShapeType="1"/>
                </p:cNvSpPr>
                <p:nvPr/>
              </p:nvSpPr>
              <p:spPr bwMode="auto">
                <a:xfrm>
                  <a:off x="2850" y="2804"/>
                  <a:ext cx="1" cy="2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86" name="Line 46"/>
                <p:cNvSpPr>
                  <a:spLocks noChangeShapeType="1"/>
                </p:cNvSpPr>
                <p:nvPr/>
              </p:nvSpPr>
              <p:spPr bwMode="auto">
                <a:xfrm>
                  <a:off x="3024" y="2804"/>
                  <a:ext cx="1" cy="2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87" name="Rectangle 47"/>
                <p:cNvSpPr>
                  <a:spLocks noChangeArrowheads="1"/>
                </p:cNvSpPr>
                <p:nvPr/>
              </p:nvSpPr>
              <p:spPr bwMode="auto">
                <a:xfrm>
                  <a:off x="2516" y="2804"/>
                  <a:ext cx="668" cy="223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C012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688" name="Rectangle 48"/>
              <p:cNvSpPr>
                <a:spLocks noChangeArrowheads="1"/>
              </p:cNvSpPr>
              <p:nvPr/>
            </p:nvSpPr>
            <p:spPr bwMode="auto">
              <a:xfrm>
                <a:off x="4212" y="2780"/>
                <a:ext cx="517" cy="223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012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solidFill>
                      <a:srgbClr val="FC0128"/>
                    </a:solidFill>
                  </a:rPr>
                  <a:t>s: 11 </a:t>
                </a:r>
              </a:p>
            </p:txBody>
          </p:sp>
          <p:grpSp>
            <p:nvGrpSpPr>
              <p:cNvPr id="240689" name="Group 49"/>
              <p:cNvGrpSpPr>
                <a:grpSpLocks/>
              </p:cNvGrpSpPr>
              <p:nvPr/>
            </p:nvGrpSpPr>
            <p:grpSpPr bwMode="auto">
              <a:xfrm>
                <a:off x="4292" y="3088"/>
                <a:ext cx="346" cy="423"/>
                <a:chOff x="1450" y="3188"/>
                <a:chExt cx="346" cy="423"/>
              </a:xfrm>
            </p:grpSpPr>
            <p:sp>
              <p:nvSpPr>
                <p:cNvPr id="240690" name="Rectangle 50"/>
                <p:cNvSpPr>
                  <a:spLocks noChangeArrowheads="1"/>
                </p:cNvSpPr>
                <p:nvPr/>
              </p:nvSpPr>
              <p:spPr bwMode="auto">
                <a:xfrm>
                  <a:off x="1450" y="3282"/>
                  <a:ext cx="32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C0128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b="1">
                      <a:solidFill>
                        <a:srgbClr val="FC0128"/>
                      </a:solidFill>
                    </a:rPr>
                    <a:t>i: 1</a:t>
                  </a:r>
                </a:p>
              </p:txBody>
            </p:sp>
            <p:sp>
              <p:nvSpPr>
                <p:cNvPr id="240691" name="Rectangle 51"/>
                <p:cNvSpPr>
                  <a:spLocks noChangeArrowheads="1"/>
                </p:cNvSpPr>
                <p:nvPr/>
              </p:nvSpPr>
              <p:spPr bwMode="auto">
                <a:xfrm>
                  <a:off x="1455" y="3188"/>
                  <a:ext cx="334" cy="423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C0128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92" name="Line 52"/>
                <p:cNvSpPr>
                  <a:spLocks noChangeShapeType="1"/>
                </p:cNvSpPr>
                <p:nvPr/>
              </p:nvSpPr>
              <p:spPr bwMode="auto">
                <a:xfrm>
                  <a:off x="1455" y="3313"/>
                  <a:ext cx="341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69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455" y="3468"/>
                  <a:ext cx="341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694" name="Line 54"/>
              <p:cNvSpPr>
                <a:spLocks noChangeShapeType="1"/>
              </p:cNvSpPr>
              <p:nvPr/>
            </p:nvSpPr>
            <p:spPr bwMode="auto">
              <a:xfrm flipV="1">
                <a:off x="4448" y="3571"/>
                <a:ext cx="0" cy="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0695" name="Group 55"/>
            <p:cNvGrpSpPr>
              <a:grpSpLocks/>
            </p:cNvGrpSpPr>
            <p:nvPr/>
          </p:nvGrpSpPr>
          <p:grpSpPr bwMode="auto">
            <a:xfrm>
              <a:off x="3394" y="2937"/>
              <a:ext cx="788" cy="696"/>
              <a:chOff x="3394" y="2937"/>
              <a:chExt cx="788" cy="696"/>
            </a:xfrm>
          </p:grpSpPr>
          <p:sp>
            <p:nvSpPr>
              <p:cNvPr id="240696" name="Rectangle 56"/>
              <p:cNvSpPr>
                <a:spLocks noChangeArrowheads="1"/>
              </p:cNvSpPr>
              <p:nvPr/>
            </p:nvSpPr>
            <p:spPr bwMode="auto">
              <a:xfrm>
                <a:off x="3394" y="3402"/>
                <a:ext cx="7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012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b="1">
                    <a:solidFill>
                      <a:srgbClr val="006600"/>
                    </a:solidFill>
                  </a:rPr>
                  <a:t>send P1,s</a:t>
                </a:r>
              </a:p>
            </p:txBody>
          </p:sp>
          <p:sp>
            <p:nvSpPr>
              <p:cNvPr id="240697" name="Arc 57"/>
              <p:cNvSpPr>
                <a:spLocks/>
              </p:cNvSpPr>
              <p:nvPr/>
            </p:nvSpPr>
            <p:spPr bwMode="auto">
              <a:xfrm rot="4680000">
                <a:off x="3581" y="2948"/>
                <a:ext cx="591" cy="57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52 w 22359"/>
                  <a:gd name="T1" fmla="*/ 24160 h 24160"/>
                  <a:gd name="T2" fmla="*/ 22359 w 22359"/>
                  <a:gd name="T3" fmla="*/ 13 h 24160"/>
                  <a:gd name="T4" fmla="*/ 21600 w 22359"/>
                  <a:gd name="T5" fmla="*/ 21600 h 24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9" h="24160" fill="none" extrusionOk="0">
                    <a:moveTo>
                      <a:pt x="152" y="24159"/>
                    </a:moveTo>
                    <a:cubicBezTo>
                      <a:pt x="50" y="23310"/>
                      <a:pt x="0" y="2245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853" y="0"/>
                      <a:pt x="22106" y="4"/>
                      <a:pt x="22358" y="13"/>
                    </a:cubicBezTo>
                  </a:path>
                  <a:path w="22359" h="24160" stroke="0" extrusionOk="0">
                    <a:moveTo>
                      <a:pt x="152" y="24159"/>
                    </a:moveTo>
                    <a:cubicBezTo>
                      <a:pt x="50" y="23310"/>
                      <a:pt x="0" y="2245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853" y="0"/>
                      <a:pt x="22106" y="4"/>
                      <a:pt x="22358" y="1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63DE8"/>
                </a:solidFill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012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0698" name="AutoShape 58"/>
            <p:cNvSpPr>
              <a:spLocks noChangeArrowheads="1"/>
            </p:cNvSpPr>
            <p:nvPr/>
          </p:nvSpPr>
          <p:spPr bwMode="auto">
            <a:xfrm>
              <a:off x="1237" y="3700"/>
              <a:ext cx="3492" cy="25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Network</a:t>
              </a:r>
            </a:p>
          </p:txBody>
        </p:sp>
        <p:grpSp>
          <p:nvGrpSpPr>
            <p:cNvPr id="240699" name="Group 59"/>
            <p:cNvGrpSpPr>
              <a:grpSpLocks/>
            </p:cNvGrpSpPr>
            <p:nvPr/>
          </p:nvGrpSpPr>
          <p:grpSpPr bwMode="auto">
            <a:xfrm>
              <a:off x="2785" y="2723"/>
              <a:ext cx="1155" cy="774"/>
              <a:chOff x="2785" y="2723"/>
              <a:chExt cx="1155" cy="774"/>
            </a:xfrm>
          </p:grpSpPr>
          <p:sp>
            <p:nvSpPr>
              <p:cNvPr id="240700" name="Arc 60"/>
              <p:cNvSpPr>
                <a:spLocks/>
              </p:cNvSpPr>
              <p:nvPr/>
            </p:nvSpPr>
            <p:spPr bwMode="auto">
              <a:xfrm>
                <a:off x="2785" y="2987"/>
                <a:ext cx="605" cy="51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57 w 21686"/>
                  <a:gd name="T1" fmla="*/ 25511 h 25511"/>
                  <a:gd name="T2" fmla="*/ 21686 w 21686"/>
                  <a:gd name="T3" fmla="*/ 0 h 25511"/>
                  <a:gd name="T4" fmla="*/ 21600 w 21686"/>
                  <a:gd name="T5" fmla="*/ 21600 h 25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86" h="25511" fill="none" extrusionOk="0">
                    <a:moveTo>
                      <a:pt x="357" y="25510"/>
                    </a:moveTo>
                    <a:cubicBezTo>
                      <a:pt x="119" y="24220"/>
                      <a:pt x="0" y="2291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628" y="0"/>
                      <a:pt x="21657" y="0"/>
                      <a:pt x="21685" y="0"/>
                    </a:cubicBezTo>
                  </a:path>
                  <a:path w="21686" h="25511" stroke="0" extrusionOk="0">
                    <a:moveTo>
                      <a:pt x="357" y="25510"/>
                    </a:moveTo>
                    <a:cubicBezTo>
                      <a:pt x="119" y="24220"/>
                      <a:pt x="0" y="2291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628" y="0"/>
                      <a:pt x="21657" y="0"/>
                      <a:pt x="21685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063DE8"/>
                </a:solidFill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012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01" name="Rectangle 61"/>
              <p:cNvSpPr>
                <a:spLocks noChangeArrowheads="1"/>
              </p:cNvSpPr>
              <p:nvPr/>
            </p:nvSpPr>
            <p:spPr bwMode="auto">
              <a:xfrm>
                <a:off x="2984" y="2723"/>
                <a:ext cx="9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012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b="1">
                    <a:solidFill>
                      <a:srgbClr val="006600"/>
                    </a:solidFill>
                  </a:rPr>
                  <a:t>receive Pn,s</a:t>
                </a:r>
              </a:p>
            </p:txBody>
          </p:sp>
        </p:grpSp>
      </p:grpSp>
      <p:sp>
        <p:nvSpPr>
          <p:cNvPr id="240702" name="AutoShape 62"/>
          <p:cNvSpPr>
            <a:spLocks noChangeArrowheads="1"/>
          </p:cNvSpPr>
          <p:nvPr/>
        </p:nvSpPr>
        <p:spPr bwMode="auto">
          <a:xfrm>
            <a:off x="7239000" y="3276600"/>
            <a:ext cx="1219200" cy="609600"/>
          </a:xfrm>
          <a:prstGeom prst="wedgeRoundRectCallout">
            <a:avLst>
              <a:gd name="adj1" fmla="val -72917"/>
              <a:gd name="adj2" fmla="val 93287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/>
              <a:t>Private memory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656FECE0-358F-DD4E-B9B5-1A98DDEC134A}" type="slidenum">
              <a:rPr lang="en-US"/>
              <a:pPr/>
              <a:t>43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dot product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685800" y="2819400"/>
            <a:ext cx="3657600" cy="2590800"/>
          </a:xfrm>
          <a:prstGeom prst="rect">
            <a:avLst/>
          </a:prstGeom>
          <a:solidFill>
            <a:srgbClr val="EBD7C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Processor 1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  s = 0</a:t>
            </a:r>
          </a:p>
          <a:p>
            <a:r>
              <a:rPr lang="en-US" b="1" dirty="0">
                <a:solidFill>
                  <a:srgbClr val="000000"/>
                </a:solidFill>
              </a:rPr>
              <a:t>  for </a:t>
            </a:r>
            <a:r>
              <a:rPr lang="en-US" b="1" dirty="0" err="1" smtClean="0">
                <a:solidFill>
                  <a:srgbClr val="000000"/>
                </a:solidFill>
              </a:rPr>
              <a:t>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= 0, n/2-1</a:t>
            </a:r>
          </a:p>
          <a:p>
            <a:r>
              <a:rPr lang="en-US" b="1" dirty="0">
                <a:solidFill>
                  <a:srgbClr val="000000"/>
                </a:solidFill>
              </a:rPr>
              <a:t>        s = s + x(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)*y(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  <a:p>
            <a:r>
              <a:rPr lang="en-US" b="1" dirty="0">
                <a:solidFill>
                  <a:srgbClr val="000000"/>
                </a:solidFill>
              </a:rPr>
              <a:t>  </a:t>
            </a:r>
            <a:r>
              <a:rPr lang="en-US" b="1" dirty="0" err="1">
                <a:solidFill>
                  <a:srgbClr val="000000"/>
                </a:solidFill>
              </a:rPr>
              <a:t>MPI_Recv</a:t>
            </a: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en-US" b="1" dirty="0" err="1">
                <a:solidFill>
                  <a:srgbClr val="000000"/>
                </a:solidFill>
              </a:rPr>
              <a:t>s_remote</a:t>
            </a:r>
            <a:r>
              <a:rPr lang="en-US" b="1" dirty="0">
                <a:solidFill>
                  <a:srgbClr val="000000"/>
                </a:solidFill>
              </a:rPr>
              <a:t>, p2,...)</a:t>
            </a:r>
          </a:p>
          <a:p>
            <a:r>
              <a:rPr lang="en-US" b="1" dirty="0">
                <a:solidFill>
                  <a:srgbClr val="000000"/>
                </a:solidFill>
              </a:rPr>
              <a:t>  </a:t>
            </a:r>
            <a:r>
              <a:rPr lang="en-US" b="1" dirty="0" err="1">
                <a:solidFill>
                  <a:srgbClr val="000000"/>
                </a:solidFill>
              </a:rPr>
              <a:t>MPI_Send</a:t>
            </a:r>
            <a:r>
              <a:rPr lang="en-US" b="1" dirty="0">
                <a:solidFill>
                  <a:srgbClr val="000000"/>
                </a:solidFill>
              </a:rPr>
              <a:t>(s, p2, ...)</a:t>
            </a:r>
          </a:p>
          <a:p>
            <a:r>
              <a:rPr lang="en-US" b="1" dirty="0">
                <a:solidFill>
                  <a:srgbClr val="000000"/>
                </a:solidFill>
              </a:rPr>
              <a:t>  s = s + </a:t>
            </a:r>
            <a:r>
              <a:rPr lang="en-US" b="1" dirty="0" err="1">
                <a:solidFill>
                  <a:srgbClr val="000000"/>
                </a:solidFill>
              </a:rPr>
              <a:t>s_remote</a:t>
            </a:r>
            <a:r>
              <a:rPr lang="en-US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4953000" y="2819400"/>
            <a:ext cx="3810000" cy="2554545"/>
          </a:xfrm>
          <a:prstGeom prst="rect">
            <a:avLst/>
          </a:prstGeom>
          <a:solidFill>
            <a:srgbClr val="EBD7C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Processor 2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  s = 0</a:t>
            </a:r>
          </a:p>
          <a:p>
            <a:r>
              <a:rPr lang="en-US" b="1" dirty="0">
                <a:solidFill>
                  <a:srgbClr val="000000"/>
                </a:solidFill>
              </a:rPr>
              <a:t>  for </a:t>
            </a:r>
            <a:r>
              <a:rPr lang="en-US" b="1" dirty="0" err="1" smtClean="0">
                <a:solidFill>
                  <a:srgbClr val="000000"/>
                </a:solidFill>
              </a:rPr>
              <a:t>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= 0, n/2-1</a:t>
            </a:r>
          </a:p>
          <a:p>
            <a:r>
              <a:rPr lang="en-US" b="1" dirty="0">
                <a:solidFill>
                  <a:srgbClr val="000000"/>
                </a:solidFill>
              </a:rPr>
              <a:t>        s = s + x(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)*y(</a:t>
            </a:r>
            <a:r>
              <a:rPr lang="en-US" b="1" dirty="0" err="1">
                <a:solidFill>
                  <a:srgbClr val="000000"/>
                </a:solidFill>
              </a:rPr>
              <a:t>i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  <a:p>
            <a:r>
              <a:rPr lang="en-US" b="1" dirty="0">
                <a:solidFill>
                  <a:srgbClr val="000000"/>
                </a:solidFill>
              </a:rPr>
              <a:t>  </a:t>
            </a:r>
            <a:r>
              <a:rPr lang="en-US" b="1" dirty="0" err="1">
                <a:solidFill>
                  <a:srgbClr val="000000"/>
                </a:solidFill>
              </a:rPr>
              <a:t>MPI_Send</a:t>
            </a:r>
            <a:r>
              <a:rPr lang="en-US" b="1" dirty="0">
                <a:solidFill>
                  <a:srgbClr val="000000"/>
                </a:solidFill>
              </a:rPr>
              <a:t>(s, p1, ...)</a:t>
            </a:r>
          </a:p>
          <a:p>
            <a:r>
              <a:rPr lang="en-US" b="1" dirty="0">
                <a:solidFill>
                  <a:srgbClr val="000000"/>
                </a:solidFill>
              </a:rPr>
              <a:t>  </a:t>
            </a:r>
            <a:r>
              <a:rPr lang="en-US" b="1" dirty="0" err="1">
                <a:solidFill>
                  <a:srgbClr val="000000"/>
                </a:solidFill>
              </a:rPr>
              <a:t>MPI_Recv</a:t>
            </a: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en-US" b="1" dirty="0" err="1">
                <a:solidFill>
                  <a:srgbClr val="000000"/>
                </a:solidFill>
              </a:rPr>
              <a:t>s_remote</a:t>
            </a:r>
            <a:r>
              <a:rPr lang="en-US" b="1" dirty="0">
                <a:solidFill>
                  <a:srgbClr val="000000"/>
                </a:solidFill>
              </a:rPr>
              <a:t>, p1,...)</a:t>
            </a:r>
          </a:p>
          <a:p>
            <a:r>
              <a:rPr lang="en-US" b="1" dirty="0">
                <a:solidFill>
                  <a:srgbClr val="000000"/>
                </a:solidFill>
              </a:rPr>
              <a:t>  s = s + </a:t>
            </a:r>
            <a:r>
              <a:rPr lang="en-US" b="1" dirty="0" err="1">
                <a:solidFill>
                  <a:srgbClr val="000000"/>
                </a:solidFill>
              </a:rPr>
              <a:t>s_remote</a:t>
            </a:r>
            <a:r>
              <a:rPr lang="en-US" dirty="0">
                <a:solidFill>
                  <a:srgbClr val="000000"/>
                </a:solidFill>
              </a:rPr>
              <a:t>  </a:t>
            </a:r>
          </a:p>
        </p:txBody>
      </p:sp>
      <p:grpSp>
        <p:nvGrpSpPr>
          <p:cNvPr id="241670" name="Group 6"/>
          <p:cNvGrpSpPr>
            <a:grpSpLocks/>
          </p:cNvGrpSpPr>
          <p:nvPr/>
        </p:nvGrpSpPr>
        <p:grpSpPr bwMode="auto">
          <a:xfrm>
            <a:off x="2755900" y="1447800"/>
            <a:ext cx="825500" cy="838200"/>
            <a:chOff x="1736" y="1296"/>
            <a:chExt cx="520" cy="528"/>
          </a:xfrm>
        </p:grpSpPr>
        <p:grpSp>
          <p:nvGrpSpPr>
            <p:cNvPr id="241671" name="Group 7"/>
            <p:cNvGrpSpPr>
              <a:grpSpLocks/>
            </p:cNvGrpSpPr>
            <p:nvPr/>
          </p:nvGrpSpPr>
          <p:grpSpPr bwMode="auto">
            <a:xfrm>
              <a:off x="1736" y="1344"/>
              <a:ext cx="520" cy="88"/>
              <a:chOff x="3124" y="2308"/>
              <a:chExt cx="520" cy="88"/>
            </a:xfrm>
          </p:grpSpPr>
          <p:sp>
            <p:nvSpPr>
              <p:cNvPr id="241672" name="Oval 8"/>
              <p:cNvSpPr>
                <a:spLocks noChangeArrowheads="1"/>
              </p:cNvSpPr>
              <p:nvPr/>
            </p:nvSpPr>
            <p:spPr bwMode="auto">
              <a:xfrm>
                <a:off x="3124" y="2308"/>
                <a:ext cx="88" cy="88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73" name="Oval 9"/>
              <p:cNvSpPr>
                <a:spLocks noChangeArrowheads="1"/>
              </p:cNvSpPr>
              <p:nvPr/>
            </p:nvSpPr>
            <p:spPr bwMode="auto">
              <a:xfrm>
                <a:off x="3268" y="2308"/>
                <a:ext cx="88" cy="88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1674" name="Group 10"/>
              <p:cNvGrpSpPr>
                <a:grpSpLocks/>
              </p:cNvGrpSpPr>
              <p:nvPr/>
            </p:nvGrpSpPr>
            <p:grpSpPr bwMode="auto">
              <a:xfrm>
                <a:off x="3412" y="2308"/>
                <a:ext cx="232" cy="88"/>
                <a:chOff x="3412" y="2308"/>
                <a:chExt cx="232" cy="88"/>
              </a:xfrm>
            </p:grpSpPr>
            <p:sp>
              <p:nvSpPr>
                <p:cNvPr id="241675" name="Oval 11"/>
                <p:cNvSpPr>
                  <a:spLocks noChangeArrowheads="1"/>
                </p:cNvSpPr>
                <p:nvPr/>
              </p:nvSpPr>
              <p:spPr bwMode="auto">
                <a:xfrm>
                  <a:off x="3412" y="2308"/>
                  <a:ext cx="88" cy="88"/>
                </a:xfrm>
                <a:prstGeom prst="ellipse">
                  <a:avLst/>
                </a:prstGeom>
                <a:solidFill>
                  <a:srgbClr val="FC0128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676" name="Oval 12"/>
                <p:cNvSpPr>
                  <a:spLocks noChangeArrowheads="1"/>
                </p:cNvSpPr>
                <p:nvPr/>
              </p:nvSpPr>
              <p:spPr bwMode="auto">
                <a:xfrm>
                  <a:off x="3556" y="2308"/>
                  <a:ext cx="88" cy="88"/>
                </a:xfrm>
                <a:prstGeom prst="ellipse">
                  <a:avLst/>
                </a:prstGeom>
                <a:solidFill>
                  <a:srgbClr val="FC0128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1677" name="Rectangle 13"/>
            <p:cNvSpPr>
              <a:spLocks noChangeArrowheads="1"/>
            </p:cNvSpPr>
            <p:nvPr/>
          </p:nvSpPr>
          <p:spPr bwMode="auto">
            <a:xfrm>
              <a:off x="1736" y="1296"/>
              <a:ext cx="520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678" name="Group 14"/>
            <p:cNvGrpSpPr>
              <a:grpSpLocks/>
            </p:cNvGrpSpPr>
            <p:nvPr/>
          </p:nvGrpSpPr>
          <p:grpSpPr bwMode="auto">
            <a:xfrm>
              <a:off x="1928" y="1632"/>
              <a:ext cx="192" cy="192"/>
              <a:chOff x="3504" y="2736"/>
              <a:chExt cx="192" cy="192"/>
            </a:xfrm>
          </p:grpSpPr>
          <p:sp>
            <p:nvSpPr>
              <p:cNvPr id="241679" name="Oval 15"/>
              <p:cNvSpPr>
                <a:spLocks noChangeArrowheads="1"/>
              </p:cNvSpPr>
              <p:nvPr/>
            </p:nvSpPr>
            <p:spPr bwMode="auto">
              <a:xfrm>
                <a:off x="3552" y="2784"/>
                <a:ext cx="88" cy="88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0" name="Rectangle 16"/>
              <p:cNvSpPr>
                <a:spLocks noChangeArrowheads="1"/>
              </p:cNvSpPr>
              <p:nvPr/>
            </p:nvSpPr>
            <p:spPr bwMode="auto">
              <a:xfrm>
                <a:off x="3504" y="273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012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681" name="Line 17"/>
            <p:cNvSpPr>
              <a:spLocks noChangeShapeType="1"/>
            </p:cNvSpPr>
            <p:nvPr/>
          </p:nvSpPr>
          <p:spPr bwMode="auto">
            <a:xfrm>
              <a:off x="2024" y="1488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1682" name="Group 18"/>
          <p:cNvGrpSpPr>
            <a:grpSpLocks/>
          </p:cNvGrpSpPr>
          <p:nvPr/>
        </p:nvGrpSpPr>
        <p:grpSpPr bwMode="auto">
          <a:xfrm>
            <a:off x="5422900" y="1447800"/>
            <a:ext cx="825500" cy="838200"/>
            <a:chOff x="2312" y="1296"/>
            <a:chExt cx="520" cy="528"/>
          </a:xfrm>
        </p:grpSpPr>
        <p:grpSp>
          <p:nvGrpSpPr>
            <p:cNvPr id="241683" name="Group 19"/>
            <p:cNvGrpSpPr>
              <a:grpSpLocks/>
            </p:cNvGrpSpPr>
            <p:nvPr/>
          </p:nvGrpSpPr>
          <p:grpSpPr bwMode="auto">
            <a:xfrm>
              <a:off x="2312" y="1344"/>
              <a:ext cx="520" cy="88"/>
              <a:chOff x="3700" y="2308"/>
              <a:chExt cx="520" cy="88"/>
            </a:xfrm>
          </p:grpSpPr>
          <p:sp>
            <p:nvSpPr>
              <p:cNvPr id="241684" name="Oval 20"/>
              <p:cNvSpPr>
                <a:spLocks noChangeArrowheads="1"/>
              </p:cNvSpPr>
              <p:nvPr/>
            </p:nvSpPr>
            <p:spPr bwMode="auto">
              <a:xfrm>
                <a:off x="3700" y="2308"/>
                <a:ext cx="88" cy="88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85" name="Oval 21"/>
              <p:cNvSpPr>
                <a:spLocks noChangeArrowheads="1"/>
              </p:cNvSpPr>
              <p:nvPr/>
            </p:nvSpPr>
            <p:spPr bwMode="auto">
              <a:xfrm>
                <a:off x="3844" y="2308"/>
                <a:ext cx="88" cy="88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1686" name="Group 22"/>
              <p:cNvGrpSpPr>
                <a:grpSpLocks/>
              </p:cNvGrpSpPr>
              <p:nvPr/>
            </p:nvGrpSpPr>
            <p:grpSpPr bwMode="auto">
              <a:xfrm>
                <a:off x="3988" y="2308"/>
                <a:ext cx="232" cy="88"/>
                <a:chOff x="3988" y="2308"/>
                <a:chExt cx="232" cy="88"/>
              </a:xfrm>
            </p:grpSpPr>
            <p:sp>
              <p:nvSpPr>
                <p:cNvPr id="241687" name="Oval 23"/>
                <p:cNvSpPr>
                  <a:spLocks noChangeArrowheads="1"/>
                </p:cNvSpPr>
                <p:nvPr/>
              </p:nvSpPr>
              <p:spPr bwMode="auto">
                <a:xfrm>
                  <a:off x="3988" y="2308"/>
                  <a:ext cx="88" cy="88"/>
                </a:xfrm>
                <a:prstGeom prst="ellipse">
                  <a:avLst/>
                </a:prstGeom>
                <a:solidFill>
                  <a:srgbClr val="FC0128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688" name="Oval 24"/>
                <p:cNvSpPr>
                  <a:spLocks noChangeArrowheads="1"/>
                </p:cNvSpPr>
                <p:nvPr/>
              </p:nvSpPr>
              <p:spPr bwMode="auto">
                <a:xfrm>
                  <a:off x="4132" y="2308"/>
                  <a:ext cx="88" cy="88"/>
                </a:xfrm>
                <a:prstGeom prst="ellipse">
                  <a:avLst/>
                </a:prstGeom>
                <a:solidFill>
                  <a:srgbClr val="FC0128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1689" name="Rectangle 25"/>
            <p:cNvSpPr>
              <a:spLocks noChangeArrowheads="1"/>
            </p:cNvSpPr>
            <p:nvPr/>
          </p:nvSpPr>
          <p:spPr bwMode="auto">
            <a:xfrm>
              <a:off x="2312" y="1296"/>
              <a:ext cx="520" cy="18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690" name="Group 26"/>
            <p:cNvGrpSpPr>
              <a:grpSpLocks/>
            </p:cNvGrpSpPr>
            <p:nvPr/>
          </p:nvGrpSpPr>
          <p:grpSpPr bwMode="auto">
            <a:xfrm>
              <a:off x="2504" y="1632"/>
              <a:ext cx="192" cy="192"/>
              <a:chOff x="3984" y="2736"/>
              <a:chExt cx="192" cy="192"/>
            </a:xfrm>
          </p:grpSpPr>
          <p:sp>
            <p:nvSpPr>
              <p:cNvPr id="241691" name="Oval 27"/>
              <p:cNvSpPr>
                <a:spLocks noChangeArrowheads="1"/>
              </p:cNvSpPr>
              <p:nvPr/>
            </p:nvSpPr>
            <p:spPr bwMode="auto">
              <a:xfrm>
                <a:off x="4032" y="2784"/>
                <a:ext cx="88" cy="88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2" name="Rectangle 28"/>
              <p:cNvSpPr>
                <a:spLocks noChangeArrowheads="1"/>
              </p:cNvSpPr>
              <p:nvPr/>
            </p:nvSpPr>
            <p:spPr bwMode="auto">
              <a:xfrm>
                <a:off x="3984" y="2736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012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693" name="Line 29"/>
            <p:cNvSpPr>
              <a:spLocks noChangeShapeType="1"/>
            </p:cNvSpPr>
            <p:nvPr/>
          </p:nvSpPr>
          <p:spPr bwMode="auto">
            <a:xfrm flipV="1">
              <a:off x="2600" y="1488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1694" name="Line 30"/>
          <p:cNvSpPr>
            <a:spLocks noChangeShapeType="1"/>
          </p:cNvSpPr>
          <p:nvPr/>
        </p:nvSpPr>
        <p:spPr bwMode="auto">
          <a:xfrm>
            <a:off x="4191000" y="4572000"/>
            <a:ext cx="838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95" name="Line 31"/>
          <p:cNvSpPr>
            <a:spLocks noChangeShapeType="1"/>
          </p:cNvSpPr>
          <p:nvPr/>
        </p:nvSpPr>
        <p:spPr bwMode="auto">
          <a:xfrm>
            <a:off x="4191000" y="4876800"/>
            <a:ext cx="838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00AD5BA9-DD17-2947-B496-5FDD0E09C521}" type="slidenum">
              <a:rPr lang="en-US"/>
              <a:pPr/>
              <a:t>44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MPI – the de facto standard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MPI has become the de facto standard for parallel computing using message passing</a:t>
            </a:r>
          </a:p>
          <a:p>
            <a:pPr>
              <a:lnSpc>
                <a:spcPct val="90000"/>
              </a:lnSpc>
            </a:pPr>
            <a:r>
              <a:rPr lang="en-US" dirty="0"/>
              <a:t>Pros and Cons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MPI created finally a standard for applications development in the HPC community </a:t>
            </a:r>
            <a:r>
              <a:rPr lang="en-US" dirty="0">
                <a:sym typeface="Wingdings" charset="0"/>
              </a:rPr>
              <a:t> </a:t>
            </a:r>
            <a:r>
              <a:rPr lang="en-US" dirty="0"/>
              <a:t>portability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MPI standard is a least common denominator building on mid-80s technology, so may discourage </a:t>
            </a:r>
            <a:r>
              <a:rPr lang="en-US" dirty="0" smtClean="0"/>
              <a:t>innovation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MPI tutorial: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    https</a:t>
            </a:r>
            <a:r>
              <a:rPr lang="en-US" dirty="0"/>
              <a:t>://</a:t>
            </a:r>
            <a:r>
              <a:rPr lang="en-US" dirty="0" err="1"/>
              <a:t>computing.llnl.gov</a:t>
            </a:r>
            <a:r>
              <a:rPr lang="en-US" dirty="0"/>
              <a:t>/tutorials/</a:t>
            </a:r>
            <a:r>
              <a:rPr lang="en-US" dirty="0" err="1"/>
              <a:t>mpi</a:t>
            </a:r>
            <a:r>
              <a:rPr lang="en-US" dirty="0" smtClean="0"/>
              <a:t>/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    https://</a:t>
            </a:r>
            <a:r>
              <a:rPr lang="en-US" dirty="0" err="1"/>
              <a:t>computing.llnl.gov</a:t>
            </a:r>
            <a:r>
              <a:rPr lang="en-US" dirty="0"/>
              <a:t>/tutorials/</a:t>
            </a:r>
            <a:r>
              <a:rPr lang="en-US" dirty="0" err="1"/>
              <a:t>mpi</a:t>
            </a:r>
            <a:r>
              <a:rPr lang="en-US" dirty="0"/>
              <a:t>/</a:t>
            </a:r>
            <a:r>
              <a:rPr lang="en-US" dirty="0" err="1"/>
              <a:t>exercise.html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machines &amp; </a:t>
            </a:r>
            <a:r>
              <a:rPr lang="en-US" dirty="0" smtClean="0"/>
              <a:t>programming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parallel</a:t>
            </a:r>
          </a:p>
          <a:p>
            <a:pPr lvl="1"/>
            <a:r>
              <a:rPr lang="en-US" dirty="0" smtClean="0"/>
              <a:t>SIMD</a:t>
            </a:r>
          </a:p>
          <a:p>
            <a:pPr lvl="1"/>
            <a:r>
              <a:rPr lang="en-US" dirty="0" smtClean="0"/>
              <a:t>Vector machines (often has compiler support)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SSE, SSE2 (Intel: Pentium/IA64)</a:t>
            </a:r>
          </a:p>
          <a:p>
            <a:pPr lvl="2"/>
            <a:r>
              <a:rPr lang="en-US" dirty="0" err="1">
                <a:latin typeface="Arial" charset="0"/>
                <a:ea typeface="ＭＳ Ｐゴシック" charset="0"/>
              </a:rPr>
              <a:t>Altivec</a:t>
            </a:r>
            <a:r>
              <a:rPr lang="en-US" dirty="0">
                <a:latin typeface="Arial" charset="0"/>
                <a:ea typeface="ＭＳ Ｐゴシック" charset="0"/>
              </a:rPr>
              <a:t> (IBM/Motorola/Apple: PowerPC)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VIS (Sun: </a:t>
            </a:r>
            <a:r>
              <a:rPr lang="en-US" dirty="0" err="1">
                <a:latin typeface="Arial" charset="0"/>
                <a:ea typeface="ＭＳ Ｐゴシック" charset="0"/>
              </a:rPr>
              <a:t>Sparc</a:t>
            </a:r>
            <a:r>
              <a:rPr lang="en-US" dirty="0" smtClean="0"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GPU, at a larger scale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Hybrid: cluster of SMP/multicore/GPU node</a:t>
            </a: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MPI + X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X = </a:t>
            </a:r>
            <a:r>
              <a:rPr lang="en-US" dirty="0" err="1" smtClean="0">
                <a:latin typeface="Arial" charset="0"/>
                <a:ea typeface="ＭＳ Ｐゴシック" charset="0"/>
              </a:rPr>
              <a:t>OpenMP</a:t>
            </a:r>
            <a:r>
              <a:rPr lang="en-US" dirty="0" smtClean="0">
                <a:latin typeface="Arial" charset="0"/>
                <a:ea typeface="ＭＳ Ｐゴシック" charset="0"/>
              </a:rPr>
              <a:t>, CUDA/</a:t>
            </a:r>
            <a:r>
              <a:rPr lang="en-US" dirty="0" err="1" smtClean="0">
                <a:latin typeface="Arial" charset="0"/>
                <a:ea typeface="ＭＳ Ｐゴシック" charset="0"/>
              </a:rPr>
              <a:t>OpenCL</a:t>
            </a:r>
            <a:r>
              <a:rPr lang="en-US" dirty="0" smtClean="0">
                <a:latin typeface="Arial" charset="0"/>
                <a:ea typeface="ＭＳ Ｐゴシック" charset="0"/>
              </a:rPr>
              <a:t>, …</a:t>
            </a:r>
          </a:p>
          <a:p>
            <a:pPr>
              <a:lnSpc>
                <a:spcPct val="90000"/>
              </a:lnSpc>
            </a:pPr>
            <a:r>
              <a:rPr lang="en-US" dirty="0"/>
              <a:t>Global Address Space programming (GAS languages)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UPC, Co-Array Fortran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Local and shared data, as in shared memory model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But, shared data is partitioned over local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51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6794A265-1CAB-1640-9247-EE0667166D94}" type="slidenum">
              <a:rPr lang="en-US"/>
              <a:pPr/>
              <a:t>46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150000"/>
              <a:buFontTx/>
              <a:buChar char="•"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Parallel machines and programming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models</a:t>
            </a:r>
          </a:p>
          <a:p>
            <a:pPr>
              <a:buSzPct val="150000"/>
              <a:buFontTx/>
              <a:buChar char="•"/>
            </a:pP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SzPct val="150000"/>
              <a:buFontTx/>
              <a:buChar char="•"/>
            </a:pPr>
            <a:r>
              <a:rPr lang="en-US" dirty="0"/>
              <a:t>Principles of parallel computing </a:t>
            </a:r>
            <a:r>
              <a:rPr lang="en-US" dirty="0" smtClean="0"/>
              <a:t>performance</a:t>
            </a:r>
          </a:p>
          <a:p>
            <a:pPr lvl="1">
              <a:buSzPct val="150000"/>
              <a:buFontTx/>
              <a:buChar char="•"/>
            </a:pPr>
            <a:r>
              <a:rPr lang="en-US" dirty="0" smtClean="0"/>
              <a:t>Models of performance bound</a:t>
            </a:r>
            <a:endParaRPr lang="en-US" dirty="0"/>
          </a:p>
          <a:p>
            <a:pPr marL="0" indent="0">
              <a:buSzPct val="150000"/>
              <a:buNone/>
            </a:pPr>
            <a:endParaRPr lang="en-US" dirty="0"/>
          </a:p>
          <a:p>
            <a:pPr>
              <a:buSzPct val="150000"/>
              <a:buFontTx/>
              <a:buChar char="•"/>
            </a:pPr>
            <a:r>
              <a:rPr lang="en-US" dirty="0">
                <a:solidFill>
                  <a:srgbClr val="A3A3C2"/>
                </a:solidFill>
              </a:rPr>
              <a:t>Design of parallel algorithms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MS PGothic" charset="0"/>
              </a:rPr>
              <a:t>Principles of Parallel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MS PGothic" charset="0"/>
              </a:rPr>
              <a:t>Finding enough parallelism  (Amdahl</a:t>
            </a:r>
            <a:r>
              <a:rPr lang="ja-JP" altLang="en-US" dirty="0">
                <a:latin typeface="Arial" charset="0"/>
                <a:ea typeface="MS PGothic" charset="0"/>
                <a:cs typeface="MS PGothic" charset="0"/>
              </a:rPr>
              <a:t>’</a:t>
            </a:r>
            <a:r>
              <a:rPr lang="en-US" altLang="ja-JP" dirty="0">
                <a:latin typeface="Arial" charset="0"/>
                <a:ea typeface="MS PGothic" charset="0"/>
                <a:cs typeface="MS PGothic" charset="0"/>
              </a:rPr>
              <a:t>s Law)</a:t>
            </a:r>
          </a:p>
          <a:p>
            <a:r>
              <a:rPr lang="en-US" dirty="0">
                <a:latin typeface="Arial" charset="0"/>
                <a:ea typeface="MS PGothic" charset="0"/>
                <a:cs typeface="MS PGothic" charset="0"/>
              </a:rPr>
              <a:t>Granularity – how big should each parallel task be</a:t>
            </a:r>
          </a:p>
          <a:p>
            <a:r>
              <a:rPr lang="en-US" dirty="0">
                <a:latin typeface="Arial" charset="0"/>
                <a:ea typeface="MS PGothic" charset="0"/>
                <a:cs typeface="MS PGothic" charset="0"/>
              </a:rPr>
              <a:t>Locality – moving data costs more than arithmetic</a:t>
            </a:r>
          </a:p>
          <a:p>
            <a:r>
              <a:rPr lang="en-US" dirty="0">
                <a:latin typeface="Arial" charset="0"/>
                <a:ea typeface="MS PGothic" charset="0"/>
                <a:cs typeface="MS PGothic" charset="0"/>
              </a:rPr>
              <a:t>Load balance – don’t want 1K processors to wait for one slow one</a:t>
            </a:r>
          </a:p>
          <a:p>
            <a:r>
              <a:rPr lang="en-US" dirty="0">
                <a:latin typeface="Arial" charset="0"/>
                <a:ea typeface="MS PGothic" charset="0"/>
                <a:cs typeface="MS PGothic" charset="0"/>
              </a:rPr>
              <a:t>Coordination and synchronization – sharing data safely </a:t>
            </a:r>
          </a:p>
          <a:p>
            <a:r>
              <a:rPr lang="en-US" dirty="0">
                <a:latin typeface="Arial" charset="0"/>
                <a:ea typeface="MS PGothic" charset="0"/>
                <a:cs typeface="MS PGothic" charset="0"/>
              </a:rPr>
              <a:t>Performance modeling/debugging/</a:t>
            </a:r>
            <a:r>
              <a:rPr lang="en-US" dirty="0" smtClean="0">
                <a:latin typeface="Arial" charset="0"/>
                <a:ea typeface="MS PGothic" charset="0"/>
                <a:cs typeface="MS PGothic" charset="0"/>
              </a:rPr>
              <a:t>tuning</a:t>
            </a:r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2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3B5E5647-1459-5542-82B0-6AE7321463F5}" type="slidenum">
              <a:rPr lang="en-US"/>
              <a:pPr/>
              <a:t>48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enough parallelism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Suppose only part of an application is parallel</a:t>
            </a:r>
          </a:p>
          <a:p>
            <a:r>
              <a:rPr lang="en-US" dirty="0"/>
              <a:t>Amdahl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law</a:t>
            </a:r>
          </a:p>
          <a:p>
            <a:pPr lvl="1"/>
            <a:r>
              <a:rPr lang="en-US" dirty="0"/>
              <a:t>Let s be the fraction of work done sequentially, so                                (1-s) is fraction parallelizable</a:t>
            </a:r>
          </a:p>
          <a:p>
            <a:pPr lvl="1"/>
            <a:r>
              <a:rPr lang="en-US" dirty="0"/>
              <a:t>P = number of </a:t>
            </a:r>
            <a:r>
              <a:rPr lang="en-US" dirty="0" smtClean="0"/>
              <a:t>cores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0" dirty="0" smtClean="0"/>
              <a:t>( e.g., s = 1% </a:t>
            </a:r>
            <a:r>
              <a:rPr lang="en-US" b="0" dirty="0" smtClean="0">
                <a:sym typeface="Wingdings"/>
              </a:rPr>
              <a:t> speedup &lt;= 100 ) </a:t>
            </a:r>
            <a:endParaRPr lang="en-US" b="0" dirty="0" smtClean="0"/>
          </a:p>
          <a:p>
            <a:r>
              <a:rPr lang="en-US" dirty="0" smtClean="0"/>
              <a:t>Even </a:t>
            </a:r>
            <a:r>
              <a:rPr lang="en-US" dirty="0"/>
              <a:t>if the parallel part speeds up </a:t>
            </a:r>
            <a:r>
              <a:rPr lang="en-US" dirty="0" smtClean="0"/>
              <a:t>perfectly, performance </a:t>
            </a:r>
            <a:r>
              <a:rPr lang="en-US" dirty="0"/>
              <a:t>is limited by the sequential part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1447800" y="2819400"/>
            <a:ext cx="56213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Speedup(P) = Time(1)/Time(P)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            &lt;= 1/(s + (1-s)/P)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              &lt;= 1/s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8D40E607-1AB8-DE4D-88DF-D05350FA34D6}" type="slidenum">
              <a:rPr lang="en-US"/>
              <a:pPr/>
              <a:t>49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Overhead of parallelism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Given enough parallel work, this is the biggest barrier to getting desired </a:t>
            </a:r>
            <a:r>
              <a:rPr lang="en-US" dirty="0" smtClean="0"/>
              <a:t>speedup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Parallelism overheads include: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cost of starting a thread or process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cost of communicating shared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cost of synchronizing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extra (redundant) </a:t>
            </a:r>
            <a:r>
              <a:rPr lang="en-US" dirty="0" smtClean="0"/>
              <a:t>computation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of these can be in the range of milliseconds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(= millions of flops) on some </a:t>
            </a:r>
            <a:r>
              <a:rPr lang="en-US" dirty="0" smtClean="0"/>
              <a:t>systems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Tradeoff: Algorithm needs sufficiently large units of work to run fast in parallel (I.e. large granularity), but not so large that there is not enough parallel work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99455986-2794-7144-A1C8-5E3E041F181B}" type="slidenum">
              <a:rPr lang="en-US"/>
              <a:pPr/>
              <a:t>5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150000"/>
              <a:buFontTx/>
              <a:buChar char="•"/>
            </a:pPr>
            <a:r>
              <a:rPr lang="en-US" dirty="0"/>
              <a:t>Parallel </a:t>
            </a:r>
            <a:r>
              <a:rPr lang="en-US" dirty="0" smtClean="0"/>
              <a:t>machines and </a:t>
            </a:r>
            <a:r>
              <a:rPr lang="en-US" dirty="0"/>
              <a:t>programming </a:t>
            </a:r>
            <a:r>
              <a:rPr lang="en-US" dirty="0" smtClean="0"/>
              <a:t>models</a:t>
            </a:r>
            <a:endParaRPr lang="en-US" dirty="0"/>
          </a:p>
          <a:p>
            <a:pPr>
              <a:buSzPct val="150000"/>
              <a:buFontTx/>
              <a:buChar char="•"/>
            </a:pPr>
            <a:r>
              <a:rPr lang="en-US" dirty="0"/>
              <a:t>Principles of parallel computing performance</a:t>
            </a:r>
          </a:p>
          <a:p>
            <a:pPr>
              <a:buSzPct val="150000"/>
              <a:buFontTx/>
              <a:buChar char="•"/>
            </a:pPr>
            <a:r>
              <a:rPr lang="en-US" dirty="0" smtClean="0"/>
              <a:t>Design of parallel algorithms</a:t>
            </a:r>
            <a:endParaRPr lang="en-US" dirty="0"/>
          </a:p>
          <a:p>
            <a:pPr lvl="1"/>
            <a:r>
              <a:rPr lang="en-US" sz="2000" dirty="0"/>
              <a:t>Matrix computations: dense &amp; sparse</a:t>
            </a:r>
          </a:p>
          <a:p>
            <a:pPr lvl="1"/>
            <a:r>
              <a:rPr lang="en-US" sz="2000" dirty="0">
                <a:solidFill>
                  <a:srgbClr val="99CC00"/>
                </a:solidFill>
              </a:rPr>
              <a:t>Partial Differential Equations (PDEs</a:t>
            </a:r>
            <a:r>
              <a:rPr lang="en-US" sz="2000" dirty="0" smtClean="0">
                <a:solidFill>
                  <a:srgbClr val="99CC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99CC00"/>
                </a:solidFill>
              </a:rPr>
              <a:t>Mesh methods</a:t>
            </a:r>
            <a:endParaRPr lang="en-US" sz="2000" dirty="0">
              <a:solidFill>
                <a:srgbClr val="99CC00"/>
              </a:solidFill>
            </a:endParaRPr>
          </a:p>
          <a:p>
            <a:pPr lvl="1"/>
            <a:r>
              <a:rPr lang="en-US" sz="2000" dirty="0">
                <a:solidFill>
                  <a:srgbClr val="99CC00"/>
                </a:solidFill>
              </a:rPr>
              <a:t>Particle </a:t>
            </a:r>
            <a:r>
              <a:rPr lang="en-US" sz="2000" dirty="0" smtClean="0">
                <a:solidFill>
                  <a:srgbClr val="99CC00"/>
                </a:solidFill>
              </a:rPr>
              <a:t>methods</a:t>
            </a:r>
          </a:p>
          <a:p>
            <a:pPr lvl="1"/>
            <a:r>
              <a:rPr lang="en-US" dirty="0">
                <a:solidFill>
                  <a:srgbClr val="99CC00"/>
                </a:solidFill>
              </a:rPr>
              <a:t>Quantum Monte-</a:t>
            </a:r>
            <a:r>
              <a:rPr lang="en-US" dirty="0" smtClean="0">
                <a:solidFill>
                  <a:srgbClr val="99CC00"/>
                </a:solidFill>
              </a:rPr>
              <a:t>Carlo methods</a:t>
            </a:r>
            <a:endParaRPr lang="en-US" sz="2000" dirty="0">
              <a:solidFill>
                <a:srgbClr val="99CC00"/>
              </a:solidFill>
            </a:endParaRPr>
          </a:p>
          <a:p>
            <a:pPr lvl="1"/>
            <a:r>
              <a:rPr lang="en-US" sz="2000" dirty="0">
                <a:solidFill>
                  <a:srgbClr val="99CC00"/>
                </a:solidFill>
              </a:rPr>
              <a:t>Load balancing, synchronization techniques</a:t>
            </a:r>
          </a:p>
          <a:p>
            <a:pPr marL="457200" lvl="1" indent="0">
              <a:buNone/>
            </a:pPr>
            <a:endParaRPr lang="en-US" sz="2000" dirty="0">
              <a:solidFill>
                <a:srgbClr val="99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35B6BBF6-ABBF-3343-A7C7-D23532FB2AFA}" type="slidenum">
              <a:rPr lang="en-US"/>
              <a:pPr/>
              <a:t>50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properties of a network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Latency</a:t>
            </a:r>
            <a:r>
              <a:rPr lang="en-US"/>
              <a:t>: delay between send and receive times</a:t>
            </a:r>
          </a:p>
          <a:p>
            <a:pPr lvl="1"/>
            <a:r>
              <a:rPr lang="en-US"/>
              <a:t>Latency tends to vary widely across machines</a:t>
            </a:r>
          </a:p>
          <a:p>
            <a:pPr lvl="1"/>
            <a:r>
              <a:rPr lang="en-US"/>
              <a:t>Vendors often report hardware latencies (wire time)</a:t>
            </a:r>
          </a:p>
          <a:p>
            <a:pPr lvl="1"/>
            <a:r>
              <a:rPr lang="en-US"/>
              <a:t>Application programmers care about software latencies (user program to user program)</a:t>
            </a:r>
          </a:p>
          <a:p>
            <a:pPr lvl="1">
              <a:spcBef>
                <a:spcPct val="10000"/>
              </a:spcBef>
              <a:buSzTx/>
              <a:buFont typeface="Wingdings" charset="0"/>
              <a:buChar char="Ø"/>
            </a:pPr>
            <a:r>
              <a:rPr lang="en-US"/>
              <a:t>Latency is important for programs with many small messages (e.g., sparse matrices)</a:t>
            </a:r>
          </a:p>
          <a:p>
            <a:r>
              <a:rPr lang="en-US">
                <a:solidFill>
                  <a:srgbClr val="000000"/>
                </a:solidFill>
              </a:rPr>
              <a:t>The </a:t>
            </a:r>
            <a:r>
              <a:rPr lang="en-US">
                <a:solidFill>
                  <a:srgbClr val="FC0128"/>
                </a:solidFill>
              </a:rPr>
              <a:t>bandwidth </a:t>
            </a:r>
            <a:r>
              <a:rPr lang="en-US">
                <a:solidFill>
                  <a:srgbClr val="000000"/>
                </a:solidFill>
              </a:rPr>
              <a:t>of a link measures how much volume can be transferred in unit-time (e.g., MBytes/sec)</a:t>
            </a:r>
          </a:p>
          <a:p>
            <a:pPr lvl="1">
              <a:buSzTx/>
              <a:buFont typeface="Wingdings" charset="0"/>
              <a:buChar char="Ø"/>
            </a:pPr>
            <a:r>
              <a:rPr lang="en-US"/>
              <a:t>Bandwidth is important for applications with mostly large messages (e.g., dense matrices)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C1C22EA9-6D89-7348-ACB5-D244F5129208}" type="slidenum">
              <a:rPr lang="en-US"/>
              <a:pPr/>
              <a:t>51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Latency-bandwidth </a:t>
            </a:r>
            <a:r>
              <a:rPr lang="en-US" dirty="0"/>
              <a:t>model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to send a message of length n is </a:t>
            </a:r>
            <a:r>
              <a:rPr lang="en-US" dirty="0" smtClean="0"/>
              <a:t>roughly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Called 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latin typeface="Symbol" charset="0"/>
              </a:rPr>
              <a:t>a-b</a:t>
            </a:r>
            <a:r>
              <a:rPr lang="en-US" dirty="0"/>
              <a:t> model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and </a:t>
            </a:r>
            <a:r>
              <a:rPr lang="en-US" dirty="0" smtClean="0"/>
              <a:t>written: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Usually </a:t>
            </a:r>
            <a:r>
              <a:rPr lang="en-US" dirty="0">
                <a:latin typeface="Symbol" charset="0"/>
              </a:rPr>
              <a:t>a</a:t>
            </a:r>
            <a:r>
              <a:rPr lang="en-US" dirty="0"/>
              <a:t> &gt;&gt; </a:t>
            </a:r>
            <a:r>
              <a:rPr lang="en-US" dirty="0">
                <a:latin typeface="Symbol" charset="0"/>
              </a:rPr>
              <a:t>b</a:t>
            </a:r>
            <a:r>
              <a:rPr lang="en-US" dirty="0"/>
              <a:t> &gt;&gt; time per </a:t>
            </a:r>
            <a:r>
              <a:rPr lang="en-US" dirty="0" smtClean="0"/>
              <a:t>flop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/>
              <a:t>Can do hundreds or thousands of flops for cost of one </a:t>
            </a:r>
            <a:r>
              <a:rPr lang="en-US" dirty="0" smtClean="0"/>
              <a:t>message</a:t>
            </a:r>
          </a:p>
          <a:p>
            <a:endParaRPr lang="en-US" dirty="0" smtClean="0"/>
          </a:p>
          <a:p>
            <a:r>
              <a:rPr lang="en-US" dirty="0"/>
              <a:t>One long message is cheaper than many short ones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1524000" y="1524000"/>
            <a:ext cx="594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Time = latency + </a:t>
            </a:r>
            <a:r>
              <a:rPr lang="en-US" sz="2400" dirty="0" smtClean="0"/>
              <a:t>n * </a:t>
            </a:r>
            <a:r>
              <a:rPr lang="en-US" sz="2400" dirty="0" err="1" smtClean="0"/>
              <a:t>time_per_word</a:t>
            </a:r>
            <a:endParaRPr lang="en-US" sz="2400" dirty="0"/>
          </a:p>
          <a:p>
            <a:r>
              <a:rPr lang="en-US" sz="2400" dirty="0"/>
              <a:t>         = latency + </a:t>
            </a:r>
            <a:r>
              <a:rPr lang="en-US" sz="2400" dirty="0" smtClean="0"/>
              <a:t>n / bandwidth</a:t>
            </a:r>
            <a:endParaRPr lang="en-US" sz="2400" dirty="0"/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2336800" y="5105400"/>
            <a:ext cx="284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Symbol" charset="0"/>
              </a:rPr>
              <a:t>a +</a:t>
            </a:r>
            <a:r>
              <a:rPr lang="en-US" sz="2000" b="1" dirty="0"/>
              <a:t> n</a:t>
            </a:r>
            <a:r>
              <a:rPr lang="en-US" sz="2000" b="1" dirty="0">
                <a:latin typeface="Symbol" charset="0"/>
              </a:rPr>
              <a:t>*b  &lt;&lt;  </a:t>
            </a:r>
            <a:r>
              <a:rPr lang="en-US" sz="2000" b="1" dirty="0"/>
              <a:t>n</a:t>
            </a:r>
            <a:r>
              <a:rPr lang="en-US" sz="2000" b="1" dirty="0">
                <a:latin typeface="Symbol" charset="0"/>
              </a:rPr>
              <a:t>*(a + 1*b)</a:t>
            </a:r>
            <a:endParaRPr lang="en-US" sz="20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145689"/>
              </p:ext>
            </p:extLst>
          </p:nvPr>
        </p:nvGraphicFramePr>
        <p:xfrm>
          <a:off x="1676400" y="2946400"/>
          <a:ext cx="2438400" cy="44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Equation" r:id="rId4" imgW="1104900" imgH="203200" progId="Equation.3">
                  <p:embed/>
                </p:oleObj>
              </mc:Choice>
              <mc:Fallback>
                <p:oleObj name="Equation" r:id="rId4" imgW="1104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2946400"/>
                        <a:ext cx="2438400" cy="448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1D5EEE93-9476-4444-81D6-4973C93BB68D}" type="slidenum">
              <a:rPr lang="en-US"/>
              <a:pPr/>
              <a:t>52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 versus F.P. speed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Cray XE6 at NERSC, LBNL</a:t>
            </a:r>
            <a:r>
              <a:rPr lang="en-US" dirty="0"/>
              <a:t>: dual-socket x 2-die x 6-core, 24 cores 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 marL="227013" indent="-227013">
              <a:lnSpc>
                <a:spcPct val="90000"/>
              </a:lnSpc>
            </a:pPr>
            <a:r>
              <a:rPr lang="en-US" dirty="0" smtClean="0"/>
              <a:t>Inter-node</a:t>
            </a:r>
          </a:p>
          <a:p>
            <a:pPr marL="627063" lvl="1" indent="-227013">
              <a:lnSpc>
                <a:spcPct val="90000"/>
              </a:lnSpc>
            </a:pPr>
            <a:r>
              <a:rPr lang="en-US" dirty="0" smtClean="0"/>
              <a:t>FP Peak/core: 8.5 </a:t>
            </a:r>
            <a:r>
              <a:rPr lang="en-US" dirty="0" err="1" smtClean="0"/>
              <a:t>Gflops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time_per_flop</a:t>
            </a:r>
            <a:r>
              <a:rPr lang="en-US" dirty="0" smtClean="0">
                <a:sym typeface="Wingdings"/>
              </a:rPr>
              <a:t> = 0.11 </a:t>
            </a:r>
            <a:r>
              <a:rPr lang="en-US" dirty="0" err="1" smtClean="0">
                <a:sym typeface="Wingdings"/>
              </a:rPr>
              <a:t>nanosec</a:t>
            </a:r>
            <a:endParaRPr lang="en-US" dirty="0" smtClean="0">
              <a:sym typeface="Wingdings"/>
            </a:endParaRPr>
          </a:p>
          <a:p>
            <a:pPr marL="627063" lvl="1" indent="-227013">
              <a:lnSpc>
                <a:spcPct val="90000"/>
              </a:lnSpc>
            </a:pPr>
            <a:r>
              <a:rPr lang="en-US" dirty="0" smtClean="0">
                <a:sym typeface="Wingdings"/>
              </a:rPr>
              <a:t>Communication using MPI</a:t>
            </a:r>
          </a:p>
          <a:p>
            <a:pPr marL="341313" lvl="1" indent="0">
              <a:lnSpc>
                <a:spcPct val="90000"/>
              </a:lnSpc>
              <a:buNone/>
            </a:pPr>
            <a:endParaRPr lang="en-US" sz="2500" dirty="0"/>
          </a:p>
          <a:p>
            <a:pPr marL="0" indent="0">
              <a:lnSpc>
                <a:spcPct val="90000"/>
              </a:lnSpc>
              <a:buNone/>
            </a:pPr>
            <a:endParaRPr lang="en-US" sz="2500" dirty="0"/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 marL="227013" lvl="0" indent="-227013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</a:rPr>
              <a:t>Intra-node (on-node memory): 24 cores</a:t>
            </a:r>
          </a:p>
          <a:p>
            <a:pPr marL="627063" lvl="1" indent="-227013">
              <a:lnSpc>
                <a:spcPct val="90000"/>
              </a:lnSpc>
            </a:pPr>
            <a:r>
              <a:rPr lang="en-US" dirty="0"/>
              <a:t>1.3 - 2.6 GB/core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227013" lvl="0" indent="-227013">
              <a:lnSpc>
                <a:spcPct val="90000"/>
              </a:lnSpc>
            </a:pP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prstClr val="black"/>
                </a:solidFill>
                <a:sym typeface="Wingdings"/>
              </a:rPr>
              <a:t> Extremely difficult for accurate performance prediction.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172922"/>
              </p:ext>
            </p:extLst>
          </p:nvPr>
        </p:nvGraphicFramePr>
        <p:xfrm>
          <a:off x="1035050" y="2743947"/>
          <a:ext cx="7118350" cy="83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7" name="Equation" r:id="rId3" imgW="3670300" imgH="431800" progId="Equation.3">
                  <p:embed/>
                </p:oleObj>
              </mc:Choice>
              <mc:Fallback>
                <p:oleObj name="Equation" r:id="rId3" imgW="3670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5050" y="2743947"/>
                        <a:ext cx="7118350" cy="837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65465196-0F17-3245-AA27-0ADF28CA230C}" type="slidenum">
              <a:rPr lang="en-US"/>
              <a:pPr/>
              <a:t>53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620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BLAS – Basic Linear </a:t>
            </a:r>
            <a:r>
              <a:rPr lang="en-US" dirty="0"/>
              <a:t>Algebra Subroutines</a:t>
            </a:r>
            <a:br>
              <a:rPr lang="en-US" dirty="0"/>
            </a:br>
            <a:r>
              <a:rPr lang="en-US" sz="1800" dirty="0"/>
              <a:t>http://</a:t>
            </a:r>
            <a:r>
              <a:rPr lang="en-US" sz="1800" dirty="0" err="1"/>
              <a:t>www.netlib.org</a:t>
            </a:r>
            <a:r>
              <a:rPr lang="en-US" sz="1800" dirty="0"/>
              <a:t>/</a:t>
            </a:r>
            <a:r>
              <a:rPr lang="en-US" sz="1800" dirty="0" err="1"/>
              <a:t>blas</a:t>
            </a:r>
            <a:r>
              <a:rPr lang="en-US" sz="1800" dirty="0"/>
              <a:t>/blast-forum/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r>
              <a:rPr lang="en-US" dirty="0"/>
              <a:t>Building blocks for all linear algebra</a:t>
            </a:r>
          </a:p>
          <a:p>
            <a:r>
              <a:rPr lang="en-US" dirty="0"/>
              <a:t>Parallel versions call serial versions on each processor</a:t>
            </a:r>
          </a:p>
          <a:p>
            <a:pPr lvl="1"/>
            <a:r>
              <a:rPr lang="en-US" dirty="0"/>
              <a:t>So they must be fast!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Reuse ratio</a:t>
            </a:r>
            <a:r>
              <a:rPr lang="en-US" dirty="0"/>
              <a:t>: q = # flops / # </a:t>
            </a:r>
            <a:r>
              <a:rPr lang="en-US" dirty="0" err="1"/>
              <a:t>mem</a:t>
            </a:r>
            <a:r>
              <a:rPr lang="en-US" dirty="0"/>
              <a:t> </a:t>
            </a:r>
            <a:r>
              <a:rPr lang="en-US" dirty="0" smtClean="0"/>
              <a:t>references  (i.e. </a:t>
            </a:r>
            <a:r>
              <a:rPr lang="en-US" dirty="0" smtClean="0">
                <a:solidFill>
                  <a:srgbClr val="0000FF"/>
                </a:solidFill>
              </a:rPr>
              <a:t>Arithmetic Intensity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The larger is q, the faster the algorithm can go in the presence of memory hierarchy</a:t>
            </a:r>
          </a:p>
          <a:p>
            <a:endParaRPr lang="en-US" dirty="0"/>
          </a:p>
        </p:txBody>
      </p:sp>
      <p:graphicFrame>
        <p:nvGraphicFramePr>
          <p:cNvPr id="255044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408256"/>
              </p:ext>
            </p:extLst>
          </p:nvPr>
        </p:nvGraphicFramePr>
        <p:xfrm>
          <a:off x="457200" y="3276600"/>
          <a:ext cx="8001000" cy="2669858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BLAS  level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Ex.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# mem refs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# flops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q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C012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</a:rPr>
                        <a:t>“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Axpy</a:t>
                      </a:r>
                      <a:r>
                        <a:rPr kumimoji="0" lang="ja-JP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</a:rPr>
                        <a:t>”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,     Dot prod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2n</a:t>
                      </a:r>
                      <a:r>
                        <a:rPr kumimoji="0" lang="en-US" sz="2400" b="1" i="0" u="none" strike="noStrike" cap="none" normalizeH="0" baseline="26000">
                          <a:ln>
                            <a:noFill/>
                          </a:ln>
                          <a:solidFill>
                            <a:srgbClr val="FC012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C012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Matrix-vector mult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26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2n</a:t>
                      </a:r>
                      <a:r>
                        <a:rPr kumimoji="0" lang="en-US" sz="2400" b="1" i="0" u="none" strike="noStrike" cap="none" normalizeH="0" baseline="26000">
                          <a:ln>
                            <a:noFill/>
                          </a:ln>
                          <a:solidFill>
                            <a:srgbClr val="FC012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C012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Matrix-matrix mult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4n</a:t>
                      </a:r>
                      <a:r>
                        <a:rPr kumimoji="0" lang="en-US" sz="2400" b="1" i="0" u="none" strike="noStrike" cap="none" normalizeH="0" baseline="26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2n</a:t>
                      </a:r>
                      <a:r>
                        <a:rPr kumimoji="0" lang="en-US" sz="2400" b="1" i="0" u="none" strike="noStrike" cap="none" normalizeH="0" baseline="26000">
                          <a:ln>
                            <a:noFill/>
                          </a:ln>
                          <a:solidFill>
                            <a:srgbClr val="FC0128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7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D918F174-1228-B84B-A895-09C0029C3EC6}" type="slidenum">
              <a:rPr lang="en-US"/>
              <a:pPr/>
              <a:t>54</a:t>
            </a:fld>
            <a:endParaRPr 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BLAS performance</a:t>
            </a:r>
          </a:p>
        </p:txBody>
      </p:sp>
      <p:pic>
        <p:nvPicPr>
          <p:cNvPr id="2" name="Picture 1" descr="ben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9" y="1143000"/>
            <a:ext cx="704890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7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                     </a:t>
            </a:r>
          </a:p>
          <a:p>
            <a:r>
              <a:rPr lang="en-US"/>
              <a:t>                        </a:t>
            </a:r>
            <a:fld id="{6841FE75-789C-6946-BC3A-6B1D879AFEFC}" type="slidenum">
              <a:rPr lang="en-US"/>
              <a:pPr/>
              <a:t>55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375525" cy="685800"/>
          </a:xfrm>
        </p:spPr>
        <p:txBody>
          <a:bodyPr/>
          <a:lstStyle/>
          <a:p>
            <a:r>
              <a:rPr lang="en-US"/>
              <a:t>Parallel data layouts for matrices</a:t>
            </a:r>
          </a:p>
        </p:txBody>
      </p:sp>
      <p:graphicFrame>
        <p:nvGraphicFramePr>
          <p:cNvPr id="257027" name="Group 3"/>
          <p:cNvGraphicFramePr>
            <a:graphicFrameLocks noGrp="1"/>
          </p:cNvGraphicFramePr>
          <p:nvPr/>
        </p:nvGraphicFramePr>
        <p:xfrm>
          <a:off x="4648200" y="838200"/>
          <a:ext cx="1219200" cy="1219200"/>
        </p:xfrm>
        <a:graphic>
          <a:graphicData uri="http://schemas.openxmlformats.org/drawingml/2006/table">
            <a:tbl>
              <a:tblPr/>
              <a:tblGrid>
                <a:gridCol w="76200"/>
                <a:gridCol w="76200"/>
                <a:gridCol w="76200"/>
                <a:gridCol w="76200"/>
                <a:gridCol w="76200"/>
                <a:gridCol w="76200"/>
                <a:gridCol w="76200"/>
                <a:gridCol w="76200"/>
                <a:gridCol w="76200"/>
                <a:gridCol w="76200"/>
                <a:gridCol w="76200"/>
                <a:gridCol w="76200"/>
                <a:gridCol w="76200"/>
                <a:gridCol w="76200"/>
                <a:gridCol w="76200"/>
                <a:gridCol w="762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7063" name="Group 39"/>
          <p:cNvGraphicFramePr>
            <a:graphicFrameLocks noGrp="1"/>
          </p:cNvGraphicFramePr>
          <p:nvPr/>
        </p:nvGraphicFramePr>
        <p:xfrm>
          <a:off x="2781300" y="2895600"/>
          <a:ext cx="1219200" cy="1143000"/>
        </p:xfrm>
        <a:graphic>
          <a:graphicData uri="http://schemas.openxmlformats.org/drawingml/2006/table">
            <a:tbl>
              <a:tblPr/>
              <a:tblGrid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  <a:gridCol w="1524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7083" name="Text Box 59"/>
          <p:cNvSpPr txBox="1">
            <a:spLocks noChangeArrowheads="1"/>
          </p:cNvSpPr>
          <p:nvPr/>
        </p:nvSpPr>
        <p:spPr bwMode="auto">
          <a:xfrm>
            <a:off x="838200" y="2209800"/>
            <a:ext cx="306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1) 1D Column Blocked Layout</a:t>
            </a:r>
          </a:p>
        </p:txBody>
      </p:sp>
      <p:sp>
        <p:nvSpPr>
          <p:cNvPr id="257084" name="Text Box 60"/>
          <p:cNvSpPr txBox="1">
            <a:spLocks noChangeArrowheads="1"/>
          </p:cNvSpPr>
          <p:nvPr/>
        </p:nvSpPr>
        <p:spPr bwMode="auto">
          <a:xfrm>
            <a:off x="4343400" y="2209800"/>
            <a:ext cx="2871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2) 1D Column Cyclic Layout</a:t>
            </a:r>
          </a:p>
        </p:txBody>
      </p:sp>
      <p:sp>
        <p:nvSpPr>
          <p:cNvPr id="257085" name="Text Box 61"/>
          <p:cNvSpPr txBox="1">
            <a:spLocks noChangeArrowheads="1"/>
          </p:cNvSpPr>
          <p:nvPr/>
        </p:nvSpPr>
        <p:spPr bwMode="auto">
          <a:xfrm>
            <a:off x="609600" y="4305300"/>
            <a:ext cx="3481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3) 1D Column Block Cyclic Layout</a:t>
            </a:r>
          </a:p>
        </p:txBody>
      </p:sp>
      <p:sp>
        <p:nvSpPr>
          <p:cNvPr id="257086" name="Text Box 62"/>
          <p:cNvSpPr txBox="1">
            <a:spLocks noChangeArrowheads="1"/>
          </p:cNvSpPr>
          <p:nvPr/>
        </p:nvSpPr>
        <p:spPr bwMode="auto">
          <a:xfrm>
            <a:off x="4572000" y="3387725"/>
            <a:ext cx="402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4) Row versions of the previous layouts</a:t>
            </a:r>
          </a:p>
        </p:txBody>
      </p:sp>
      <p:sp>
        <p:nvSpPr>
          <p:cNvPr id="257087" name="Text Box 63"/>
          <p:cNvSpPr txBox="1">
            <a:spLocks noChangeArrowheads="1"/>
          </p:cNvSpPr>
          <p:nvPr/>
        </p:nvSpPr>
        <p:spPr bwMode="auto">
          <a:xfrm>
            <a:off x="6111875" y="5092700"/>
            <a:ext cx="222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Generalizes others</a:t>
            </a:r>
            <a:endParaRPr lang="en-US" sz="1200" b="1">
              <a:solidFill>
                <a:srgbClr val="CC0000"/>
              </a:solidFill>
            </a:endParaRPr>
          </a:p>
        </p:txBody>
      </p:sp>
      <p:graphicFrame>
        <p:nvGraphicFramePr>
          <p:cNvPr id="257088" name="Group 64"/>
          <p:cNvGraphicFramePr>
            <a:graphicFrameLocks noGrp="1"/>
          </p:cNvGraphicFramePr>
          <p:nvPr/>
        </p:nvGraphicFramePr>
        <p:xfrm>
          <a:off x="4435475" y="4892675"/>
          <a:ext cx="1143000" cy="1170432"/>
        </p:xfrm>
        <a:graphic>
          <a:graphicData uri="http://schemas.openxmlformats.org/drawingml/2006/table">
            <a:tbl>
              <a:tblPr/>
              <a:tblGrid>
                <a:gridCol w="142875"/>
                <a:gridCol w="142875"/>
                <a:gridCol w="171450"/>
                <a:gridCol w="114300"/>
                <a:gridCol w="142875"/>
                <a:gridCol w="142875"/>
                <a:gridCol w="142875"/>
                <a:gridCol w="142875"/>
              </a:tblGrid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7171" name="Text Box 147"/>
          <p:cNvSpPr txBox="1">
            <a:spLocks noChangeArrowheads="1"/>
          </p:cNvSpPr>
          <p:nvPr/>
        </p:nvSpPr>
        <p:spPr bwMode="auto">
          <a:xfrm>
            <a:off x="5943600" y="5762625"/>
            <a:ext cx="2819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/>
              <a:t>6) 2D Row and Column Block Cyclic Layout</a:t>
            </a:r>
          </a:p>
        </p:txBody>
      </p:sp>
      <p:graphicFrame>
        <p:nvGraphicFramePr>
          <p:cNvPr id="257172" name="Group 148"/>
          <p:cNvGraphicFramePr>
            <a:graphicFrameLocks noGrp="1"/>
          </p:cNvGraphicFramePr>
          <p:nvPr/>
        </p:nvGraphicFramePr>
        <p:xfrm>
          <a:off x="2743200" y="914400"/>
          <a:ext cx="1143000" cy="1219200"/>
        </p:xfrm>
        <a:graphic>
          <a:graphicData uri="http://schemas.openxmlformats.org/drawingml/2006/table">
            <a:tbl>
              <a:tblPr/>
              <a:tblGrid>
                <a:gridCol w="285750"/>
                <a:gridCol w="285750"/>
                <a:gridCol w="285750"/>
                <a:gridCol w="28575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7184" name="Group 160"/>
          <p:cNvGraphicFramePr>
            <a:graphicFrameLocks noGrp="1"/>
          </p:cNvGraphicFramePr>
          <p:nvPr/>
        </p:nvGraphicFramePr>
        <p:xfrm>
          <a:off x="2759075" y="4816475"/>
          <a:ext cx="1143000" cy="1143000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7197" name="Text Box 173"/>
          <p:cNvSpPr txBox="1">
            <a:spLocks noChangeArrowheads="1"/>
          </p:cNvSpPr>
          <p:nvPr/>
        </p:nvSpPr>
        <p:spPr bwMode="auto">
          <a:xfrm>
            <a:off x="228600" y="5943600"/>
            <a:ext cx="3965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5) 2D Row and Column Blocked Layout</a:t>
            </a:r>
          </a:p>
        </p:txBody>
      </p:sp>
      <p:sp>
        <p:nvSpPr>
          <p:cNvPr id="257198" name="Line 174"/>
          <p:cNvSpPr>
            <a:spLocks noChangeShapeType="1"/>
          </p:cNvSpPr>
          <p:nvPr/>
        </p:nvSpPr>
        <p:spPr bwMode="auto">
          <a:xfrm>
            <a:off x="4191000" y="685800"/>
            <a:ext cx="0" cy="563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99" name="Line 175"/>
          <p:cNvSpPr>
            <a:spLocks noChangeShapeType="1"/>
          </p:cNvSpPr>
          <p:nvPr/>
        </p:nvSpPr>
        <p:spPr bwMode="auto">
          <a:xfrm>
            <a:off x="228600" y="4648200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00" name="Line 176"/>
          <p:cNvSpPr>
            <a:spLocks noChangeShapeType="1"/>
          </p:cNvSpPr>
          <p:nvPr/>
        </p:nvSpPr>
        <p:spPr bwMode="auto">
          <a:xfrm>
            <a:off x="381000" y="2509838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01" name="Line 177"/>
          <p:cNvSpPr>
            <a:spLocks noChangeShapeType="1"/>
          </p:cNvSpPr>
          <p:nvPr/>
        </p:nvSpPr>
        <p:spPr bwMode="auto">
          <a:xfrm>
            <a:off x="27432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02" name="Text Box 178"/>
          <p:cNvSpPr txBox="1">
            <a:spLocks noChangeArrowheads="1"/>
          </p:cNvSpPr>
          <p:nvPr/>
        </p:nvSpPr>
        <p:spPr bwMode="auto">
          <a:xfrm>
            <a:off x="2743200" y="4114800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3263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bounds</a:t>
            </a:r>
            <a:r>
              <a:rPr lang="en-US" dirty="0"/>
              <a:t> </a:t>
            </a:r>
            <a:r>
              <a:rPr lang="en-US" dirty="0" smtClean="0"/>
              <a:t>and models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Roof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ine model: </a:t>
            </a:r>
            <a:r>
              <a:rPr lang="en-US" dirty="0" smtClean="0"/>
              <a:t>captures on-node </a:t>
            </a:r>
            <a:r>
              <a:rPr lang="en-US" smtClean="0"/>
              <a:t>memory speed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Amdahl’s Law: </a:t>
            </a:r>
            <a:r>
              <a:rPr lang="en-US" dirty="0" smtClean="0">
                <a:solidFill>
                  <a:srgbClr val="000000"/>
                </a:solidFill>
              </a:rPr>
              <a:t>upper bound of speedup</a:t>
            </a: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“</a:t>
            </a:r>
            <a:r>
              <a:rPr lang="en-US" dirty="0">
                <a:solidFill>
                  <a:srgbClr val="FF0000"/>
                </a:solidFill>
                <a:latin typeface="Symbol" charset="0"/>
              </a:rPr>
              <a:t>a-b</a:t>
            </a:r>
            <a:r>
              <a:rPr lang="en-US" dirty="0">
                <a:solidFill>
                  <a:srgbClr val="FF0000"/>
                </a:solidFill>
              </a:rPr>
              <a:t> model</a:t>
            </a:r>
            <a:r>
              <a:rPr lang="ja-JP" altLang="en-US" dirty="0">
                <a:solidFill>
                  <a:srgbClr val="FF0000"/>
                </a:solidFill>
              </a:rPr>
              <a:t>”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(latency-bandwidth): captures network speed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Strong/</a:t>
            </a:r>
            <a:r>
              <a:rPr lang="en-US" dirty="0" err="1" smtClean="0">
                <a:solidFill>
                  <a:srgbClr val="FF0000"/>
                </a:solidFill>
              </a:rPr>
              <a:t>weaking</a:t>
            </a:r>
            <a:r>
              <a:rPr lang="en-US" dirty="0" smtClean="0">
                <a:solidFill>
                  <a:srgbClr val="FF0000"/>
                </a:solidFill>
              </a:rPr>
              <a:t> scaling: </a:t>
            </a:r>
            <a:r>
              <a:rPr lang="en-US" dirty="0" smtClean="0"/>
              <a:t> algorithm scalability (Lectures 3-4)</a:t>
            </a:r>
          </a:p>
          <a:p>
            <a:r>
              <a:rPr lang="en-US" dirty="0" smtClean="0"/>
              <a:t>Hybrid programming becomes necessary</a:t>
            </a:r>
          </a:p>
          <a:p>
            <a:pPr lvl="1"/>
            <a:r>
              <a:rPr lang="en-US" dirty="0" smtClean="0"/>
              <a:t>MPI + X</a:t>
            </a:r>
          </a:p>
          <a:p>
            <a:r>
              <a:rPr lang="en-US" dirty="0" smtClean="0"/>
              <a:t>Sparse matrix algorithms</a:t>
            </a:r>
            <a:r>
              <a:rPr lang="en-US" dirty="0"/>
              <a:t> </a:t>
            </a:r>
            <a:r>
              <a:rPr lang="en-US" dirty="0" smtClean="0"/>
              <a:t>have much lower arithmetic density</a:t>
            </a:r>
          </a:p>
          <a:p>
            <a:pPr lvl="1"/>
            <a:r>
              <a:rPr lang="en-US" dirty="0" smtClean="0"/>
              <a:t>Critical to reduce memory access and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8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8A72EF-F0E9-B24C-A263-CB1AE29726BD}" type="slidenum">
              <a:rPr lang="en-US">
                <a:latin typeface="Verdana" charset="0"/>
              </a:rPr>
              <a:pPr/>
              <a:t>57</a:t>
            </a:fld>
            <a:endParaRPr lang="en-US">
              <a:latin typeface="Verdana" charset="0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Verdana" charset="0"/>
              </a:rPr>
              <a:t>References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err="1" smtClean="0"/>
              <a:t>OpenMP</a:t>
            </a:r>
            <a:r>
              <a:rPr lang="en-US" dirty="0" smtClean="0"/>
              <a:t> </a:t>
            </a:r>
            <a:r>
              <a:rPr lang="en-US" dirty="0"/>
              <a:t>tutorial: https://</a:t>
            </a:r>
            <a:r>
              <a:rPr lang="en-US" dirty="0" err="1"/>
              <a:t>computing.llnl.gov</a:t>
            </a:r>
            <a:r>
              <a:rPr lang="en-US" dirty="0"/>
              <a:t>/tutorials/</a:t>
            </a:r>
            <a:r>
              <a:rPr lang="en-US" dirty="0" err="1"/>
              <a:t>openMP</a:t>
            </a:r>
            <a:r>
              <a:rPr lang="en-US" dirty="0"/>
              <a:t>/</a:t>
            </a: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MPI </a:t>
            </a:r>
            <a:r>
              <a:rPr lang="en-US" dirty="0"/>
              <a:t>tutorial: https://</a:t>
            </a:r>
            <a:r>
              <a:rPr lang="en-US" dirty="0" err="1"/>
              <a:t>computing.llnl.gov</a:t>
            </a:r>
            <a:r>
              <a:rPr lang="en-US" dirty="0"/>
              <a:t>/tutorials/</a:t>
            </a:r>
            <a:r>
              <a:rPr lang="en-US" dirty="0" err="1"/>
              <a:t>mpi</a:t>
            </a:r>
            <a:r>
              <a:rPr lang="en-US" dirty="0" smtClean="0"/>
              <a:t>/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“</a:t>
            </a:r>
            <a:r>
              <a:rPr lang="en-US" dirty="0"/>
              <a:t>The Landscape of Parallel Processing Research: The View from Berkeley</a:t>
            </a:r>
            <a:r>
              <a:rPr lang="en-US" dirty="0" smtClean="0"/>
              <a:t>” 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/>
              <a:t>http</a:t>
            </a:r>
            <a:r>
              <a:rPr lang="en-US" dirty="0"/>
              <a:t>://www.eecs.berkeley.edu/Pubs/TechRpts/2006</a:t>
            </a:r>
            <a:r>
              <a:rPr lang="en-US" dirty="0" smtClean="0"/>
              <a:t>/ECS</a:t>
            </a:r>
            <a:r>
              <a:rPr lang="en-US" dirty="0"/>
              <a:t>-2006-183.</a:t>
            </a:r>
            <a:r>
              <a:rPr lang="en-US" dirty="0" smtClean="0"/>
              <a:t>pdf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Contains many references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Jim </a:t>
            </a:r>
            <a:r>
              <a:rPr lang="en-US" dirty="0" err="1"/>
              <a:t>Demmel</a:t>
            </a:r>
            <a:r>
              <a:rPr lang="en-US" dirty="0"/>
              <a:t>, Kathy </a:t>
            </a:r>
            <a:r>
              <a:rPr lang="en-US" dirty="0" err="1"/>
              <a:t>Yelick</a:t>
            </a:r>
            <a:r>
              <a:rPr lang="en-US" dirty="0"/>
              <a:t>, et al., </a:t>
            </a:r>
            <a:r>
              <a:rPr lang="en-US" dirty="0" smtClean="0"/>
              <a:t>UCB</a:t>
            </a:r>
            <a:r>
              <a:rPr lang="en-US" dirty="0"/>
              <a:t>/CS267 lecture notes for parallel computing </a:t>
            </a:r>
            <a:r>
              <a:rPr lang="en-US" dirty="0" smtClean="0"/>
              <a:t>class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www.cs.berkeley.edu</a:t>
            </a:r>
            <a:r>
              <a:rPr lang="en-US" dirty="0"/>
              <a:t>/~</a:t>
            </a:r>
            <a:r>
              <a:rPr lang="en-US" dirty="0" err="1"/>
              <a:t>demmel</a:t>
            </a:r>
            <a:r>
              <a:rPr lang="en-US" dirty="0"/>
              <a:t>/cs267_Spr13</a:t>
            </a:r>
            <a:r>
              <a:rPr lang="en-US" dirty="0" smtClean="0"/>
              <a:t>/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S</a:t>
            </a:r>
            <a:r>
              <a:rPr lang="en-US" dirty="0"/>
              <a:t>. Williams, A. Waterman, D. Patterson, "Roofline: An Insightful Visual Performance Model for Floating-Point Programs and Multicore Architectures", Communications of the ACM (CACM), April </a:t>
            </a:r>
            <a:r>
              <a:rPr lang="en-US" dirty="0" smtClean="0"/>
              <a:t>2009.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MAGMA, Matrix Algebra on GPU and Multicore Architectures, </a:t>
            </a:r>
            <a:endParaRPr lang="en-US" dirty="0"/>
          </a:p>
          <a:p>
            <a:pPr marL="457200" lvl="1" indent="0" eaLnBrk="1" hangingPunct="1">
              <a:buNone/>
              <a:defRPr/>
            </a:pPr>
            <a:r>
              <a:rPr lang="en-US" dirty="0"/>
              <a:t>http://</a:t>
            </a:r>
            <a:r>
              <a:rPr lang="en-US" dirty="0" err="1"/>
              <a:t>icl.cs.utk.edu</a:t>
            </a:r>
            <a:r>
              <a:rPr lang="en-US" dirty="0"/>
              <a:t>/magma/</a:t>
            </a:r>
            <a:r>
              <a:rPr lang="en-US" dirty="0" err="1" smtClean="0"/>
              <a:t>index.html</a:t>
            </a: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PLASMA, The </a:t>
            </a:r>
            <a:r>
              <a:rPr lang="en-US" dirty="0"/>
              <a:t>Parallel Linear Algebra for Scalable Multi-core </a:t>
            </a:r>
            <a:r>
              <a:rPr lang="en-US" dirty="0" smtClean="0"/>
              <a:t>Architectures</a:t>
            </a:r>
          </a:p>
          <a:p>
            <a:pPr marL="457200" lvl="1" indent="0" eaLnBrk="1" hangingPunct="1">
              <a:buNone/>
              <a:defRPr/>
            </a:pPr>
            <a:r>
              <a:rPr lang="en-US" dirty="0"/>
              <a:t>http://</a:t>
            </a:r>
            <a:r>
              <a:rPr lang="en-US" dirty="0" err="1"/>
              <a:t>icl.cs.utk.edu</a:t>
            </a:r>
            <a:r>
              <a:rPr lang="en-US" dirty="0"/>
              <a:t>/plasma/</a:t>
            </a:r>
            <a:endParaRPr lang="en-US" dirty="0" smtClean="0"/>
          </a:p>
          <a:p>
            <a:pPr marL="457200" lvl="1" indent="0" eaLnBrk="1" hangingPunct="1">
              <a:buNone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Complete and </a:t>
            </a:r>
            <a:r>
              <a:rPr lang="en-US" dirty="0" smtClean="0"/>
              <a:t>run </a:t>
            </a:r>
            <a:r>
              <a:rPr lang="en-US" b="0" dirty="0" smtClean="0"/>
              <a:t>the </a:t>
            </a:r>
            <a:r>
              <a:rPr lang="en-US" b="0" dirty="0" err="1" smtClean="0"/>
              <a:t>OpenMP</a:t>
            </a:r>
            <a:r>
              <a:rPr lang="en-US" b="0" dirty="0" smtClean="0"/>
              <a:t> code to perform dot-product.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/>
              <a:t>Other examples: https://</a:t>
            </a:r>
            <a:r>
              <a:rPr lang="en-US" dirty="0" err="1"/>
              <a:t>computing.llnl.gov</a:t>
            </a:r>
            <a:r>
              <a:rPr lang="en-US" dirty="0"/>
              <a:t>/tutorials/</a:t>
            </a:r>
            <a:r>
              <a:rPr lang="en-US" dirty="0" err="1"/>
              <a:t>openMP</a:t>
            </a:r>
            <a:r>
              <a:rPr lang="en-US" dirty="0"/>
              <a:t>/</a:t>
            </a:r>
            <a:r>
              <a:rPr lang="en-US" dirty="0" err="1"/>
              <a:t>exercise.html</a:t>
            </a:r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Write an </a:t>
            </a:r>
            <a:r>
              <a:rPr lang="en-US" b="0" dirty="0" err="1" smtClean="0"/>
              <a:t>OpenMP</a:t>
            </a:r>
            <a:r>
              <a:rPr lang="en-US" b="0" dirty="0" smtClean="0"/>
              <a:t> code to perform GEMM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Validate correctness</a:t>
            </a:r>
          </a:p>
          <a:p>
            <a:pPr marL="857250" lvl="1" indent="-457200">
              <a:buFont typeface="Arial"/>
              <a:buChar char="•"/>
            </a:pPr>
            <a:r>
              <a:rPr lang="en-US" b="0" dirty="0" smtClean="0"/>
              <a:t>How fast does your program run on one node of the cluster?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Run the following MPI codes in Hands-On-Exercises/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Hello-MPI</a:t>
            </a:r>
            <a:endParaRPr lang="en-US" b="0" dirty="0" smtClean="0"/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DOT-MPI   (</a:t>
            </a:r>
            <a:r>
              <a:rPr lang="en-US" dirty="0" smtClean="0">
                <a:solidFill>
                  <a:prstClr val="black"/>
                </a:solidFill>
              </a:rPr>
              <a:t>Is </a:t>
            </a:r>
            <a:r>
              <a:rPr lang="en-US" dirty="0">
                <a:solidFill>
                  <a:prstClr val="black"/>
                </a:solidFill>
              </a:rPr>
              <a:t>it simpler than </a:t>
            </a:r>
            <a:r>
              <a:rPr lang="en-US" dirty="0" err="1">
                <a:solidFill>
                  <a:prstClr val="black"/>
                </a:solidFill>
              </a:rPr>
              <a:t>OpenMP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DOT ?)</a:t>
            </a:r>
            <a:endParaRPr lang="en-US" b="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Write an MPI program to find the Maximum and Minimum entries of an array.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Run </a:t>
            </a:r>
            <a:r>
              <a:rPr lang="en-US" dirty="0">
                <a:solidFill>
                  <a:prstClr val="black"/>
                </a:solidFill>
              </a:rPr>
              <a:t>the MPI </a:t>
            </a:r>
            <a:r>
              <a:rPr lang="en-US" dirty="0" err="1">
                <a:solidFill>
                  <a:prstClr val="black"/>
                </a:solidFill>
              </a:rPr>
              <a:t>ping-pong</a:t>
            </a:r>
            <a:r>
              <a:rPr lang="en-US" dirty="0">
                <a:solidFill>
                  <a:prstClr val="black"/>
                </a:solidFill>
              </a:rPr>
              <a:t> benchmark code in Hands-On-Exercises/</a:t>
            </a:r>
            <a:r>
              <a:rPr lang="en-US" dirty="0" err="1">
                <a:solidFill>
                  <a:prstClr val="black"/>
                </a:solidFill>
              </a:rPr>
              <a:t>LatencyBandwidth</a:t>
            </a:r>
            <a:r>
              <a:rPr lang="en-US" dirty="0">
                <a:solidFill>
                  <a:prstClr val="black"/>
                </a:solidFill>
              </a:rPr>
              <a:t>/ directory, to find {alpha, beta} on your machine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2000" y="-762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4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Run the MPI </a:t>
            </a:r>
            <a:r>
              <a:rPr lang="en-US" dirty="0"/>
              <a:t>code to perform </a:t>
            </a:r>
            <a:r>
              <a:rPr lang="en-US" dirty="0" smtClean="0"/>
              <a:t>GEMM</a:t>
            </a:r>
            <a:endParaRPr lang="en-US" dirty="0"/>
          </a:p>
          <a:p>
            <a:pPr marL="857250" lvl="1" indent="-457200">
              <a:buFont typeface="Arial"/>
              <a:buChar char="•"/>
            </a:pPr>
            <a:r>
              <a:rPr lang="en-US" dirty="0"/>
              <a:t>How to distribute the matrix</a:t>
            </a:r>
            <a:r>
              <a:rPr lang="en-US" dirty="0" smtClean="0"/>
              <a:t>?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The parallel </a:t>
            </a:r>
            <a:r>
              <a:rPr lang="en-US" dirty="0"/>
              <a:t>algorithm is called </a:t>
            </a:r>
            <a:r>
              <a:rPr lang="en-US" dirty="0" smtClean="0"/>
              <a:t>SUMMA</a:t>
            </a:r>
          </a:p>
          <a:p>
            <a:pPr marL="857250" lvl="1" indent="-457200">
              <a:buFont typeface="Arial"/>
              <a:buChar char="•"/>
            </a:pPr>
            <a:endParaRPr lang="en-US" b="0" dirty="0" smtClean="0"/>
          </a:p>
          <a:p>
            <a:pPr marL="457200" lvl="0" indent="-457200">
              <a:buFont typeface="+mj-lt"/>
              <a:buAutoNum type="arabicPeriod" startAt="6"/>
            </a:pPr>
            <a:r>
              <a:rPr lang="en-US" dirty="0" smtClean="0">
                <a:solidFill>
                  <a:prstClr val="black"/>
                </a:solidFill>
              </a:rPr>
              <a:t>Write a hybrid MPI + </a:t>
            </a:r>
            <a:r>
              <a:rPr lang="en-US" dirty="0" err="1" smtClean="0">
                <a:solidFill>
                  <a:prstClr val="black"/>
                </a:solidFill>
              </a:rPr>
              <a:t>OpenMP</a:t>
            </a:r>
            <a:r>
              <a:rPr lang="en-US" dirty="0" smtClean="0">
                <a:solidFill>
                  <a:prstClr val="black"/>
                </a:solidFill>
              </a:rPr>
              <a:t> code to perform GEMM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Use 2 nodes of the cluster (2 x 12 cores)</a:t>
            </a:r>
          </a:p>
          <a:p>
            <a:pPr marL="857250" lvl="1" indent="-457200">
              <a:buFont typeface="Arial"/>
              <a:buChar char="•"/>
            </a:pPr>
            <a:r>
              <a:rPr lang="en-US" b="0" dirty="0" smtClean="0">
                <a:solidFill>
                  <a:prstClr val="black"/>
                </a:solidFill>
              </a:rPr>
              <a:t>Can have various MPI and </a:t>
            </a:r>
            <a:r>
              <a:rPr lang="en-US" b="0" dirty="0" err="1" smtClean="0">
                <a:solidFill>
                  <a:prstClr val="black"/>
                </a:solidFill>
              </a:rPr>
              <a:t>OpenMP</a:t>
            </a:r>
            <a:r>
              <a:rPr lang="en-US" b="0" dirty="0" smtClean="0">
                <a:solidFill>
                  <a:prstClr val="black"/>
                </a:solidFill>
              </a:rPr>
              <a:t> configurations:</a:t>
            </a:r>
          </a:p>
          <a:p>
            <a:pPr marL="800100" lvl="2" indent="0">
              <a:buNone/>
            </a:pPr>
            <a:r>
              <a:rPr lang="en-US" b="0" dirty="0" smtClean="0">
                <a:solidFill>
                  <a:prstClr val="black"/>
                </a:solidFill>
              </a:rPr>
              <a:t>2 MPI tasks X 12 threads, 4 MPI tasks X 6 threads, …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Other tuning parameters:</a:t>
            </a:r>
            <a:endParaRPr lang="en-US" dirty="0">
              <a:solidFill>
                <a:prstClr val="black"/>
              </a:solidFill>
            </a:endParaRPr>
          </a:p>
          <a:p>
            <a:pPr marL="800100" lvl="2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2000" y="-762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9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Parallel machines &amp; programming model</a:t>
            </a:r>
            <a:br>
              <a:rPr lang="en-US" dirty="0" smtClean="0"/>
            </a:br>
            <a:r>
              <a:rPr lang="en-US" sz="2000" dirty="0" smtClean="0"/>
              <a:t>(hardware &amp; software)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0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Cannon’s matrix-multiplication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iews </a:t>
            </a:r>
            <a:r>
              <a:rPr lang="en-US" dirty="0"/>
              <a:t>the processes as being arranged in a virtual two-dimensional square array. It uses this array to distribute the </a:t>
            </a:r>
            <a:r>
              <a:rPr lang="en-US" dirty="0" smtClean="0"/>
              <a:t>matrices A, B, and </a:t>
            </a:r>
            <a:r>
              <a:rPr lang="en-US" dirty="0"/>
              <a:t>the result matrix  </a:t>
            </a:r>
            <a:r>
              <a:rPr lang="en-US" dirty="0" smtClean="0"/>
              <a:t>C in </a:t>
            </a:r>
            <a:r>
              <a:rPr lang="en-US" dirty="0"/>
              <a:t>a block fashion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n x n is </a:t>
            </a:r>
            <a:r>
              <a:rPr lang="en-US" dirty="0"/>
              <a:t>the size of each matrix and </a:t>
            </a:r>
            <a:r>
              <a:rPr lang="en-US" dirty="0" smtClean="0"/>
              <a:t>p is </a:t>
            </a:r>
            <a:r>
              <a:rPr lang="en-US" dirty="0"/>
              <a:t>the total number of </a:t>
            </a:r>
            <a:r>
              <a:rPr lang="en-US" dirty="0" smtClean="0"/>
              <a:t>processes, </a:t>
            </a:r>
            <a:r>
              <a:rPr lang="en-US" dirty="0"/>
              <a:t>then each matrix is divided into square blocks of </a:t>
            </a:r>
            <a:r>
              <a:rPr lang="en-US" dirty="0" smtClean="0"/>
              <a:t>size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n/√</a:t>
            </a:r>
            <a:r>
              <a:rPr lang="en-US" dirty="0"/>
              <a:t>p</a:t>
            </a:r>
            <a:r>
              <a:rPr lang="en-US" dirty="0" smtClean="0"/>
              <a:t> x n/√p</a:t>
            </a:r>
          </a:p>
          <a:p>
            <a:r>
              <a:rPr lang="en-US" dirty="0" smtClean="0"/>
              <a:t>Process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i,j</a:t>
            </a:r>
            <a:r>
              <a:rPr lang="en-US" baseline="-2500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grid is assigned </a:t>
            </a:r>
            <a:r>
              <a:rPr lang="en-US" dirty="0" smtClean="0"/>
              <a:t>the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i,j</a:t>
            </a:r>
            <a:r>
              <a:rPr lang="en-US" baseline="-25000" dirty="0" smtClean="0"/>
              <a:t>,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i,j</a:t>
            </a:r>
            <a:r>
              <a:rPr lang="en-US" dirty="0" smtClean="0"/>
              <a:t>,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i,j</a:t>
            </a:r>
            <a:r>
              <a:rPr lang="en-US" dirty="0" smtClean="0"/>
              <a:t> blocks </a:t>
            </a:r>
            <a:r>
              <a:rPr lang="en-US" dirty="0"/>
              <a:t>of each </a:t>
            </a:r>
            <a:r>
              <a:rPr lang="en-US" dirty="0" smtClean="0"/>
              <a:t>matrix.</a:t>
            </a:r>
          </a:p>
          <a:p>
            <a:r>
              <a:rPr lang="en-US" dirty="0" smtClean="0"/>
              <a:t>The </a:t>
            </a:r>
            <a:r>
              <a:rPr lang="en-US" dirty="0"/>
              <a:t>algorithm proceeds in </a:t>
            </a:r>
            <a:r>
              <a:rPr lang="en-US" dirty="0" smtClean="0"/>
              <a:t>√p steps</a:t>
            </a:r>
            <a:r>
              <a:rPr lang="en-US" dirty="0"/>
              <a:t>. In each step, every process multiplies the </a:t>
            </a:r>
            <a:r>
              <a:rPr lang="en-US" dirty="0" smtClean="0"/>
              <a:t>local blocks </a:t>
            </a:r>
            <a:r>
              <a:rPr lang="en-US" dirty="0"/>
              <a:t>of matrices </a:t>
            </a:r>
            <a:r>
              <a:rPr lang="en-US" dirty="0" smtClean="0"/>
              <a:t>A and B, </a:t>
            </a:r>
            <a:r>
              <a:rPr lang="en-US" dirty="0"/>
              <a:t>and then sends the block of </a:t>
            </a:r>
            <a:r>
              <a:rPr lang="en-US" dirty="0" smtClean="0"/>
              <a:t>A to </a:t>
            </a:r>
            <a:r>
              <a:rPr lang="en-US" dirty="0"/>
              <a:t>the leftward process, and the block </a:t>
            </a:r>
            <a:r>
              <a:rPr lang="en-US" dirty="0" smtClean="0"/>
              <a:t>of B to </a:t>
            </a:r>
            <a:r>
              <a:rPr lang="en-US" dirty="0"/>
              <a:t>the upward process.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7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7C50E67A-D8C8-7547-BEB4-30FDC2D87809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7</a:t>
            </a:fld>
            <a:endParaRPr lang="en-US" sz="1400" b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8" y="309563"/>
            <a:ext cx="5195887" cy="43497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Idealized Uniprocessor Model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838200"/>
            <a:ext cx="8915400" cy="5572125"/>
          </a:xfrm>
        </p:spPr>
        <p:txBody>
          <a:bodyPr/>
          <a:lstStyle/>
          <a:p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Processor names bytes, words, etc. in its address space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These represent integers, floats, pointers, arrays, etc.</a:t>
            </a:r>
          </a:p>
          <a:p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Operations include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Read and write into very fast memory called registers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Arithmetic and other logical operations on registers</a:t>
            </a:r>
          </a:p>
          <a:p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Order specified by program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Read returns the most recently written data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Compiler and architecture translate high level expressions into </a:t>
            </a:r>
            <a:r>
              <a:rPr lang="en-US" b="1" dirty="0" smtClean="0">
                <a:latin typeface="Arial" charset="0"/>
                <a:ea typeface="ＭＳ Ｐゴシック" charset="0"/>
              </a:rPr>
              <a:t>“obvious” </a:t>
            </a:r>
            <a:r>
              <a:rPr lang="en-US" altLang="ja-JP" b="1" dirty="0" smtClean="0">
                <a:latin typeface="Arial" charset="0"/>
                <a:ea typeface="ＭＳ Ｐゴシック" charset="0"/>
              </a:rPr>
              <a:t>lower </a:t>
            </a:r>
            <a:r>
              <a:rPr lang="en-US" altLang="ja-JP" b="1" dirty="0">
                <a:latin typeface="Arial" charset="0"/>
                <a:ea typeface="ＭＳ Ｐゴシック" charset="0"/>
              </a:rPr>
              <a:t>level </a:t>
            </a:r>
            <a:r>
              <a:rPr lang="en-US" altLang="ja-JP" b="1" dirty="0" smtClean="0">
                <a:latin typeface="Arial" charset="0"/>
                <a:ea typeface="ＭＳ Ｐゴシック" charset="0"/>
              </a:rPr>
              <a:t>instructions (assembly)</a:t>
            </a:r>
            <a:endParaRPr lang="en-US" altLang="ja-JP" b="1" dirty="0">
              <a:latin typeface="Arial" charset="0"/>
              <a:ea typeface="ＭＳ Ｐゴシック" charset="0"/>
            </a:endParaRPr>
          </a:p>
          <a:p>
            <a:pPr lvl="1"/>
            <a:endParaRPr lang="en-US" b="1" dirty="0">
              <a:latin typeface="Arial" charset="0"/>
              <a:ea typeface="ＭＳ Ｐゴシック" charset="0"/>
            </a:endParaRPr>
          </a:p>
          <a:p>
            <a:pPr lvl="1"/>
            <a:endParaRPr lang="en-US" b="1" dirty="0">
              <a:latin typeface="Arial" charset="0"/>
              <a:ea typeface="ＭＳ Ｐゴシック" charset="0"/>
            </a:endParaRPr>
          </a:p>
          <a:p>
            <a:pPr lvl="1"/>
            <a:endParaRPr lang="en-US" b="1" dirty="0">
              <a:latin typeface="Arial" charset="0"/>
              <a:ea typeface="ＭＳ Ｐゴシック" charset="0"/>
            </a:endParaRP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Hardware executes instructions in order specified by compiler</a:t>
            </a:r>
          </a:p>
          <a:p>
            <a:r>
              <a:rPr lang="en-US" sz="2000" b="1" i="1" dirty="0">
                <a:latin typeface="Arial" charset="0"/>
                <a:ea typeface="ＭＳ Ｐゴシック" charset="0"/>
                <a:cs typeface="ＭＳ Ｐゴシック" charset="0"/>
              </a:rPr>
              <a:t>Idealized Cost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Each operation has roughly the same cost</a:t>
            </a:r>
          </a:p>
          <a:p>
            <a:pPr lvl="2">
              <a:buFontTx/>
              <a:buNone/>
            </a:pPr>
            <a:r>
              <a:rPr lang="en-US" sz="2000" b="1" dirty="0">
                <a:latin typeface="Arial" charset="0"/>
                <a:ea typeface="ＭＳ Ｐゴシック" charset="0"/>
              </a:rPr>
              <a:t>	(read, write, add, multiply, etc.)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747963" y="4257675"/>
            <a:ext cx="163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A = B + C </a:t>
            </a:r>
            <a:r>
              <a:rPr lang="en-US">
                <a:solidFill>
                  <a:schemeClr val="tx1"/>
                </a:solidFill>
                <a:sym typeface="Symbol" charset="0"/>
              </a:rPr>
              <a:t>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754563" y="3897313"/>
            <a:ext cx="24193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</a:rPr>
              <a:t>Read address(B) to R1</a:t>
            </a:r>
          </a:p>
          <a:p>
            <a:r>
              <a:rPr lang="en-US" sz="1600">
                <a:solidFill>
                  <a:schemeClr val="tx1"/>
                </a:solidFill>
              </a:rPr>
              <a:t>Read address(C) to R2</a:t>
            </a:r>
          </a:p>
          <a:p>
            <a:r>
              <a:rPr lang="en-US" sz="1600">
                <a:solidFill>
                  <a:schemeClr val="tx1"/>
                </a:solidFill>
              </a:rPr>
              <a:t>R3 = R1 + R2</a:t>
            </a:r>
          </a:p>
          <a:p>
            <a:r>
              <a:rPr lang="en-US" sz="1600">
                <a:solidFill>
                  <a:schemeClr val="tx1"/>
                </a:solidFill>
              </a:rPr>
              <a:t>Write R3 to Address(A)</a:t>
            </a:r>
          </a:p>
        </p:txBody>
      </p:sp>
    </p:spTree>
    <p:extLst>
      <p:ext uri="{BB962C8B-B14F-4D97-AF65-F5344CB8AC3E}">
        <p14:creationId xmlns:p14="http://schemas.microsoft.com/office/powerpoint/2010/main" val="202913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fld id="{8AB67275-2ACF-4940-9911-B687E88732BF}" type="slidenum">
              <a:rPr lang="en-US" sz="1400" b="0">
                <a:solidFill>
                  <a:schemeClr val="tx1"/>
                </a:solidFill>
                <a:latin typeface="Helvetica" charset="0"/>
              </a:rPr>
              <a:pPr/>
              <a:t>8</a:t>
            </a:fld>
            <a:endParaRPr lang="en-US" sz="1400" b="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5175" y="307975"/>
            <a:ext cx="5675313" cy="43497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Uniprocessors in the Real World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900113"/>
            <a:ext cx="7653338" cy="5010150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Real processors have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registers and caches</a:t>
            </a:r>
          </a:p>
          <a:p>
            <a:pPr lvl="2"/>
            <a:r>
              <a:rPr lang="en-US" b="1" dirty="0">
                <a:latin typeface="Arial" charset="0"/>
                <a:ea typeface="ＭＳ Ｐゴシック" charset="0"/>
              </a:rPr>
              <a:t>small amounts of fast memory</a:t>
            </a:r>
          </a:p>
          <a:p>
            <a:pPr lvl="2"/>
            <a:r>
              <a:rPr lang="en-US" b="1" dirty="0">
                <a:latin typeface="Arial" charset="0"/>
                <a:ea typeface="ＭＳ Ｐゴシック" charset="0"/>
              </a:rPr>
              <a:t>store values of recently used or nearby data</a:t>
            </a:r>
          </a:p>
          <a:p>
            <a:pPr lvl="2"/>
            <a:r>
              <a:rPr lang="en-US" b="1" dirty="0">
                <a:latin typeface="Arial" charset="0"/>
                <a:ea typeface="ＭＳ Ｐゴシック" charset="0"/>
              </a:rPr>
              <a:t>different memory ops can have very different costs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parallelism</a:t>
            </a:r>
          </a:p>
          <a:p>
            <a:pPr lvl="2"/>
            <a:r>
              <a:rPr lang="en-US" b="1" dirty="0">
                <a:latin typeface="Arial" charset="0"/>
                <a:ea typeface="ＭＳ Ｐゴシック" charset="0"/>
              </a:rPr>
              <a:t>multiple </a:t>
            </a:r>
            <a:r>
              <a:rPr lang="ja-JP" altLang="en-US" b="1" dirty="0">
                <a:latin typeface="Arial" charset="0"/>
                <a:ea typeface="ＭＳ Ｐゴシック" charset="0"/>
              </a:rPr>
              <a:t>“</a:t>
            </a:r>
            <a:r>
              <a:rPr lang="en-US" altLang="ja-JP" b="1" dirty="0">
                <a:latin typeface="Arial" charset="0"/>
                <a:ea typeface="ＭＳ Ｐゴシック" charset="0"/>
              </a:rPr>
              <a:t>functional units</a:t>
            </a:r>
            <a:r>
              <a:rPr lang="ja-JP" altLang="en-US" b="1" dirty="0">
                <a:latin typeface="Arial" charset="0"/>
                <a:ea typeface="ＭＳ Ｐゴシック" charset="0"/>
              </a:rPr>
              <a:t>”</a:t>
            </a:r>
            <a:r>
              <a:rPr lang="en-US" altLang="ja-JP" b="1" dirty="0">
                <a:latin typeface="Arial" charset="0"/>
                <a:ea typeface="ＭＳ Ｐゴシック" charset="0"/>
              </a:rPr>
              <a:t> that can run in parallel</a:t>
            </a:r>
          </a:p>
          <a:p>
            <a:pPr lvl="2"/>
            <a:r>
              <a:rPr lang="en-US" b="1" dirty="0">
                <a:latin typeface="Arial" charset="0"/>
                <a:ea typeface="ＭＳ Ｐゴシック" charset="0"/>
              </a:rPr>
              <a:t>different orders, instruction mixes have different costs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pipelining</a:t>
            </a:r>
          </a:p>
          <a:p>
            <a:pPr lvl="2"/>
            <a:r>
              <a:rPr lang="en-US" b="1" dirty="0">
                <a:latin typeface="Arial" charset="0"/>
                <a:ea typeface="ＭＳ Ｐゴシック" charset="0"/>
              </a:rPr>
              <a:t>a form of parallelism, like an assembly line in a factory</a:t>
            </a:r>
          </a:p>
          <a:p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Why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need to know this?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In theory, compilers and hardware </a:t>
            </a:r>
            <a:r>
              <a:rPr lang="ja-JP" altLang="en-US" b="1" dirty="0">
                <a:latin typeface="Arial" charset="0"/>
                <a:ea typeface="ＭＳ Ｐゴシック" charset="0"/>
              </a:rPr>
              <a:t>“</a:t>
            </a:r>
            <a:r>
              <a:rPr lang="en-US" altLang="ja-JP" b="1" dirty="0">
                <a:latin typeface="Arial" charset="0"/>
                <a:ea typeface="ＭＳ Ｐゴシック" charset="0"/>
              </a:rPr>
              <a:t>understand</a:t>
            </a:r>
            <a:r>
              <a:rPr lang="ja-JP" altLang="en-US" b="1" dirty="0">
                <a:latin typeface="Arial" charset="0"/>
                <a:ea typeface="ＭＳ Ｐゴシック" charset="0"/>
              </a:rPr>
              <a:t>”</a:t>
            </a:r>
            <a:r>
              <a:rPr lang="en-US" altLang="ja-JP" b="1" dirty="0">
                <a:latin typeface="Arial" charset="0"/>
                <a:ea typeface="ＭＳ Ｐゴシック" charset="0"/>
              </a:rPr>
              <a:t> all this and can optimize your program; in practice they </a:t>
            </a:r>
            <a:r>
              <a:rPr lang="en-US" altLang="ja-JP" b="1" dirty="0" smtClean="0">
                <a:latin typeface="Arial" charset="0"/>
                <a:ea typeface="ＭＳ Ｐゴシック" charset="0"/>
              </a:rPr>
              <a:t>don’t</a:t>
            </a:r>
            <a:r>
              <a:rPr lang="en-US" altLang="ja-JP" b="1" dirty="0">
                <a:latin typeface="Arial" charset="0"/>
                <a:ea typeface="ＭＳ Ｐゴシック" charset="0"/>
              </a:rPr>
              <a:t>.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They won</a:t>
            </a:r>
            <a:r>
              <a:rPr lang="ja-JP" altLang="en-US" b="1" dirty="0">
                <a:latin typeface="Arial" charset="0"/>
                <a:ea typeface="ＭＳ Ｐゴシック" charset="0"/>
              </a:rPr>
              <a:t>’</a:t>
            </a:r>
            <a:r>
              <a:rPr lang="en-US" altLang="ja-JP" b="1" dirty="0">
                <a:latin typeface="Arial" charset="0"/>
                <a:ea typeface="ＭＳ Ｐゴシック" charset="0"/>
              </a:rPr>
              <a:t>t know about a different algorithm that might be a much better </a:t>
            </a:r>
            <a:r>
              <a:rPr lang="ja-JP" altLang="en-US" b="1" dirty="0">
                <a:latin typeface="Arial" charset="0"/>
                <a:ea typeface="ＭＳ Ｐゴシック" charset="0"/>
              </a:rPr>
              <a:t>“</a:t>
            </a:r>
            <a:r>
              <a:rPr lang="en-US" altLang="ja-JP" b="1" dirty="0">
                <a:latin typeface="Arial" charset="0"/>
                <a:ea typeface="ＭＳ Ｐゴシック" charset="0"/>
              </a:rPr>
              <a:t>match</a:t>
            </a:r>
            <a:r>
              <a:rPr lang="ja-JP" altLang="en-US" b="1" dirty="0">
                <a:latin typeface="Arial" charset="0"/>
                <a:ea typeface="ＭＳ Ｐゴシック" charset="0"/>
              </a:rPr>
              <a:t>”</a:t>
            </a:r>
            <a:r>
              <a:rPr lang="en-US" altLang="ja-JP" b="1" dirty="0">
                <a:latin typeface="Arial" charset="0"/>
                <a:ea typeface="ＭＳ Ｐゴシック" charset="0"/>
              </a:rPr>
              <a:t> to the processor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within single processor – pipelining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Like </a:t>
            </a:r>
            <a:r>
              <a:rPr lang="en-US" dirty="0" smtClean="0">
                <a:solidFill>
                  <a:srgbClr val="0000FF"/>
                </a:solidFill>
              </a:rPr>
              <a:t>assembly line </a:t>
            </a:r>
            <a:r>
              <a:rPr lang="en-US" dirty="0" smtClean="0"/>
              <a:t>in manufacturing</a:t>
            </a:r>
          </a:p>
          <a:p>
            <a:r>
              <a:rPr lang="en-US" dirty="0" smtClean="0"/>
              <a:t>Instruction pipeline allows </a:t>
            </a:r>
            <a:r>
              <a:rPr lang="en-US" dirty="0"/>
              <a:t>overlapping execution of multiple instructions with the same </a:t>
            </a:r>
            <a:r>
              <a:rPr lang="en-US" dirty="0" smtClean="0"/>
              <a:t>circuitry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Sequential execution: 5 (cycles) * 5 (inst.) = 25 cycles</a:t>
            </a:r>
          </a:p>
          <a:p>
            <a:pPr lvl="1"/>
            <a:r>
              <a:rPr lang="en-US" dirty="0" smtClean="0"/>
              <a:t>Pipelined execution: 5 (cycles to fill the pipe, </a:t>
            </a:r>
            <a:r>
              <a:rPr lang="en-US" dirty="0" smtClean="0">
                <a:solidFill>
                  <a:srgbClr val="0000FF"/>
                </a:solidFill>
              </a:rPr>
              <a:t>latency</a:t>
            </a:r>
            <a:r>
              <a:rPr lang="en-US" dirty="0" smtClean="0"/>
              <a:t>) + 5 (cycles, 1 cycle/inst. </a:t>
            </a:r>
            <a:r>
              <a:rPr lang="en-US" dirty="0" smtClean="0">
                <a:solidFill>
                  <a:srgbClr val="0000FF"/>
                </a:solidFill>
              </a:rPr>
              <a:t>throughput</a:t>
            </a:r>
            <a:r>
              <a:rPr lang="en-US" dirty="0" smtClean="0"/>
              <a:t>) = 10 cycles</a:t>
            </a:r>
          </a:p>
          <a:p>
            <a:r>
              <a:rPr lang="en-US" dirty="0" smtClean="0"/>
              <a:t>Arithmetic unit pipeline: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A FP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multiply may have latency 10 cycles, but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throughput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of 1/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cycle</a:t>
            </a:r>
          </a:p>
          <a:p>
            <a:r>
              <a:rPr lang="en-US" dirty="0" smtClean="0"/>
              <a:t>Pipeline helps throughput/bandwidth, but not latency</a:t>
            </a:r>
            <a:endParaRPr lang="en-US" dirty="0"/>
          </a:p>
          <a:p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77392-047B-45E0-88FB-18A4A3F59E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 descr="300px-5_Stage_Pipelin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22780"/>
            <a:ext cx="3581400" cy="2268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2257961"/>
            <a:ext cx="2505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IF = Instruction Fetch</a:t>
            </a:r>
          </a:p>
          <a:p>
            <a:r>
              <a:rPr lang="en-US" sz="1600" dirty="0" smtClean="0"/>
              <a:t>ID = Instruction Decode</a:t>
            </a:r>
          </a:p>
          <a:p>
            <a:r>
              <a:rPr lang="en-US" sz="1600" dirty="0" smtClean="0"/>
              <a:t>EX = Execute</a:t>
            </a:r>
          </a:p>
          <a:p>
            <a:r>
              <a:rPr lang="en-US" sz="1600" dirty="0" smtClean="0"/>
              <a:t>MEM = Memory access</a:t>
            </a:r>
          </a:p>
          <a:p>
            <a:r>
              <a:rPr lang="en-US" sz="1600" dirty="0" smtClean="0"/>
              <a:t>WB = Register write back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372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67777</TotalTime>
  <Words>4928</Words>
  <Application>Microsoft Macintosh PowerPoint</Application>
  <PresentationFormat>On-screen Show (4:3)</PresentationFormat>
  <Paragraphs>1183</Paragraphs>
  <Slides>60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Default Design</vt:lpstr>
      <vt:lpstr>Equation</vt:lpstr>
      <vt:lpstr>Factorization-based Sparse Solvers and Preconditioners</vt:lpstr>
      <vt:lpstr>Acknowledgement</vt:lpstr>
      <vt:lpstr>Course outline</vt:lpstr>
      <vt:lpstr>Lecture 1   Fundamentals: Parallel computing, Sparse matrices</vt:lpstr>
      <vt:lpstr>Lecture outline</vt:lpstr>
      <vt:lpstr>Parallel machines &amp; programming model (hardware &amp; software)</vt:lpstr>
      <vt:lpstr>Idealized Uniprocessor Model</vt:lpstr>
      <vt:lpstr>Uniprocessors in the Real World</vt:lpstr>
      <vt:lpstr>Parallelism within single processor – pipelining</vt:lpstr>
      <vt:lpstr>Parallelism within single processor – SIMD</vt:lpstr>
      <vt:lpstr>SSE / SSE2 SIMD on Intel</vt:lpstr>
      <vt:lpstr>Variety of node architectures</vt:lpstr>
      <vt:lpstr>TOP500 (www.top500.org)</vt:lpstr>
      <vt:lpstr>Units of measure in HPC</vt:lpstr>
      <vt:lpstr>Memory Hierarchy … Flops is not everything</vt:lpstr>
      <vt:lpstr>Hopper Node Topology Understanding NUMA Effects     [J. Shalf]</vt:lpstr>
      <vt:lpstr>Arithmetic Intensity</vt:lpstr>
      <vt:lpstr>Roofline model (S. Williams) basic concept</vt:lpstr>
      <vt:lpstr>Roofline model simple bound</vt:lpstr>
      <vt:lpstr>Example</vt:lpstr>
      <vt:lpstr>Roofline Model Basic Concept</vt:lpstr>
      <vt:lpstr>Roofline Model Basic Concept</vt:lpstr>
      <vt:lpstr>Roofline Model computational ceilings</vt:lpstr>
      <vt:lpstr>Roofline Model computational ceilings</vt:lpstr>
      <vt:lpstr>Roofline Model computational ceilings</vt:lpstr>
      <vt:lpstr>Roofline Model communication ceilings</vt:lpstr>
      <vt:lpstr>Roofline Model communication ceilings</vt:lpstr>
      <vt:lpstr>Roofline Model communication ceilings</vt:lpstr>
      <vt:lpstr>Roofline Model computation + communication ceilings</vt:lpstr>
      <vt:lpstr>PowerPoint Presentation</vt:lpstr>
      <vt:lpstr>A generic parallel architecture</vt:lpstr>
      <vt:lpstr>Parallel programming models</vt:lpstr>
      <vt:lpstr>Machine model 1a: shared memory</vt:lpstr>
      <vt:lpstr>Machine model 1b: distributed shared memory</vt:lpstr>
      <vt:lpstr>Simple programming example</vt:lpstr>
      <vt:lpstr>OpenMP shared-memory programming</vt:lpstr>
      <vt:lpstr>Incorrect program</vt:lpstr>
      <vt:lpstr>Correct program</vt:lpstr>
      <vt:lpstr>Dot-product using OpenMP in C</vt:lpstr>
      <vt:lpstr>PowerPoint Presentation</vt:lpstr>
      <vt:lpstr>Machine model 2: distributed memory</vt:lpstr>
      <vt:lpstr>Programming Model 2:  Message Passing</vt:lpstr>
      <vt:lpstr>Distributed dot product</vt:lpstr>
      <vt:lpstr>MPI – the de facto standard</vt:lpstr>
      <vt:lpstr>Other machines &amp; programming models</vt:lpstr>
      <vt:lpstr>Outline</vt:lpstr>
      <vt:lpstr>Principles of Parallel Computing</vt:lpstr>
      <vt:lpstr>Finding enough parallelism</vt:lpstr>
      <vt:lpstr>Overhead of parallelism</vt:lpstr>
      <vt:lpstr>Performance properties of a network</vt:lpstr>
      <vt:lpstr>Latency-bandwidth model</vt:lpstr>
      <vt:lpstr>Communication versus F.P. speed</vt:lpstr>
      <vt:lpstr>BLAS – Basic Linear Algebra Subroutines http://www.netlib.org/blas/blast-forum/</vt:lpstr>
      <vt:lpstr>BLAS performance</vt:lpstr>
      <vt:lpstr>Parallel data layouts for matrices</vt:lpstr>
      <vt:lpstr>Summary</vt:lpstr>
      <vt:lpstr>References</vt:lpstr>
      <vt:lpstr>Exercises</vt:lpstr>
      <vt:lpstr>Exercises</vt:lpstr>
      <vt:lpstr>Cannon’s matrix-multiplication algorithm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Xiaoye Li</cp:lastModifiedBy>
  <cp:revision>7149</cp:revision>
  <dcterms:created xsi:type="dcterms:W3CDTF">1601-01-01T00:00:00Z</dcterms:created>
  <dcterms:modified xsi:type="dcterms:W3CDTF">2013-12-01T16:49:29Z</dcterms:modified>
</cp:coreProperties>
</file>