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3.bin" ContentType="application/vnd.openxmlformats-officedocument.oleObject"/>
  <Override PartName="/ppt/notesSlides/notesSlide7.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notesSlides/notesSlide13.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embeddings/oleObject13.bin" ContentType="application/vnd.openxmlformats-officedocument.oleObject"/>
  <Override PartName="/ppt/notesSlides/notesSlide18.xml" ContentType="application/vnd.openxmlformats-officedocument.presentationml.notesSlide+xml"/>
  <Override PartName="/ppt/embeddings/oleObject14.bin" ContentType="application/vnd.openxmlformats-officedocument.oleObject"/>
  <Override PartName="/ppt/notesSlides/notesSlide19.xml" ContentType="application/vnd.openxmlformats-officedocument.presentationml.notesSlide+xml"/>
  <Override PartName="/ppt/embeddings/oleObject15.bin" ContentType="application/vnd.openxmlformats-officedocument.oleObject"/>
  <Override PartName="/ppt/notesSlides/notesSlide20.xml" ContentType="application/vnd.openxmlformats-officedocument.presentationml.notesSlide+xml"/>
  <Override PartName="/ppt/embeddings/oleObject1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874" r:id="rId2"/>
    <p:sldMasterId id="2147483880" r:id="rId3"/>
  </p:sldMasterIdLst>
  <p:notesMasterIdLst>
    <p:notesMasterId r:id="rId41"/>
  </p:notesMasterIdLst>
  <p:handoutMasterIdLst>
    <p:handoutMasterId r:id="rId42"/>
  </p:handoutMasterIdLst>
  <p:sldIdLst>
    <p:sldId id="527" r:id="rId4"/>
    <p:sldId id="549" r:id="rId5"/>
    <p:sldId id="561" r:id="rId6"/>
    <p:sldId id="560" r:id="rId7"/>
    <p:sldId id="562" r:id="rId8"/>
    <p:sldId id="563" r:id="rId9"/>
    <p:sldId id="569" r:id="rId10"/>
    <p:sldId id="564" r:id="rId11"/>
    <p:sldId id="565" r:id="rId12"/>
    <p:sldId id="566" r:id="rId13"/>
    <p:sldId id="567" r:id="rId14"/>
    <p:sldId id="528" r:id="rId15"/>
    <p:sldId id="529" r:id="rId16"/>
    <p:sldId id="530" r:id="rId17"/>
    <p:sldId id="531" r:id="rId18"/>
    <p:sldId id="532" r:id="rId19"/>
    <p:sldId id="533" r:id="rId20"/>
    <p:sldId id="534" r:id="rId21"/>
    <p:sldId id="559" r:id="rId22"/>
    <p:sldId id="548" r:id="rId23"/>
    <p:sldId id="555" r:id="rId24"/>
    <p:sldId id="554" r:id="rId25"/>
    <p:sldId id="553" r:id="rId26"/>
    <p:sldId id="535" r:id="rId27"/>
    <p:sldId id="536" r:id="rId28"/>
    <p:sldId id="537" r:id="rId29"/>
    <p:sldId id="570" r:id="rId30"/>
    <p:sldId id="571" r:id="rId31"/>
    <p:sldId id="572" r:id="rId32"/>
    <p:sldId id="550" r:id="rId33"/>
    <p:sldId id="551" r:id="rId34"/>
    <p:sldId id="552" r:id="rId35"/>
    <p:sldId id="543" r:id="rId36"/>
    <p:sldId id="544" r:id="rId37"/>
    <p:sldId id="545" r:id="rId38"/>
    <p:sldId id="546" r:id="rId39"/>
    <p:sldId id="547" r:id="rId40"/>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00"/>
    <a:srgbClr val="009900"/>
    <a:srgbClr val="C00072"/>
    <a:srgbClr val="FF99FF"/>
    <a:srgbClr val="FF99CC"/>
    <a:srgbClr val="CC99FF"/>
    <a:srgbClr val="E6C1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0391" autoAdjust="0"/>
  </p:normalViewPr>
  <p:slideViewPr>
    <p:cSldViewPr>
      <p:cViewPr>
        <p:scale>
          <a:sx n="100" d="100"/>
          <a:sy n="100" d="100"/>
        </p:scale>
        <p:origin x="-920" y="-80"/>
      </p:cViewPr>
      <p:guideLst>
        <p:guide orient="horz" pos="2160"/>
        <p:guide pos="2880"/>
      </p:guideLst>
    </p:cSldViewPr>
  </p:slideViewPr>
  <p:outlineViewPr>
    <p:cViewPr>
      <p:scale>
        <a:sx n="33" d="100"/>
        <a:sy n="33" d="100"/>
      </p:scale>
      <p:origin x="0" y="3696"/>
    </p:cViewPr>
  </p:outlineViewPr>
  <p:notesTextViewPr>
    <p:cViewPr>
      <p:scale>
        <a:sx n="100" d="100"/>
        <a:sy n="100" d="100"/>
      </p:scale>
      <p:origin x="0" y="0"/>
    </p:cViewPr>
  </p:notesTextViewPr>
  <p:sorterViewPr>
    <p:cViewPr>
      <p:scale>
        <a:sx n="66" d="100"/>
        <a:sy n="66" d="100"/>
      </p:scale>
      <p:origin x="0" y="544"/>
    </p:cViewPr>
  </p:sorterViewPr>
  <p:notesViewPr>
    <p:cSldViewPr>
      <p:cViewPr varScale="1">
        <p:scale>
          <a:sx n="53" d="100"/>
          <a:sy n="53" d="100"/>
        </p:scale>
        <p:origin x="-172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3.emf"/><Relationship Id="rId2" Type="http://schemas.openxmlformats.org/officeDocument/2006/relationships/image" Target="../media/image3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280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280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280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3E31F129-A248-4715-BCF1-9064817639DB}" type="slidenum">
              <a:rPr lang="en-US"/>
              <a:pPr>
                <a:defRPr/>
              </a:pPr>
              <a:t>‹#›</a:t>
            </a:fld>
            <a:endParaRPr lang="en-US"/>
          </a:p>
        </p:txBody>
      </p:sp>
    </p:spTree>
    <p:extLst>
      <p:ext uri="{BB962C8B-B14F-4D97-AF65-F5344CB8AC3E}">
        <p14:creationId xmlns:p14="http://schemas.microsoft.com/office/powerpoint/2010/main" val="2312435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C47202E2-061B-4DD7-ACE0-3BBF1149D089}" type="slidenum">
              <a:rPr lang="en-US"/>
              <a:pPr>
                <a:defRPr/>
              </a:pPr>
              <a:t>‹#›</a:t>
            </a:fld>
            <a:endParaRPr lang="en-US"/>
          </a:p>
        </p:txBody>
      </p:sp>
    </p:spTree>
    <p:extLst>
      <p:ext uri="{BB962C8B-B14F-4D97-AF65-F5344CB8AC3E}">
        <p14:creationId xmlns:p14="http://schemas.microsoft.com/office/powerpoint/2010/main" val="1210948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DFC8BD-575C-EC48-800F-C412D814D667}" type="slidenum">
              <a:rPr lang="en-US"/>
              <a:pPr/>
              <a:t>1</a:t>
            </a:fld>
            <a:endParaRPr lang="en-US"/>
          </a:p>
        </p:txBody>
      </p:sp>
      <p:sp>
        <p:nvSpPr>
          <p:cNvPr id="97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7283" name="Rectangle 3"/>
          <p:cNvSpPr>
            <a:spLocks noGrp="1" noChangeArrowheads="1"/>
          </p:cNvSpPr>
          <p:nvPr>
            <p:ph type="body" idx="1"/>
          </p:nvPr>
        </p:nvSpPr>
        <p:spPr/>
        <p:txBody>
          <a:bodyPr/>
          <a:lstStyle/>
          <a:p>
            <a:r>
              <a:rPr lang="en-US" altLang="zh-CN">
                <a:ea typeface="SimSun" charset="0"/>
                <a:cs typeface="SimSun" charset="0"/>
              </a:rPr>
              <a:t>July 13, TNLIST, Tsinghua Univ.</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Times New Roman" charset="0"/>
              </a:rPr>
              <a:t>Wilkinson: </a:t>
            </a:r>
            <a:r>
              <a:rPr lang="ja-JP" altLang="en-US" dirty="0">
                <a:latin typeface="Times New Roman" charset="0"/>
              </a:rPr>
              <a:t>“</a:t>
            </a:r>
            <a:r>
              <a:rPr lang="en-US" altLang="ja-JP" dirty="0">
                <a:latin typeface="Times New Roman" charset="0"/>
              </a:rPr>
              <a:t> A sparse matrix Is any matrix with enough zeros that it pays to take advantage of them.</a:t>
            </a:r>
            <a:r>
              <a:rPr lang="ja-JP" altLang="en-US" dirty="0">
                <a:latin typeface="Times New Roman" charset="0"/>
              </a:rPr>
              <a:t>”</a:t>
            </a:r>
            <a:endParaRPr lang="en-US" altLang="ja-JP" dirty="0">
              <a:latin typeface="Times New Roman" charset="0"/>
            </a:endParaRPr>
          </a:p>
          <a:p>
            <a:endParaRPr lang="en-US" dirty="0">
              <a:latin typeface="Times New Roman" charset="0"/>
            </a:endParaRPr>
          </a:p>
          <a:p>
            <a:r>
              <a:rPr lang="en-US" dirty="0">
                <a:latin typeface="Times New Roman" charset="0"/>
              </a:rPr>
              <a:t>Engineering, science, societal applications.  Some from PDE discretization (stencil), some are very unstructured. </a:t>
            </a:r>
          </a:p>
          <a:p>
            <a:r>
              <a:rPr lang="en-US" dirty="0">
                <a:latin typeface="Times New Roman" charset="0"/>
              </a:rPr>
              <a:t>Left: MSC/NASTRAN structural engineering. (stencil)   Right: chemical process simulation (unstructured)</a:t>
            </a:r>
          </a:p>
          <a:p>
            <a:endParaRPr lang="en-US" dirty="0">
              <a:latin typeface="Times New Roman" charset="0"/>
            </a:endParaRPr>
          </a:p>
        </p:txBody>
      </p:sp>
      <p:sp>
        <p:nvSpPr>
          <p:cNvPr id="21507"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9DFDF70E-B263-DB4C-B0FC-33B6519D4E25}" type="slidenum">
              <a:rPr lang="en-US" sz="1200">
                <a:solidFill>
                  <a:prstClr val="black"/>
                </a:solidFill>
                <a:latin typeface="Times New Roman" charset="0"/>
              </a:rPr>
              <a:pPr/>
              <a:t>12</a:t>
            </a:fld>
            <a:endParaRPr lang="en-US" sz="1200">
              <a:solidFill>
                <a:prstClr val="black"/>
              </a:solidFill>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01D52363-0AA4-FA46-8E38-0A72A80251B3}" type="slidenum">
              <a:rPr lang="en-US">
                <a:solidFill>
                  <a:prstClr val="black"/>
                </a:solidFill>
                <a:latin typeface="Times New Roman" charset="0"/>
              </a:rPr>
              <a:pPr/>
              <a:t>13</a:t>
            </a:fld>
            <a:endParaRPr lang="en-US">
              <a:solidFill>
                <a:prstClr val="black"/>
              </a:solidFill>
              <a:latin typeface="Times New Roman"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Linked list still used in scientific computing, such as unstructured mesh, or other irregular computation.</a:t>
            </a:r>
          </a:p>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58CDEF2D-A5A9-0547-82AE-3ABE716AB0C1}" type="slidenum">
              <a:rPr lang="en-US">
                <a:solidFill>
                  <a:prstClr val="black"/>
                </a:solidFill>
                <a:latin typeface="Times New Roman" charset="0"/>
              </a:rPr>
              <a:pPr/>
              <a:t>14</a:t>
            </a:fld>
            <a:endParaRPr lang="en-US">
              <a:solidFill>
                <a:prstClr val="black"/>
              </a:solidFill>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0678E149-FA68-8140-9D8E-A5F6C89F36C3}" type="slidenum">
              <a:rPr lang="en-US">
                <a:solidFill>
                  <a:prstClr val="black"/>
                </a:solidFill>
                <a:latin typeface="Times New Roman" charset="0"/>
              </a:rPr>
              <a:pPr/>
              <a:t>18</a:t>
            </a:fld>
            <a:endParaRPr lang="en-US">
              <a:solidFill>
                <a:prstClr val="black"/>
              </a:solidFill>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a:ln/>
        </p:spPr>
      </p:sp>
      <p:sp>
        <p:nvSpPr>
          <p:cNvPr id="72706"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7202E2-061B-4DD7-ACE0-3BBF1149D089}" type="slidenum">
              <a:rPr lang="en-US" smtClean="0"/>
              <a:pPr>
                <a:defRPr/>
              </a:pPr>
              <a:t>30</a:t>
            </a:fld>
            <a:endParaRPr lang="en-US"/>
          </a:p>
        </p:txBody>
      </p:sp>
    </p:spTree>
    <p:extLst>
      <p:ext uri="{BB962C8B-B14F-4D97-AF65-F5344CB8AC3E}">
        <p14:creationId xmlns:p14="http://schemas.microsoft.com/office/powerpoint/2010/main" val="57763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093406DF-16A7-6B4F-85E8-3934F6DE3EC2}" type="slidenum">
              <a:rPr lang="en-US">
                <a:latin typeface="Times New Roman" charset="0"/>
              </a:rPr>
              <a:pPr/>
              <a:t>31</a:t>
            </a:fld>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Good for rows of even length</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05CC5877-A154-B544-94F7-F29FAF97D558}" type="slidenum">
              <a:rPr lang="en-US">
                <a:latin typeface="Times New Roman" charset="0"/>
              </a:rPr>
              <a:pPr/>
              <a:t>34</a:t>
            </a:fld>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BF44AB46-3C18-E146-AB1C-87726DCCDB6F}" type="slidenum">
              <a:rPr lang="en-US">
                <a:latin typeface="Times New Roman" charset="0"/>
              </a:rPr>
              <a:pPr/>
              <a:t>35</a:t>
            </a:fld>
            <a:endParaRPr lang="en-US">
              <a:latin typeface="Times New Roman"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Long vector length helps to hide latency.</a:t>
            </a:r>
          </a:p>
          <a:p>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Is there mask in hardware?</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0943E8F3-12B7-EE43-9C4B-F40EDC6452AA}" type="slidenum">
              <a:rPr lang="en-US">
                <a:latin typeface="Times New Roman" charset="0"/>
              </a:rPr>
              <a:pPr/>
              <a:t>36</a:t>
            </a:fld>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care about sparse matrices?</a:t>
            </a:r>
          </a:p>
          <a:p>
            <a:endParaRPr lang="en-US" dirty="0"/>
          </a:p>
        </p:txBody>
      </p:sp>
      <p:sp>
        <p:nvSpPr>
          <p:cNvPr id="4" name="Slide Number Placeholder 3"/>
          <p:cNvSpPr>
            <a:spLocks noGrp="1"/>
          </p:cNvSpPr>
          <p:nvPr>
            <p:ph type="sldNum" sz="quarter" idx="10"/>
          </p:nvPr>
        </p:nvSpPr>
        <p:spPr/>
        <p:txBody>
          <a:bodyPr/>
          <a:lstStyle/>
          <a:p>
            <a:pPr>
              <a:defRPr/>
            </a:pPr>
            <a:fld id="{C47202E2-061B-4DD7-ACE0-3BBF1149D089}" type="slidenum">
              <a:rPr lang="en-US" smtClean="0"/>
              <a:pPr>
                <a:defRPr/>
              </a:pPr>
              <a:t>2</a:t>
            </a:fld>
            <a:endParaRPr lang="en-US"/>
          </a:p>
        </p:txBody>
      </p:sp>
    </p:spTree>
    <p:extLst>
      <p:ext uri="{BB962C8B-B14F-4D97-AF65-F5344CB8AC3E}">
        <p14:creationId xmlns:p14="http://schemas.microsoft.com/office/powerpoint/2010/main" val="40975114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D4A7A8CF-926D-C14C-A713-E1570A03930E}" type="slidenum">
              <a:rPr lang="en-US">
                <a:latin typeface="Times New Roman" charset="0"/>
              </a:rPr>
              <a:pPr/>
              <a:t>37</a:t>
            </a:fld>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756">
              <a:defRPr sz="2400">
                <a:solidFill>
                  <a:schemeClr val="tx1"/>
                </a:solidFill>
                <a:latin typeface="Arial" charset="0"/>
                <a:ea typeface="ＭＳ Ｐゴシック" charset="0"/>
                <a:cs typeface="ＭＳ Ｐゴシック" charset="0"/>
              </a:defRPr>
            </a:lvl1pPr>
            <a:lvl2pPr marL="730766" indent="-281064" defTabSz="933756">
              <a:defRPr sz="2400">
                <a:solidFill>
                  <a:schemeClr val="tx1"/>
                </a:solidFill>
                <a:latin typeface="Arial" charset="0"/>
                <a:ea typeface="ＭＳ Ｐゴシック" charset="0"/>
              </a:defRPr>
            </a:lvl2pPr>
            <a:lvl3pPr marL="1124255" indent="-224851" defTabSz="933756">
              <a:defRPr sz="2400">
                <a:solidFill>
                  <a:schemeClr val="tx1"/>
                </a:solidFill>
                <a:latin typeface="Arial" charset="0"/>
                <a:ea typeface="ＭＳ Ｐゴシック" charset="0"/>
              </a:defRPr>
            </a:lvl3pPr>
            <a:lvl4pPr marL="1573957" indent="-224851" defTabSz="933756">
              <a:defRPr sz="2400">
                <a:solidFill>
                  <a:schemeClr val="tx1"/>
                </a:solidFill>
                <a:latin typeface="Arial" charset="0"/>
                <a:ea typeface="ＭＳ Ｐゴシック" charset="0"/>
              </a:defRPr>
            </a:lvl4pPr>
            <a:lvl5pPr marL="2023659" indent="-224851" defTabSz="933756">
              <a:defRPr sz="2400">
                <a:solidFill>
                  <a:schemeClr val="tx1"/>
                </a:solidFill>
                <a:latin typeface="Arial" charset="0"/>
                <a:ea typeface="ＭＳ Ｐゴシック" charset="0"/>
              </a:defRPr>
            </a:lvl5pPr>
            <a:lvl6pPr marL="2473361" indent="-224851" defTabSz="933756" eaLnBrk="0" fontAlgn="base" hangingPunct="0">
              <a:spcBef>
                <a:spcPct val="0"/>
              </a:spcBef>
              <a:spcAft>
                <a:spcPct val="0"/>
              </a:spcAft>
              <a:defRPr sz="2400">
                <a:solidFill>
                  <a:schemeClr val="tx1"/>
                </a:solidFill>
                <a:latin typeface="Arial" charset="0"/>
                <a:ea typeface="ＭＳ Ｐゴシック" charset="0"/>
              </a:defRPr>
            </a:lvl6pPr>
            <a:lvl7pPr marL="2923062" indent="-224851" defTabSz="933756" eaLnBrk="0" fontAlgn="base" hangingPunct="0">
              <a:spcBef>
                <a:spcPct val="0"/>
              </a:spcBef>
              <a:spcAft>
                <a:spcPct val="0"/>
              </a:spcAft>
              <a:defRPr sz="2400">
                <a:solidFill>
                  <a:schemeClr val="tx1"/>
                </a:solidFill>
                <a:latin typeface="Arial" charset="0"/>
                <a:ea typeface="ＭＳ Ｐゴシック" charset="0"/>
              </a:defRPr>
            </a:lvl7pPr>
            <a:lvl8pPr marL="3372764" indent="-224851" defTabSz="933756" eaLnBrk="0" fontAlgn="base" hangingPunct="0">
              <a:spcBef>
                <a:spcPct val="0"/>
              </a:spcBef>
              <a:spcAft>
                <a:spcPct val="0"/>
              </a:spcAft>
              <a:defRPr sz="2400">
                <a:solidFill>
                  <a:schemeClr val="tx1"/>
                </a:solidFill>
                <a:latin typeface="Arial" charset="0"/>
                <a:ea typeface="ＭＳ Ｐゴシック" charset="0"/>
              </a:defRPr>
            </a:lvl8pPr>
            <a:lvl9pPr marL="3822466" indent="-224851" defTabSz="933756" eaLnBrk="0" fontAlgn="base" hangingPunct="0">
              <a:spcBef>
                <a:spcPct val="0"/>
              </a:spcBef>
              <a:spcAft>
                <a:spcPct val="0"/>
              </a:spcAft>
              <a:defRPr sz="2400">
                <a:solidFill>
                  <a:schemeClr val="tx1"/>
                </a:solidFill>
                <a:latin typeface="Arial" charset="0"/>
                <a:ea typeface="ＭＳ Ｐゴシック" charset="0"/>
              </a:defRPr>
            </a:lvl9pPr>
          </a:lstStyle>
          <a:p>
            <a:fld id="{9FE6346E-C789-FF49-B890-8E66F4EE8FDD}" type="slidenum">
              <a:rPr lang="en-US" sz="1000">
                <a:latin typeface="Times New Roman" charset="0"/>
              </a:rPr>
              <a:pPr/>
              <a:t>3</a:t>
            </a:fld>
            <a:endParaRPr lang="en-US" sz="1000">
              <a:latin typeface="Times New Roman" charset="0"/>
            </a:endParaRPr>
          </a:p>
        </p:txBody>
      </p:sp>
      <p:sp>
        <p:nvSpPr>
          <p:cNvPr id="21506" name="Rectangle 2"/>
          <p:cNvSpPr>
            <a:spLocks noGrp="1" noRot="1" noChangeAspect="1" noChangeArrowheads="1" noTextEdit="1"/>
          </p:cNvSpPr>
          <p:nvPr>
            <p:ph type="sldImg"/>
          </p:nvPr>
        </p:nvSpPr>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dirty="0" err="1" smtClean="0"/>
              <a:t>tokamak</a:t>
            </a:r>
            <a:endParaRPr lang="en-US" dirty="0" smtClean="0"/>
          </a:p>
        </p:txBody>
      </p:sp>
      <p:sp>
        <p:nvSpPr>
          <p:cNvPr id="56324" name="Slide Number Placeholder 3"/>
          <p:cNvSpPr>
            <a:spLocks noGrp="1"/>
          </p:cNvSpPr>
          <p:nvPr>
            <p:ph type="sldNum" sz="quarter" idx="5"/>
          </p:nvPr>
        </p:nvSpPr>
        <p:spPr>
          <a:noFill/>
        </p:spPr>
        <p:txBody>
          <a:bodyPr/>
          <a:lstStyle/>
          <a:p>
            <a:fld id="{C62C78D6-AA20-4AAC-9860-553CE3378A5E}"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dirty="0" smtClean="0"/>
              <a:t>Need to solve this in 3D torus with strong magnetic field in </a:t>
            </a:r>
            <a:r>
              <a:rPr lang="en-US" dirty="0" err="1" smtClean="0"/>
              <a:t>toroidal</a:t>
            </a:r>
            <a:r>
              <a:rPr lang="en-US" dirty="0" smtClean="0"/>
              <a:t> direction (</a:t>
            </a:r>
            <a:r>
              <a:rPr lang="en-US" dirty="0" smtClean="0">
                <a:sym typeface="Symbol" pitchFamily="18" charset="2"/>
              </a:rPr>
              <a:t>) … anisotropy</a:t>
            </a:r>
          </a:p>
          <a:p>
            <a:r>
              <a:rPr lang="en-US" dirty="0" err="1" smtClean="0">
                <a:sym typeface="Symbol" pitchFamily="18" charset="2"/>
              </a:rPr>
              <a:t>Totoidal</a:t>
            </a:r>
            <a:r>
              <a:rPr lang="en-US" dirty="0" smtClean="0">
                <a:sym typeface="Symbol" pitchFamily="18" charset="2"/>
              </a:rPr>
              <a:t> direction is coupled through </a:t>
            </a:r>
            <a:r>
              <a:rPr lang="en-US" dirty="0" err="1" smtClean="0">
                <a:sym typeface="Symbol" pitchFamily="18" charset="2"/>
              </a:rPr>
              <a:t>magnectic</a:t>
            </a:r>
            <a:r>
              <a:rPr lang="en-US" dirty="0" smtClean="0">
                <a:sym typeface="Symbol" pitchFamily="18" charset="2"/>
              </a:rPr>
              <a:t> field.</a:t>
            </a:r>
          </a:p>
          <a:p>
            <a:r>
              <a:rPr lang="en-US" dirty="0" smtClean="0"/>
              <a:t>M3D-C1 – implicit scheme with high-order high-continuity finite elements</a:t>
            </a:r>
          </a:p>
          <a:p>
            <a:endParaRPr lang="en-US"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These are truly </a:t>
            </a:r>
            <a:r>
              <a:rPr lang="en-US" dirty="0" err="1" smtClean="0"/>
              <a:t>multiphysics</a:t>
            </a:r>
            <a:r>
              <a:rPr lang="en-US" dirty="0" smtClean="0"/>
              <a:t> simulations involving several coupled PDEs: continuity, Maxwell, momentum, electron energy, ion energy, etc.  They are also of </a:t>
            </a:r>
            <a:r>
              <a:rPr lang="en-US" dirty="0" err="1" smtClean="0"/>
              <a:t>multiscale</a:t>
            </a:r>
            <a:r>
              <a:rPr lang="en-US" dirty="0" smtClean="0"/>
              <a:t> with extremely wide range of time and spatial scales, and high anisotropy. Therefore, the discretized linear systems are indefinite and very ill-conditioned.</a:t>
            </a:r>
          </a:p>
          <a:p>
            <a:endParaRPr lang="en-US" dirty="0" smtClean="0"/>
          </a:p>
          <a:p>
            <a:endParaRPr lang="en-US" dirty="0" smtClean="0"/>
          </a:p>
          <a:p>
            <a:endParaRPr lang="en-US" dirty="0" smtClean="0"/>
          </a:p>
        </p:txBody>
      </p:sp>
      <p:sp>
        <p:nvSpPr>
          <p:cNvPr id="56324" name="Slide Number Placeholder 3"/>
          <p:cNvSpPr>
            <a:spLocks noGrp="1"/>
          </p:cNvSpPr>
          <p:nvPr>
            <p:ph type="sldNum" sz="quarter" idx="5"/>
          </p:nvPr>
        </p:nvSpPr>
        <p:spPr>
          <a:noFill/>
        </p:spPr>
        <p:txBody>
          <a:bodyPr/>
          <a:lstStyle/>
          <a:p>
            <a:fld id="{C62C78D6-AA20-4AAC-9860-553CE3378A5E}"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Multi-physics</a:t>
            </a:r>
            <a:endParaRPr lang="en-US" dirty="0"/>
          </a:p>
        </p:txBody>
      </p:sp>
      <p:sp>
        <p:nvSpPr>
          <p:cNvPr id="4" name="Slide Number Placeholder 3"/>
          <p:cNvSpPr>
            <a:spLocks noGrp="1"/>
          </p:cNvSpPr>
          <p:nvPr>
            <p:ph type="sldNum" sz="quarter" idx="10"/>
          </p:nvPr>
        </p:nvSpPr>
        <p:spPr/>
        <p:txBody>
          <a:bodyPr/>
          <a:lstStyle/>
          <a:p>
            <a:pPr>
              <a:defRPr/>
            </a:pPr>
            <a:fld id="{C47202E2-061B-4DD7-ACE0-3BBF1149D089}" type="slidenum">
              <a:rPr lang="en-US" smtClean="0"/>
              <a:pPr>
                <a:defRPr/>
              </a:pPr>
              <a:t>8</a:t>
            </a:fld>
            <a:endParaRPr lang="en-US"/>
          </a:p>
        </p:txBody>
      </p:sp>
    </p:spTree>
    <p:extLst>
      <p:ext uri="{BB962C8B-B14F-4D97-AF65-F5344CB8AC3E}">
        <p14:creationId xmlns:p14="http://schemas.microsoft.com/office/powerpoint/2010/main" val="2990306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smtClean="0"/>
              <a:t>International Linear Collider (ILC)</a:t>
            </a:r>
          </a:p>
          <a:p>
            <a:r>
              <a:rPr lang="en-US" smtClean="0"/>
              <a:t>Particle acceleration has a lot to do with frequency resonate</a:t>
            </a:r>
          </a:p>
          <a:p>
            <a:endParaRPr lang="en-US" smtClean="0"/>
          </a:p>
        </p:txBody>
      </p:sp>
      <p:sp>
        <p:nvSpPr>
          <p:cNvPr id="58372" name="Slide Number Placeholder 3"/>
          <p:cNvSpPr>
            <a:spLocks noGrp="1"/>
          </p:cNvSpPr>
          <p:nvPr>
            <p:ph type="sldNum" sz="quarter" idx="5"/>
          </p:nvPr>
        </p:nvSpPr>
        <p:spPr>
          <a:noFill/>
        </p:spPr>
        <p:txBody>
          <a:bodyPr/>
          <a:lstStyle/>
          <a:p>
            <a:fld id="{B532C85E-5844-4A79-82E2-7E3E05865637}"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3A0879-7E24-0B45-9214-775A75A14594}" type="slidenum">
              <a:rPr lang="en-US"/>
              <a:pPr/>
              <a:t>10</a:t>
            </a:fld>
            <a:endParaRPr lang="en-US"/>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59DDCF-F393-9841-8F48-2A378B762ABB}" type="slidenum">
              <a:rPr lang="en-US"/>
              <a:pPr/>
              <a:t>11</a:t>
            </a:fld>
            <a:endParaRPr lang="en-US"/>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a:xfrm>
            <a:off x="914400" y="4343400"/>
            <a:ext cx="5029200" cy="4114800"/>
          </a:xfrm>
        </p:spPr>
        <p:txBody>
          <a:bodyPr/>
          <a:lstStyle/>
          <a:p>
            <a:r>
              <a:rPr lang="en-US"/>
              <a:t>Closed cavity is an approximation for the real model. Usually the cavity has some sort of openings. For example, in accelearator cavity, we need put power into cavity and damp high-order-modes. These external coupling requires waveguide connected to cavity. Waveguide shape can be circular, rectangular or coax.</a:t>
            </a:r>
          </a:p>
          <a:p>
            <a:endParaRPr lang="en-US"/>
          </a:p>
          <a:p>
            <a:r>
              <a:rPr lang="en-US"/>
              <a:t>To model the open cavtity with waveguides, we can introduce a virtual BC on waveguide as shown. </a:t>
            </a:r>
          </a:p>
          <a:p>
            <a:endParaRPr lang="en-US"/>
          </a:p>
          <a:p>
            <a:r>
              <a:rPr lang="en-US"/>
              <a:t>The problem is emerged from a cavity with external coupling through waveguides. We can put waveguide boundary conditions on the virtual boundaries. Curl-curl equation along with waveguide boundary conditions will be discretized using finite-element methods (Electric field E is expanded by a set of vector basis functions.)  and becomes a non-linear eigenvalue problem, where matrix K corresponds to curl-curl operator. M is mass matrix. Matrix W is waveguide matrix and has nonzero entries only on waveguide boundary.  Note that k_cj is a physical known quantity called cutoff.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gif"/><Relationship Id="rId3" Type="http://schemas.openxmlformats.org/officeDocument/2006/relationships/image" Target="../media/image4.gi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gif"/><Relationship Id="rId3" Type="http://schemas.openxmlformats.org/officeDocument/2006/relationships/image" Target="../media/image4.gi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0993B7-553F-4B75-80D8-F0C41A859A7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0"/>
          <p:cNvSpPr>
            <a:spLocks noGrp="1" noChangeArrowheads="1"/>
          </p:cNvSpPr>
          <p:nvPr>
            <p:ph type="sldNum" sz="quarter" idx="10"/>
          </p:nvPr>
        </p:nvSpPr>
        <p:spPr>
          <a:ln/>
        </p:spPr>
        <p:txBody>
          <a:bodyPr/>
          <a:lstStyle>
            <a:lvl1pPr>
              <a:defRPr/>
            </a:lvl1pPr>
          </a:lstStyle>
          <a:p>
            <a:pPr>
              <a:defRPr/>
            </a:pPr>
            <a:fld id="{ECE91E04-65F2-A04C-87A2-7046B2C00755}" type="slidenum">
              <a:rPr lang="en-US"/>
              <a:pPr>
                <a:defRPr/>
              </a:pPr>
              <a:t>‹#›</a:t>
            </a:fld>
            <a:endParaRPr lang="en-US"/>
          </a:p>
        </p:txBody>
      </p:sp>
    </p:spTree>
    <p:extLst>
      <p:ext uri="{BB962C8B-B14F-4D97-AF65-F5344CB8AC3E}">
        <p14:creationId xmlns:p14="http://schemas.microsoft.com/office/powerpoint/2010/main" val="4056095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14400"/>
            <a:ext cx="42291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14400"/>
            <a:ext cx="42291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
          <p:cNvSpPr>
            <a:spLocks noGrp="1" noChangeArrowheads="1"/>
          </p:cNvSpPr>
          <p:nvPr>
            <p:ph type="sldNum" sz="quarter" idx="10"/>
          </p:nvPr>
        </p:nvSpPr>
        <p:spPr>
          <a:ln/>
        </p:spPr>
        <p:txBody>
          <a:bodyPr/>
          <a:lstStyle>
            <a:lvl1pPr>
              <a:defRPr/>
            </a:lvl1pPr>
          </a:lstStyle>
          <a:p>
            <a:pPr>
              <a:defRPr/>
            </a:pPr>
            <a:fld id="{2293DB6E-FEAE-644A-94B7-4325E4CDB41E}" type="slidenum">
              <a:rPr lang="en-US"/>
              <a:pPr>
                <a:defRPr/>
              </a:pPr>
              <a:t>‹#›</a:t>
            </a:fld>
            <a:endParaRPr lang="en-US"/>
          </a:p>
        </p:txBody>
      </p:sp>
    </p:spTree>
    <p:extLst>
      <p:ext uri="{BB962C8B-B14F-4D97-AF65-F5344CB8AC3E}">
        <p14:creationId xmlns:p14="http://schemas.microsoft.com/office/powerpoint/2010/main" val="3335458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0993B7-553F-4B75-80D8-F0C41A859A7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64922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077200" cy="5135562"/>
          </a:xfrm>
        </p:spPr>
        <p:txBody>
          <a:bodyPr/>
          <a:lstStyle>
            <a:lvl1pPr>
              <a:buFontTx/>
              <a:buBlip>
                <a:blip r:embed="rId2"/>
              </a:buBlip>
              <a:defRPr sz="2000" b="0"/>
            </a:lvl1pPr>
            <a:lvl2pPr>
              <a:buFontTx/>
              <a:buBlip>
                <a:blip r:embed="rId3"/>
              </a:buBlip>
              <a:defRPr sz="1800" b="0">
                <a:solidFill>
                  <a:schemeClr val="tx1">
                    <a:lumMod val="95000"/>
                    <a:lumOff val="5000"/>
                  </a:schemeClr>
                </a:solidFill>
              </a:defRPr>
            </a:lvl2pPr>
            <a:lvl3pPr>
              <a:defRPr sz="1800"/>
            </a:lvl3pPr>
            <a:lvl4pPr>
              <a:defRPr sz="1800">
                <a:solidFill>
                  <a:schemeClr val="accent2"/>
                </a:solidFill>
              </a:defRPr>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6B77392-047B-45E0-88FB-18A4A3F59E0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863068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endParaRPr lang="zh-CN" altLang="en-US">
              <a:solidFill>
                <a:prstClr val="black"/>
              </a:solidFill>
            </a:endParaRPr>
          </a:p>
        </p:txBody>
      </p:sp>
      <p:sp>
        <p:nvSpPr>
          <p:cNvPr id="5" name="Slide Number Placeholder 4"/>
          <p:cNvSpPr>
            <a:spLocks noGrp="1"/>
          </p:cNvSpPr>
          <p:nvPr>
            <p:ph type="sldNum" sz="quarter" idx="12"/>
          </p:nvPr>
        </p:nvSpPr>
        <p:spPr/>
        <p:txBody>
          <a:bodyPr/>
          <a:lstStyle>
            <a:lvl1pPr>
              <a:defRPr/>
            </a:lvl1pPr>
          </a:lstStyle>
          <a:p>
            <a:r>
              <a:rPr lang="en-US">
                <a:solidFill>
                  <a:prstClr val="black"/>
                </a:solidFill>
              </a:rPr>
              <a:t>                        </a:t>
            </a:r>
          </a:p>
          <a:p>
            <a:r>
              <a:rPr lang="en-US">
                <a:solidFill>
                  <a:prstClr val="black"/>
                </a:solidFill>
              </a:rPr>
              <a:t>                        </a:t>
            </a:r>
            <a:fld id="{6EE176C1-7B8E-E74F-A10A-98226216BAB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81356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Header footer only BLUE">
    <p:spTree>
      <p:nvGrpSpPr>
        <p:cNvPr id="1" name=""/>
        <p:cNvGrpSpPr/>
        <p:nvPr/>
      </p:nvGrpSpPr>
      <p:grpSpPr>
        <a:xfrm>
          <a:off x="0" y="0"/>
          <a:ext cx="0" cy="0"/>
          <a:chOff x="0" y="0"/>
          <a:chExt cx="0" cy="0"/>
        </a:xfrm>
      </p:grpSpPr>
      <p:sp>
        <p:nvSpPr>
          <p:cNvPr id="6" name="Title 1"/>
          <p:cNvSpPr>
            <a:spLocks noGrp="1"/>
          </p:cNvSpPr>
          <p:nvPr>
            <p:ph type="title"/>
          </p:nvPr>
        </p:nvSpPr>
        <p:spPr>
          <a:xfrm>
            <a:off x="2374900" y="317500"/>
            <a:ext cx="6616700" cy="546100"/>
          </a:xfrm>
          <a:prstGeom prst="rect">
            <a:avLst/>
          </a:prstGeom>
        </p:spPr>
        <p:txBody>
          <a:bodyPr lIns="0" tIns="0" rIns="0" bIns="0">
            <a:noAutofit/>
          </a:bodyPr>
          <a:lstStyle>
            <a:lvl1pPr algn="ctr">
              <a:defRPr sz="3200" b="1" spc="50" baseline="0">
                <a:solidFill>
                  <a:schemeClr val="tx1"/>
                </a:solidFill>
              </a:defRPr>
            </a:lvl1pPr>
          </a:lstStyle>
          <a:p>
            <a:endParaRPr lang="en-US" dirty="0"/>
          </a:p>
        </p:txBody>
      </p:sp>
      <p:sp>
        <p:nvSpPr>
          <p:cNvPr id="3" name="Rectangle 6"/>
          <p:cNvSpPr>
            <a:spLocks noGrp="1" noChangeArrowheads="1"/>
          </p:cNvSpPr>
          <p:nvPr>
            <p:ph type="sldNum" sz="quarter" idx="10"/>
          </p:nvPr>
        </p:nvSpPr>
        <p:spPr/>
        <p:txBody>
          <a:bodyPr/>
          <a:lstStyle>
            <a:lvl1pPr>
              <a:defRPr/>
            </a:lvl1pPr>
          </a:lstStyle>
          <a:p>
            <a:pPr>
              <a:defRPr/>
            </a:pPr>
            <a:fld id="{C1065210-E387-324C-8559-9516D6AFD17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9736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077200" cy="5135562"/>
          </a:xfrm>
        </p:spPr>
        <p:txBody>
          <a:bodyPr/>
          <a:lstStyle>
            <a:lvl1pPr>
              <a:buFontTx/>
              <a:buBlip>
                <a:blip r:embed="rId2"/>
              </a:buBlip>
              <a:defRPr sz="2000" b="0"/>
            </a:lvl1pPr>
            <a:lvl2pPr>
              <a:buFontTx/>
              <a:buBlip>
                <a:blip r:embed="rId3"/>
              </a:buBlip>
              <a:defRPr sz="1800" b="0">
                <a:solidFill>
                  <a:schemeClr val="tx1">
                    <a:lumMod val="95000"/>
                    <a:lumOff val="5000"/>
                  </a:schemeClr>
                </a:solidFill>
              </a:defRPr>
            </a:lvl2pPr>
            <a:lvl3pPr>
              <a:defRPr sz="1800"/>
            </a:lvl3pPr>
            <a:lvl4pPr>
              <a:defRPr sz="1800">
                <a:solidFill>
                  <a:schemeClr val="accent2"/>
                </a:solidFill>
              </a:defRPr>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B77392-047B-45E0-88FB-18A4A3F59E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fld id="{DDE4466A-9702-D041-B029-9F54F5712D4F}" type="slidenum">
              <a:rPr lang="en-US"/>
              <a:pPr/>
              <a:t>‹#›</a:t>
            </a:fld>
            <a:endParaRPr lang="en-US"/>
          </a:p>
        </p:txBody>
      </p:sp>
      <p:sp>
        <p:nvSpPr>
          <p:cNvPr id="5" name="Slide Number Placeholder 4"/>
          <p:cNvSpPr>
            <a:spLocks noGrp="1"/>
          </p:cNvSpPr>
          <p:nvPr>
            <p:ph type="sldNum" sz="quarter" idx="12"/>
          </p:nvPr>
        </p:nvSpPr>
        <p:spPr/>
        <p:txBody>
          <a:bodyPr/>
          <a:lstStyle>
            <a:lvl1pPr>
              <a:defRPr/>
            </a:lvl1pPr>
          </a:lstStyle>
          <a:p>
            <a:fld id="{4D0A9FE4-5D20-A84A-BAC3-A3E1328B9403}" type="slidenum">
              <a:rPr lang="en-US"/>
              <a:pPr/>
              <a:t>‹#›</a:t>
            </a:fld>
            <a:endParaRPr lang="en-US"/>
          </a:p>
        </p:txBody>
      </p:sp>
    </p:spTree>
    <p:extLst>
      <p:ext uri="{BB962C8B-B14F-4D97-AF65-F5344CB8AC3E}">
        <p14:creationId xmlns:p14="http://schemas.microsoft.com/office/powerpoint/2010/main" val="229858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66738" y="39624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fld id="{89A5AF6D-BB5D-2A4C-851F-BA3632354867}" type="slidenum">
              <a:rPr lang="en-US"/>
              <a:pPr/>
              <a:t>‹#›</a:t>
            </a:fld>
            <a:endParaRPr lang="en-US"/>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DDC6E289-385B-1744-8028-9456AC26B109}" type="slidenum">
              <a:rPr lang="en-US"/>
              <a:pPr/>
              <a:t>‹#›</a:t>
            </a:fld>
            <a:endParaRPr lang="en-US"/>
          </a:p>
        </p:txBody>
      </p:sp>
    </p:spTree>
    <p:extLst>
      <p:ext uri="{BB962C8B-B14F-4D97-AF65-F5344CB8AC3E}">
        <p14:creationId xmlns:p14="http://schemas.microsoft.com/office/powerpoint/2010/main" val="3519922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0993B7-553F-4B75-80D8-F0C41A859A7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50293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077200" cy="5135562"/>
          </a:xfrm>
        </p:spPr>
        <p:txBody>
          <a:bodyPr/>
          <a:lstStyle>
            <a:lvl1pPr>
              <a:buFontTx/>
              <a:buBlip>
                <a:blip r:embed="rId2"/>
              </a:buBlip>
              <a:defRPr sz="2000" b="0"/>
            </a:lvl1pPr>
            <a:lvl2pPr>
              <a:buFontTx/>
              <a:buBlip>
                <a:blip r:embed="rId3"/>
              </a:buBlip>
              <a:defRPr sz="1800" b="0">
                <a:solidFill>
                  <a:schemeClr val="tx1">
                    <a:lumMod val="95000"/>
                    <a:lumOff val="5000"/>
                  </a:schemeClr>
                </a:solidFill>
              </a:defRPr>
            </a:lvl2pPr>
            <a:lvl3pPr>
              <a:defRPr sz="1800"/>
            </a:lvl3pPr>
            <a:lvl4pPr>
              <a:defRPr sz="1800">
                <a:solidFill>
                  <a:schemeClr val="accent2"/>
                </a:solidFill>
              </a:defRPr>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6B77392-047B-45E0-88FB-18A4A3F59E0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911826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endParaRPr lang="zh-CN" altLang="en-US">
              <a:solidFill>
                <a:prstClr val="black"/>
              </a:solidFill>
            </a:endParaRPr>
          </a:p>
        </p:txBody>
      </p:sp>
      <p:sp>
        <p:nvSpPr>
          <p:cNvPr id="5" name="Slide Number Placeholder 4"/>
          <p:cNvSpPr>
            <a:spLocks noGrp="1"/>
          </p:cNvSpPr>
          <p:nvPr>
            <p:ph type="sldNum" sz="quarter" idx="12"/>
          </p:nvPr>
        </p:nvSpPr>
        <p:spPr/>
        <p:txBody>
          <a:bodyPr/>
          <a:lstStyle>
            <a:lvl1pPr>
              <a:defRPr/>
            </a:lvl1pPr>
          </a:lstStyle>
          <a:p>
            <a:r>
              <a:rPr lang="en-US">
                <a:solidFill>
                  <a:prstClr val="black"/>
                </a:solidFill>
              </a:rPr>
              <a:t>                        </a:t>
            </a:r>
          </a:p>
          <a:p>
            <a:r>
              <a:rPr lang="en-US">
                <a:solidFill>
                  <a:prstClr val="black"/>
                </a:solidFill>
              </a:rPr>
              <a:t>                        </a:t>
            </a:r>
            <a:fld id="{6EE176C1-7B8E-E74F-A10A-98226216BAB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16573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er footer only BLUE">
    <p:spTree>
      <p:nvGrpSpPr>
        <p:cNvPr id="1" name=""/>
        <p:cNvGrpSpPr/>
        <p:nvPr/>
      </p:nvGrpSpPr>
      <p:grpSpPr>
        <a:xfrm>
          <a:off x="0" y="0"/>
          <a:ext cx="0" cy="0"/>
          <a:chOff x="0" y="0"/>
          <a:chExt cx="0" cy="0"/>
        </a:xfrm>
      </p:grpSpPr>
      <p:sp>
        <p:nvSpPr>
          <p:cNvPr id="6" name="Title 1"/>
          <p:cNvSpPr>
            <a:spLocks noGrp="1"/>
          </p:cNvSpPr>
          <p:nvPr>
            <p:ph type="title"/>
          </p:nvPr>
        </p:nvSpPr>
        <p:spPr>
          <a:xfrm>
            <a:off x="2374900" y="317500"/>
            <a:ext cx="6616700" cy="546100"/>
          </a:xfrm>
          <a:prstGeom prst="rect">
            <a:avLst/>
          </a:prstGeom>
        </p:spPr>
        <p:txBody>
          <a:bodyPr lIns="0" tIns="0" rIns="0" bIns="0">
            <a:noAutofit/>
          </a:bodyPr>
          <a:lstStyle>
            <a:lvl1pPr algn="ctr">
              <a:defRPr sz="3200" b="1" spc="50" baseline="0">
                <a:solidFill>
                  <a:schemeClr val="tx1"/>
                </a:solidFill>
              </a:defRPr>
            </a:lvl1pPr>
          </a:lstStyle>
          <a:p>
            <a:endParaRPr lang="en-US" dirty="0"/>
          </a:p>
        </p:txBody>
      </p:sp>
      <p:sp>
        <p:nvSpPr>
          <p:cNvPr id="3" name="Rectangle 6"/>
          <p:cNvSpPr>
            <a:spLocks noGrp="1" noChangeArrowheads="1"/>
          </p:cNvSpPr>
          <p:nvPr>
            <p:ph type="sldNum" sz="quarter" idx="10"/>
          </p:nvPr>
        </p:nvSpPr>
        <p:spPr/>
        <p:txBody>
          <a:bodyPr/>
          <a:lstStyle>
            <a:lvl1pPr>
              <a:defRPr/>
            </a:lvl1pPr>
          </a:lstStyle>
          <a:p>
            <a:pPr>
              <a:defRPr/>
            </a:pPr>
            <a:fld id="{C1065210-E387-324C-8559-9516D6AFD17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622935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7724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19200"/>
            <a:ext cx="4076700" cy="4837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76700" cy="4837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noChangeArrowheads="1"/>
          </p:cNvSpPr>
          <p:nvPr>
            <p:ph type="ftr" sz="quarter" idx="10"/>
          </p:nvPr>
        </p:nvSpPr>
        <p:spPr>
          <a:xfrm>
            <a:off x="3124200" y="6248400"/>
            <a:ext cx="2895600" cy="457200"/>
          </a:xfrm>
          <a:prstGeom prst="rect">
            <a:avLst/>
          </a:prstGeom>
        </p:spPr>
        <p:txBody>
          <a:bodyPr/>
          <a:lstStyle>
            <a:lvl1pPr>
              <a:defRPr>
                <a:ea typeface="+mn-ea"/>
              </a:defRPr>
            </a:lvl1pPr>
          </a:lstStyle>
          <a:p>
            <a:pPr>
              <a:defRPr/>
            </a:pPr>
            <a:r>
              <a:rPr lang="en-US">
                <a:solidFill>
                  <a:prstClr val="black"/>
                </a:solidFill>
              </a:rPr>
              <a:t>ECS 231</a:t>
            </a:r>
          </a:p>
        </p:txBody>
      </p:sp>
      <p:sp>
        <p:nvSpPr>
          <p:cNvPr id="6" name="Rectangle 5"/>
          <p:cNvSpPr>
            <a:spLocks noGrp="1" noChangeArrowheads="1"/>
          </p:cNvSpPr>
          <p:nvPr>
            <p:ph type="sldNum" sz="quarter" idx="11"/>
          </p:nvPr>
        </p:nvSpPr>
        <p:spPr/>
        <p:txBody>
          <a:bodyPr/>
          <a:lstStyle>
            <a:lvl1pPr>
              <a:defRPr/>
            </a:lvl1pPr>
          </a:lstStyle>
          <a:p>
            <a:fld id="{70F9D6A3-1B9C-FF4E-B815-9FB6D4A1341F}"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23969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theme" Target="../theme/theme2.xml"/><Relationship Id="rId9" Type="http://schemas.openxmlformats.org/officeDocument/2006/relationships/image" Target="../media/image1.png"/><Relationship Id="rId10" Type="http://schemas.openxmlformats.org/officeDocument/2006/relationships/image" Target="../media/image2.png"/><Relationship Id="rId1" Type="http://schemas.openxmlformats.org/officeDocument/2006/relationships/slideLayout" Target="../slideLayouts/slideLayout5.xml"/><Relationship Id="rId2"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theme" Target="../theme/theme3.xm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28600"/>
            <a:ext cx="7467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267" name="Rectangle 3"/>
          <p:cNvSpPr>
            <a:spLocks noGrp="1" noChangeArrowheads="1"/>
          </p:cNvSpPr>
          <p:nvPr>
            <p:ph type="body" idx="1"/>
          </p:nvPr>
        </p:nvSpPr>
        <p:spPr bwMode="auto">
          <a:xfrm>
            <a:off x="457200" y="1036638"/>
            <a:ext cx="8077200" cy="5135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95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956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95622" name="Rectangle 6"/>
          <p:cNvSpPr>
            <a:spLocks noGrp="1" noChangeArrowheads="1"/>
          </p:cNvSpPr>
          <p:nvPr>
            <p:ph type="sldNum" sz="quarter" idx="4"/>
          </p:nvPr>
        </p:nvSpPr>
        <p:spPr bwMode="auto">
          <a:xfrm>
            <a:off x="7696200" y="6248400"/>
            <a:ext cx="990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AACB9530-2FC4-40BF-9823-E116C7569F62}" type="slidenum">
              <a:rPr lang="en-US"/>
              <a:pPr>
                <a:defRPr/>
              </a:pPr>
              <a:t>‹#›</a:t>
            </a:fld>
            <a:endParaRPr lang="en-US"/>
          </a:p>
        </p:txBody>
      </p:sp>
      <p:pic>
        <p:nvPicPr>
          <p:cNvPr id="9" name="Picture 4"/>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924799" y="228600"/>
            <a:ext cx="1067519"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2" r:id="rId1"/>
    <p:sldLayoutId id="2147483873" r:id="rId2"/>
    <p:sldLayoutId id="2147483886" r:id="rId3"/>
    <p:sldLayoutId id="2147483887" r:id="rId4"/>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2400" b="1">
          <a:solidFill>
            <a:srgbClr val="000090"/>
          </a:solidFill>
          <a:latin typeface="+mj-lt"/>
          <a:ea typeface="+mj-ea"/>
          <a:cs typeface="+mj-cs"/>
        </a:defRPr>
      </a:lvl1pPr>
      <a:lvl2pPr algn="l" rtl="0" eaLnBrk="0" fontAlgn="base" hangingPunct="0">
        <a:spcBef>
          <a:spcPct val="0"/>
        </a:spcBef>
        <a:spcAft>
          <a:spcPct val="0"/>
        </a:spcAft>
        <a:defRPr sz="2800" b="1">
          <a:solidFill>
            <a:srgbClr val="CC0099"/>
          </a:solidFill>
          <a:latin typeface="Arial" charset="0"/>
        </a:defRPr>
      </a:lvl2pPr>
      <a:lvl3pPr algn="l" rtl="0" eaLnBrk="0" fontAlgn="base" hangingPunct="0">
        <a:spcBef>
          <a:spcPct val="0"/>
        </a:spcBef>
        <a:spcAft>
          <a:spcPct val="0"/>
        </a:spcAft>
        <a:defRPr sz="2800" b="1">
          <a:solidFill>
            <a:srgbClr val="CC0099"/>
          </a:solidFill>
          <a:latin typeface="Arial" charset="0"/>
        </a:defRPr>
      </a:lvl3pPr>
      <a:lvl4pPr algn="l" rtl="0" eaLnBrk="0" fontAlgn="base" hangingPunct="0">
        <a:spcBef>
          <a:spcPct val="0"/>
        </a:spcBef>
        <a:spcAft>
          <a:spcPct val="0"/>
        </a:spcAft>
        <a:defRPr sz="2800" b="1">
          <a:solidFill>
            <a:srgbClr val="CC0099"/>
          </a:solidFill>
          <a:latin typeface="Arial" charset="0"/>
        </a:defRPr>
      </a:lvl4pPr>
      <a:lvl5pPr algn="l" rtl="0" eaLnBrk="0" fontAlgn="base" hangingPunct="0">
        <a:spcBef>
          <a:spcPct val="0"/>
        </a:spcBef>
        <a:spcAft>
          <a:spcPct val="0"/>
        </a:spcAft>
        <a:defRPr sz="2800" b="1">
          <a:solidFill>
            <a:srgbClr val="CC0099"/>
          </a:solidFill>
          <a:latin typeface="Arial" charset="0"/>
        </a:defRPr>
      </a:lvl5pPr>
      <a:lvl6pPr marL="457200" algn="l" rtl="0" fontAlgn="base">
        <a:spcBef>
          <a:spcPct val="0"/>
        </a:spcBef>
        <a:spcAft>
          <a:spcPct val="0"/>
        </a:spcAft>
        <a:defRPr sz="2800" b="1">
          <a:solidFill>
            <a:srgbClr val="CC0099"/>
          </a:solidFill>
          <a:latin typeface="Arial" charset="0"/>
        </a:defRPr>
      </a:lvl6pPr>
      <a:lvl7pPr marL="914400" algn="l" rtl="0" fontAlgn="base">
        <a:spcBef>
          <a:spcPct val="0"/>
        </a:spcBef>
        <a:spcAft>
          <a:spcPct val="0"/>
        </a:spcAft>
        <a:defRPr sz="2800" b="1">
          <a:solidFill>
            <a:srgbClr val="CC0099"/>
          </a:solidFill>
          <a:latin typeface="Arial" charset="0"/>
        </a:defRPr>
      </a:lvl7pPr>
      <a:lvl8pPr marL="1371600" algn="l" rtl="0" fontAlgn="base">
        <a:spcBef>
          <a:spcPct val="0"/>
        </a:spcBef>
        <a:spcAft>
          <a:spcPct val="0"/>
        </a:spcAft>
        <a:defRPr sz="2800" b="1">
          <a:solidFill>
            <a:srgbClr val="CC0099"/>
          </a:solidFill>
          <a:latin typeface="Arial" charset="0"/>
        </a:defRPr>
      </a:lvl8pPr>
      <a:lvl9pPr marL="1828800" algn="l" rtl="0" fontAlgn="base">
        <a:spcBef>
          <a:spcPct val="0"/>
        </a:spcBef>
        <a:spcAft>
          <a:spcPct val="0"/>
        </a:spcAft>
        <a:defRPr sz="2800" b="1">
          <a:solidFill>
            <a:srgbClr val="CC0099"/>
          </a:solidFill>
          <a:latin typeface="Arial" charset="0"/>
        </a:defRPr>
      </a:lvl9pPr>
    </p:titleStyle>
    <p:bodyStyle>
      <a:lvl1pPr marL="342900" indent="-342900" algn="l" rtl="0" eaLnBrk="0" fontAlgn="base" hangingPunct="0">
        <a:spcBef>
          <a:spcPct val="20000"/>
        </a:spcBef>
        <a:spcAft>
          <a:spcPct val="0"/>
        </a:spcAft>
        <a:buBlip>
          <a:blip r:embed="rId7"/>
        </a:buBlip>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1">
          <a:solidFill>
            <a:schemeClr val="accent2"/>
          </a:solidFill>
          <a:latin typeface="+mn-lt"/>
        </a:defRPr>
      </a:lvl2pPr>
      <a:lvl3pPr marL="1143000" indent="-228600" algn="l" rtl="0" eaLnBrk="0" fontAlgn="base" hangingPunct="0">
        <a:spcBef>
          <a:spcPct val="20000"/>
        </a:spcBef>
        <a:spcAft>
          <a:spcPct val="0"/>
        </a:spcAft>
        <a:buChar char="•"/>
        <a:defRPr sz="1800" b="1">
          <a:solidFill>
            <a:srgbClr val="000090"/>
          </a:solidFill>
          <a:latin typeface="+mn-lt"/>
        </a:defRPr>
      </a:lvl3pPr>
      <a:lvl4pPr marL="1600200" indent="-228600" algn="l" rtl="0" eaLnBrk="0" fontAlgn="base" hangingPunct="0">
        <a:spcBef>
          <a:spcPct val="20000"/>
        </a:spcBef>
        <a:spcAft>
          <a:spcPct val="0"/>
        </a:spcAft>
        <a:buChar char="–"/>
        <a:defRPr sz="1600">
          <a:solidFill>
            <a:srgbClr val="CC99FF"/>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28600"/>
            <a:ext cx="7467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267" name="Rectangle 3"/>
          <p:cNvSpPr>
            <a:spLocks noGrp="1" noChangeArrowheads="1"/>
          </p:cNvSpPr>
          <p:nvPr>
            <p:ph type="body" idx="1"/>
          </p:nvPr>
        </p:nvSpPr>
        <p:spPr bwMode="auto">
          <a:xfrm>
            <a:off x="457200" y="1036638"/>
            <a:ext cx="8077200" cy="5135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95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solidFill>
                <a:prstClr val="black"/>
              </a:solidFill>
            </a:endParaRPr>
          </a:p>
        </p:txBody>
      </p:sp>
      <p:sp>
        <p:nvSpPr>
          <p:cNvPr id="4956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solidFill>
                <a:prstClr val="black"/>
              </a:solidFill>
            </a:endParaRPr>
          </a:p>
        </p:txBody>
      </p:sp>
      <p:sp>
        <p:nvSpPr>
          <p:cNvPr id="495622" name="Rectangle 6"/>
          <p:cNvSpPr>
            <a:spLocks noGrp="1" noChangeArrowheads="1"/>
          </p:cNvSpPr>
          <p:nvPr>
            <p:ph type="sldNum" sz="quarter" idx="4"/>
          </p:nvPr>
        </p:nvSpPr>
        <p:spPr bwMode="auto">
          <a:xfrm>
            <a:off x="7696200" y="6248400"/>
            <a:ext cx="990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AACB9530-2FC4-40BF-9823-E116C7569F62}" type="slidenum">
              <a:rPr lang="en-US">
                <a:solidFill>
                  <a:prstClr val="black"/>
                </a:solidFill>
              </a:rPr>
              <a:pPr>
                <a:defRPr/>
              </a:pPr>
              <a:t>‹#›</a:t>
            </a:fld>
            <a:endParaRPr lang="en-US">
              <a:solidFill>
                <a:prstClr val="black"/>
              </a:solidFill>
            </a:endParaRPr>
          </a:p>
        </p:txBody>
      </p:sp>
      <p:pic>
        <p:nvPicPr>
          <p:cNvPr id="9" name="Picture 4"/>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924799" y="228600"/>
            <a:ext cx="1067519"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885542490"/>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8" r:id="rId6"/>
    <p:sldLayoutId id="2147483889" r:id="rId7"/>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2400" b="1">
          <a:solidFill>
            <a:srgbClr val="000090"/>
          </a:solidFill>
          <a:latin typeface="+mj-lt"/>
          <a:ea typeface="+mj-ea"/>
          <a:cs typeface="+mj-cs"/>
        </a:defRPr>
      </a:lvl1pPr>
      <a:lvl2pPr algn="l" rtl="0" eaLnBrk="0" fontAlgn="base" hangingPunct="0">
        <a:spcBef>
          <a:spcPct val="0"/>
        </a:spcBef>
        <a:spcAft>
          <a:spcPct val="0"/>
        </a:spcAft>
        <a:defRPr sz="2800" b="1">
          <a:solidFill>
            <a:srgbClr val="CC0099"/>
          </a:solidFill>
          <a:latin typeface="Arial" charset="0"/>
        </a:defRPr>
      </a:lvl2pPr>
      <a:lvl3pPr algn="l" rtl="0" eaLnBrk="0" fontAlgn="base" hangingPunct="0">
        <a:spcBef>
          <a:spcPct val="0"/>
        </a:spcBef>
        <a:spcAft>
          <a:spcPct val="0"/>
        </a:spcAft>
        <a:defRPr sz="2800" b="1">
          <a:solidFill>
            <a:srgbClr val="CC0099"/>
          </a:solidFill>
          <a:latin typeface="Arial" charset="0"/>
        </a:defRPr>
      </a:lvl3pPr>
      <a:lvl4pPr algn="l" rtl="0" eaLnBrk="0" fontAlgn="base" hangingPunct="0">
        <a:spcBef>
          <a:spcPct val="0"/>
        </a:spcBef>
        <a:spcAft>
          <a:spcPct val="0"/>
        </a:spcAft>
        <a:defRPr sz="2800" b="1">
          <a:solidFill>
            <a:srgbClr val="CC0099"/>
          </a:solidFill>
          <a:latin typeface="Arial" charset="0"/>
        </a:defRPr>
      </a:lvl4pPr>
      <a:lvl5pPr algn="l" rtl="0" eaLnBrk="0" fontAlgn="base" hangingPunct="0">
        <a:spcBef>
          <a:spcPct val="0"/>
        </a:spcBef>
        <a:spcAft>
          <a:spcPct val="0"/>
        </a:spcAft>
        <a:defRPr sz="2800" b="1">
          <a:solidFill>
            <a:srgbClr val="CC0099"/>
          </a:solidFill>
          <a:latin typeface="Arial" charset="0"/>
        </a:defRPr>
      </a:lvl5pPr>
      <a:lvl6pPr marL="457200" algn="l" rtl="0" fontAlgn="base">
        <a:spcBef>
          <a:spcPct val="0"/>
        </a:spcBef>
        <a:spcAft>
          <a:spcPct val="0"/>
        </a:spcAft>
        <a:defRPr sz="2800" b="1">
          <a:solidFill>
            <a:srgbClr val="CC0099"/>
          </a:solidFill>
          <a:latin typeface="Arial" charset="0"/>
        </a:defRPr>
      </a:lvl6pPr>
      <a:lvl7pPr marL="914400" algn="l" rtl="0" fontAlgn="base">
        <a:spcBef>
          <a:spcPct val="0"/>
        </a:spcBef>
        <a:spcAft>
          <a:spcPct val="0"/>
        </a:spcAft>
        <a:defRPr sz="2800" b="1">
          <a:solidFill>
            <a:srgbClr val="CC0099"/>
          </a:solidFill>
          <a:latin typeface="Arial" charset="0"/>
        </a:defRPr>
      </a:lvl7pPr>
      <a:lvl8pPr marL="1371600" algn="l" rtl="0" fontAlgn="base">
        <a:spcBef>
          <a:spcPct val="0"/>
        </a:spcBef>
        <a:spcAft>
          <a:spcPct val="0"/>
        </a:spcAft>
        <a:defRPr sz="2800" b="1">
          <a:solidFill>
            <a:srgbClr val="CC0099"/>
          </a:solidFill>
          <a:latin typeface="Arial" charset="0"/>
        </a:defRPr>
      </a:lvl8pPr>
      <a:lvl9pPr marL="1828800" algn="l" rtl="0" fontAlgn="base">
        <a:spcBef>
          <a:spcPct val="0"/>
        </a:spcBef>
        <a:spcAft>
          <a:spcPct val="0"/>
        </a:spcAft>
        <a:defRPr sz="2800" b="1">
          <a:solidFill>
            <a:srgbClr val="CC0099"/>
          </a:solidFill>
          <a:latin typeface="Arial" charset="0"/>
        </a:defRPr>
      </a:lvl9pPr>
    </p:titleStyle>
    <p:bodyStyle>
      <a:lvl1pPr marL="342900" indent="-342900" algn="l" rtl="0" eaLnBrk="0" fontAlgn="base" hangingPunct="0">
        <a:spcBef>
          <a:spcPct val="20000"/>
        </a:spcBef>
        <a:spcAft>
          <a:spcPct val="0"/>
        </a:spcAft>
        <a:buBlip>
          <a:blip r:embed="rId10"/>
        </a:buBlip>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1">
          <a:solidFill>
            <a:schemeClr val="accent2"/>
          </a:solidFill>
          <a:latin typeface="+mn-lt"/>
        </a:defRPr>
      </a:lvl2pPr>
      <a:lvl3pPr marL="1143000" indent="-228600" algn="l" rtl="0" eaLnBrk="0" fontAlgn="base" hangingPunct="0">
        <a:spcBef>
          <a:spcPct val="20000"/>
        </a:spcBef>
        <a:spcAft>
          <a:spcPct val="0"/>
        </a:spcAft>
        <a:buChar char="•"/>
        <a:defRPr sz="1800" b="1">
          <a:solidFill>
            <a:srgbClr val="000090"/>
          </a:solidFill>
          <a:latin typeface="+mn-lt"/>
        </a:defRPr>
      </a:lvl3pPr>
      <a:lvl4pPr marL="1600200" indent="-228600" algn="l" rtl="0" eaLnBrk="0" fontAlgn="base" hangingPunct="0">
        <a:spcBef>
          <a:spcPct val="20000"/>
        </a:spcBef>
        <a:spcAft>
          <a:spcPct val="0"/>
        </a:spcAft>
        <a:buChar char="–"/>
        <a:defRPr sz="1600">
          <a:solidFill>
            <a:srgbClr val="CC99FF"/>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28600"/>
            <a:ext cx="7467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267" name="Rectangle 3"/>
          <p:cNvSpPr>
            <a:spLocks noGrp="1" noChangeArrowheads="1"/>
          </p:cNvSpPr>
          <p:nvPr>
            <p:ph type="body" idx="1"/>
          </p:nvPr>
        </p:nvSpPr>
        <p:spPr bwMode="auto">
          <a:xfrm>
            <a:off x="457200" y="1036638"/>
            <a:ext cx="8077200" cy="5135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95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solidFill>
                <a:prstClr val="black"/>
              </a:solidFill>
            </a:endParaRPr>
          </a:p>
        </p:txBody>
      </p:sp>
      <p:sp>
        <p:nvSpPr>
          <p:cNvPr id="4956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solidFill>
                <a:prstClr val="black"/>
              </a:solidFill>
            </a:endParaRPr>
          </a:p>
        </p:txBody>
      </p:sp>
      <p:sp>
        <p:nvSpPr>
          <p:cNvPr id="495622" name="Rectangle 6"/>
          <p:cNvSpPr>
            <a:spLocks noGrp="1" noChangeArrowheads="1"/>
          </p:cNvSpPr>
          <p:nvPr>
            <p:ph type="sldNum" sz="quarter" idx="4"/>
          </p:nvPr>
        </p:nvSpPr>
        <p:spPr bwMode="auto">
          <a:xfrm>
            <a:off x="7696200" y="6248400"/>
            <a:ext cx="990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AACB9530-2FC4-40BF-9823-E116C7569F62}" type="slidenum">
              <a:rPr lang="en-US">
                <a:solidFill>
                  <a:prstClr val="black"/>
                </a:solidFill>
              </a:rPr>
              <a:pPr>
                <a:defRPr/>
              </a:pPr>
              <a:t>‹#›</a:t>
            </a:fld>
            <a:endParaRPr lang="en-US">
              <a:solidFill>
                <a:prstClr val="black"/>
              </a:solidFill>
            </a:endParaRPr>
          </a:p>
        </p:txBody>
      </p:sp>
      <p:pic>
        <p:nvPicPr>
          <p:cNvPr id="9" name="Picture 4"/>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924799" y="228600"/>
            <a:ext cx="1067519"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25601293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2400" b="1">
          <a:solidFill>
            <a:srgbClr val="000090"/>
          </a:solidFill>
          <a:latin typeface="+mj-lt"/>
          <a:ea typeface="+mj-ea"/>
          <a:cs typeface="+mj-cs"/>
        </a:defRPr>
      </a:lvl1pPr>
      <a:lvl2pPr algn="l" rtl="0" eaLnBrk="0" fontAlgn="base" hangingPunct="0">
        <a:spcBef>
          <a:spcPct val="0"/>
        </a:spcBef>
        <a:spcAft>
          <a:spcPct val="0"/>
        </a:spcAft>
        <a:defRPr sz="2800" b="1">
          <a:solidFill>
            <a:srgbClr val="CC0099"/>
          </a:solidFill>
          <a:latin typeface="Arial" charset="0"/>
        </a:defRPr>
      </a:lvl2pPr>
      <a:lvl3pPr algn="l" rtl="0" eaLnBrk="0" fontAlgn="base" hangingPunct="0">
        <a:spcBef>
          <a:spcPct val="0"/>
        </a:spcBef>
        <a:spcAft>
          <a:spcPct val="0"/>
        </a:spcAft>
        <a:defRPr sz="2800" b="1">
          <a:solidFill>
            <a:srgbClr val="CC0099"/>
          </a:solidFill>
          <a:latin typeface="Arial" charset="0"/>
        </a:defRPr>
      </a:lvl3pPr>
      <a:lvl4pPr algn="l" rtl="0" eaLnBrk="0" fontAlgn="base" hangingPunct="0">
        <a:spcBef>
          <a:spcPct val="0"/>
        </a:spcBef>
        <a:spcAft>
          <a:spcPct val="0"/>
        </a:spcAft>
        <a:defRPr sz="2800" b="1">
          <a:solidFill>
            <a:srgbClr val="CC0099"/>
          </a:solidFill>
          <a:latin typeface="Arial" charset="0"/>
        </a:defRPr>
      </a:lvl4pPr>
      <a:lvl5pPr algn="l" rtl="0" eaLnBrk="0" fontAlgn="base" hangingPunct="0">
        <a:spcBef>
          <a:spcPct val="0"/>
        </a:spcBef>
        <a:spcAft>
          <a:spcPct val="0"/>
        </a:spcAft>
        <a:defRPr sz="2800" b="1">
          <a:solidFill>
            <a:srgbClr val="CC0099"/>
          </a:solidFill>
          <a:latin typeface="Arial" charset="0"/>
        </a:defRPr>
      </a:lvl5pPr>
      <a:lvl6pPr marL="457200" algn="l" rtl="0" fontAlgn="base">
        <a:spcBef>
          <a:spcPct val="0"/>
        </a:spcBef>
        <a:spcAft>
          <a:spcPct val="0"/>
        </a:spcAft>
        <a:defRPr sz="2800" b="1">
          <a:solidFill>
            <a:srgbClr val="CC0099"/>
          </a:solidFill>
          <a:latin typeface="Arial" charset="0"/>
        </a:defRPr>
      </a:lvl6pPr>
      <a:lvl7pPr marL="914400" algn="l" rtl="0" fontAlgn="base">
        <a:spcBef>
          <a:spcPct val="0"/>
        </a:spcBef>
        <a:spcAft>
          <a:spcPct val="0"/>
        </a:spcAft>
        <a:defRPr sz="2800" b="1">
          <a:solidFill>
            <a:srgbClr val="CC0099"/>
          </a:solidFill>
          <a:latin typeface="Arial" charset="0"/>
        </a:defRPr>
      </a:lvl7pPr>
      <a:lvl8pPr marL="1371600" algn="l" rtl="0" fontAlgn="base">
        <a:spcBef>
          <a:spcPct val="0"/>
        </a:spcBef>
        <a:spcAft>
          <a:spcPct val="0"/>
        </a:spcAft>
        <a:defRPr sz="2800" b="1">
          <a:solidFill>
            <a:srgbClr val="CC0099"/>
          </a:solidFill>
          <a:latin typeface="Arial" charset="0"/>
        </a:defRPr>
      </a:lvl8pPr>
      <a:lvl9pPr marL="1828800" algn="l" rtl="0" fontAlgn="base">
        <a:spcBef>
          <a:spcPct val="0"/>
        </a:spcBef>
        <a:spcAft>
          <a:spcPct val="0"/>
        </a:spcAft>
        <a:defRPr sz="2800" b="1">
          <a:solidFill>
            <a:srgbClr val="CC0099"/>
          </a:solidFill>
          <a:latin typeface="Arial" charset="0"/>
        </a:defRPr>
      </a:lvl9pPr>
    </p:titleStyle>
    <p:bodyStyle>
      <a:lvl1pPr marL="342900" indent="-342900" algn="l" rtl="0" eaLnBrk="0" fontAlgn="base" hangingPunct="0">
        <a:spcBef>
          <a:spcPct val="20000"/>
        </a:spcBef>
        <a:spcAft>
          <a:spcPct val="0"/>
        </a:spcAft>
        <a:buBlip>
          <a:blip r:embed="rId7"/>
        </a:buBlip>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1">
          <a:solidFill>
            <a:schemeClr val="accent2"/>
          </a:solidFill>
          <a:latin typeface="+mn-lt"/>
        </a:defRPr>
      </a:lvl2pPr>
      <a:lvl3pPr marL="1143000" indent="-228600" algn="l" rtl="0" eaLnBrk="0" fontAlgn="base" hangingPunct="0">
        <a:spcBef>
          <a:spcPct val="20000"/>
        </a:spcBef>
        <a:spcAft>
          <a:spcPct val="0"/>
        </a:spcAft>
        <a:buChar char="•"/>
        <a:defRPr sz="1800" b="1">
          <a:solidFill>
            <a:srgbClr val="000090"/>
          </a:solidFill>
          <a:latin typeface="+mn-lt"/>
        </a:defRPr>
      </a:lvl3pPr>
      <a:lvl4pPr marL="1600200" indent="-228600" algn="l" rtl="0" eaLnBrk="0" fontAlgn="base" hangingPunct="0">
        <a:spcBef>
          <a:spcPct val="20000"/>
        </a:spcBef>
        <a:spcAft>
          <a:spcPct val="0"/>
        </a:spcAft>
        <a:buChar char="–"/>
        <a:defRPr sz="1600">
          <a:solidFill>
            <a:srgbClr val="CC99FF"/>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image" Target="../media/image17.png"/><Relationship Id="rId12" Type="http://schemas.openxmlformats.org/officeDocument/2006/relationships/image" Target="../media/image18.png"/><Relationship Id="rId13" Type="http://schemas.openxmlformats.org/officeDocument/2006/relationships/image" Target="../media/image19.png"/><Relationship Id="rId14" Type="http://schemas.openxmlformats.org/officeDocument/2006/relationships/image" Target="../media/image20.png"/><Relationship Id="rId15" Type="http://schemas.openxmlformats.org/officeDocument/2006/relationships/image" Target="../media/image21.png"/><Relationship Id="rId16" Type="http://schemas.openxmlformats.org/officeDocument/2006/relationships/image" Target="../media/image22.png"/><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slideLayout" Target="../slideLayouts/slideLayout3.xml"/><Relationship Id="rId9" Type="http://schemas.openxmlformats.org/officeDocument/2006/relationships/notesSlide" Target="../notesSlides/notesSlide8.xml"/><Relationship Id="rId10" Type="http://schemas.openxmlformats.org/officeDocument/2006/relationships/image" Target="../media/image16.png"/></Relationships>
</file>

<file path=ppt/slides/_rels/slide11.xml.rels><?xml version="1.0" encoding="UTF-8" standalone="yes"?>
<Relationships xmlns="http://schemas.openxmlformats.org/package/2006/relationships"><Relationship Id="rId11" Type="http://schemas.openxmlformats.org/officeDocument/2006/relationships/image" Target="../media/image24.png"/><Relationship Id="rId12" Type="http://schemas.openxmlformats.org/officeDocument/2006/relationships/image" Target="../media/image25.png"/><Relationship Id="rId13" Type="http://schemas.openxmlformats.org/officeDocument/2006/relationships/image" Target="../media/image26.png"/><Relationship Id="rId14" Type="http://schemas.openxmlformats.org/officeDocument/2006/relationships/image" Target="../media/image27.png"/><Relationship Id="rId15" Type="http://schemas.openxmlformats.org/officeDocument/2006/relationships/image" Target="../media/image28.png"/><Relationship Id="rId1" Type="http://schemas.openxmlformats.org/officeDocument/2006/relationships/tags" Target="../tags/tag8.xml"/><Relationship Id="rId2" Type="http://schemas.openxmlformats.org/officeDocument/2006/relationships/tags" Target="../tags/tag9.xml"/><Relationship Id="rId3" Type="http://schemas.openxmlformats.org/officeDocument/2006/relationships/tags" Target="../tags/tag10.xml"/><Relationship Id="rId4" Type="http://schemas.openxmlformats.org/officeDocument/2006/relationships/tags" Target="../tags/tag11.xml"/><Relationship Id="rId5" Type="http://schemas.openxmlformats.org/officeDocument/2006/relationships/tags" Target="../tags/tag12.xml"/><Relationship Id="rId6" Type="http://schemas.openxmlformats.org/officeDocument/2006/relationships/tags" Target="../tags/tag13.xml"/><Relationship Id="rId7" Type="http://schemas.openxmlformats.org/officeDocument/2006/relationships/slideLayout" Target="../slideLayouts/slideLayout4.xml"/><Relationship Id="rId8" Type="http://schemas.openxmlformats.org/officeDocument/2006/relationships/notesSlide" Target="../notesSlides/notesSlide9.xml"/><Relationship Id="rId9" Type="http://schemas.openxmlformats.org/officeDocument/2006/relationships/image" Target="../media/image14.jpeg"/><Relationship Id="rId10"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4" Type="http://schemas.openxmlformats.org/officeDocument/2006/relationships/image" Target="../media/image30.png"/><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6.bin"/><Relationship Id="rId5" Type="http://schemas.openxmlformats.org/officeDocument/2006/relationships/image" Target="../media/image31.wmf"/><Relationship Id="rId1" Type="http://schemas.openxmlformats.org/officeDocument/2006/relationships/vmlDrawing" Target="../drawings/vmlDrawing5.vml"/><Relationship Id="rId2"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32.wmf"/><Relationship Id="rId1" Type="http://schemas.openxmlformats.org/officeDocument/2006/relationships/vmlDrawing" Target="../drawings/vmlDrawing6.vml"/><Relationship Id="rId2"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33.emf"/><Relationship Id="rId5" Type="http://schemas.openxmlformats.org/officeDocument/2006/relationships/oleObject" Target="../embeddings/oleObject9.bin"/><Relationship Id="rId6" Type="http://schemas.openxmlformats.org/officeDocument/2006/relationships/image" Target="../media/image34.emf"/><Relationship Id="rId1" Type="http://schemas.openxmlformats.org/officeDocument/2006/relationships/vmlDrawing" Target="../drawings/vmlDrawing7.vml"/><Relationship Id="rId2"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35.emf"/><Relationship Id="rId5" Type="http://schemas.openxmlformats.org/officeDocument/2006/relationships/image" Target="../media/image36.jpg"/><Relationship Id="rId1" Type="http://schemas.openxmlformats.org/officeDocument/2006/relationships/vmlDrawing" Target="../drawings/vmlDrawing8.vml"/><Relationship Id="rId2"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37.emf"/><Relationship Id="rId5" Type="http://schemas.openxmlformats.org/officeDocument/2006/relationships/image" Target="../media/image38.jpg"/><Relationship Id="rId1" Type="http://schemas.openxmlformats.org/officeDocument/2006/relationships/vmlDrawing" Target="../drawings/vmlDrawing9.vml"/><Relationship Id="rId2"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39.emf"/><Relationship Id="rId5" Type="http://schemas.openxmlformats.org/officeDocument/2006/relationships/image" Target="../media/image40.jpg"/><Relationship Id="rId1" Type="http://schemas.openxmlformats.org/officeDocument/2006/relationships/vmlDrawing" Target="../drawings/vmlDrawing10.vml"/><Relationship Id="rId2"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13.bin"/><Relationship Id="rId5" Type="http://schemas.openxmlformats.org/officeDocument/2006/relationships/image" Target="../media/image41.wmf"/><Relationship Id="rId1" Type="http://schemas.openxmlformats.org/officeDocument/2006/relationships/vmlDrawing" Target="../drawings/vmlDrawing11.vml"/><Relationship Id="rId2"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14.bin"/><Relationship Id="rId5" Type="http://schemas.openxmlformats.org/officeDocument/2006/relationships/image" Target="../media/image42.wmf"/><Relationship Id="rId1" Type="http://schemas.openxmlformats.org/officeDocument/2006/relationships/vmlDrawing" Target="../drawings/vmlDrawing12.vml"/><Relationship Id="rId2"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15.bin"/><Relationship Id="rId5" Type="http://schemas.openxmlformats.org/officeDocument/2006/relationships/image" Target="../media/image43.wmf"/><Relationship Id="rId1" Type="http://schemas.openxmlformats.org/officeDocument/2006/relationships/vmlDrawing" Target="../drawings/vmlDrawing13.vml"/><Relationship Id="rId2"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16.bin"/><Relationship Id="rId5" Type="http://schemas.openxmlformats.org/officeDocument/2006/relationships/image" Target="../media/image43.wmf"/><Relationship Id="rId1" Type="http://schemas.openxmlformats.org/officeDocument/2006/relationships/vmlDrawing" Target="../drawings/vmlDrawing14.vml"/><Relationship Id="rId2"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emf"/><Relationship Id="rId5"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jpg"/><Relationship Id="rId5" Type="http://schemas.openxmlformats.org/officeDocument/2006/relationships/image" Target="../media/image9.jpg"/><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3.bin"/><Relationship Id="rId5"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4.bin"/><Relationship Id="rId5" Type="http://schemas.openxmlformats.org/officeDocument/2006/relationships/image" Target="../media/image12.wmf"/><Relationship Id="rId6" Type="http://schemas.openxmlformats.org/officeDocument/2006/relationships/image" Target="../media/image14.jpeg"/><Relationship Id="rId7" Type="http://schemas.openxmlformats.org/officeDocument/2006/relationships/oleObject" Target="../embeddings/oleObject5.bin"/><Relationship Id="rId8" Type="http://schemas.openxmlformats.org/officeDocument/2006/relationships/image" Target="../media/image13.wmf"/><Relationship Id="rId9" Type="http://schemas.openxmlformats.org/officeDocument/2006/relationships/image" Target="../media/image15.jpe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8600" y="1806575"/>
            <a:ext cx="8915400" cy="1165225"/>
          </a:xfrm>
        </p:spPr>
        <p:txBody>
          <a:bodyPr>
            <a:normAutofit fontScale="90000"/>
          </a:bodyPr>
          <a:lstStyle/>
          <a:p>
            <a:pPr algn="ctr"/>
            <a:r>
              <a:rPr lang="en-US" dirty="0" smtClean="0"/>
              <a:t>Lecture 2</a:t>
            </a:r>
            <a:br>
              <a:rPr lang="en-US" dirty="0" smtClean="0"/>
            </a:br>
            <a:r>
              <a:rPr lang="en-US" dirty="0" smtClean="0"/>
              <a:t> </a:t>
            </a:r>
            <a:br>
              <a:rPr lang="en-US" dirty="0" smtClean="0"/>
            </a:br>
            <a:r>
              <a:rPr lang="en-US" sz="2700" dirty="0" smtClean="0"/>
              <a:t>Sparse matrix data structures, graphs</a:t>
            </a:r>
            <a:r>
              <a:rPr lang="en-US" sz="2700" smtClean="0"/>
              <a:t>, manipulation</a:t>
            </a:r>
            <a:endParaRPr lang="en-US" sz="3100" dirty="0"/>
          </a:p>
        </p:txBody>
      </p:sp>
      <p:sp>
        <p:nvSpPr>
          <p:cNvPr id="5123" name="Rectangle 3"/>
          <p:cNvSpPr>
            <a:spLocks noGrp="1" noChangeArrowheads="1"/>
          </p:cNvSpPr>
          <p:nvPr>
            <p:ph type="subTitle" idx="1"/>
          </p:nvPr>
        </p:nvSpPr>
        <p:spPr>
          <a:xfrm>
            <a:off x="1295400" y="3657600"/>
            <a:ext cx="6629400" cy="2057400"/>
          </a:xfrm>
        </p:spPr>
        <p:txBody>
          <a:bodyPr>
            <a:normAutofit/>
          </a:bodyPr>
          <a:lstStyle/>
          <a:p>
            <a:pPr>
              <a:lnSpc>
                <a:spcPct val="90000"/>
              </a:lnSpc>
            </a:pPr>
            <a:r>
              <a:rPr lang="en-US" dirty="0"/>
              <a:t>Xiaoye </a:t>
            </a:r>
            <a:r>
              <a:rPr lang="en-US" dirty="0" smtClean="0"/>
              <a:t>Sherry Li</a:t>
            </a:r>
            <a:endParaRPr lang="zh-CN" altLang="en-US" dirty="0">
              <a:ea typeface="SimSun" charset="0"/>
              <a:cs typeface="SimSun" charset="0"/>
            </a:endParaRPr>
          </a:p>
          <a:p>
            <a:pPr>
              <a:lnSpc>
                <a:spcPct val="90000"/>
              </a:lnSpc>
            </a:pPr>
            <a:r>
              <a:rPr lang="en-US" dirty="0"/>
              <a:t>Lawrence Berkeley National </a:t>
            </a:r>
            <a:r>
              <a:rPr lang="en-US" dirty="0" smtClean="0"/>
              <a:t>Laboratory</a:t>
            </a:r>
            <a:r>
              <a:rPr lang="en-US" altLang="zh-CN" dirty="0" smtClean="0">
                <a:ea typeface="SimSun" charset="0"/>
                <a:cs typeface="SimSun" charset="0"/>
              </a:rPr>
              <a:t>, </a:t>
            </a:r>
            <a:r>
              <a:rPr lang="en-US" altLang="zh-CN" dirty="0">
                <a:ea typeface="SimSun" charset="0"/>
                <a:cs typeface="SimSun" charset="0"/>
              </a:rPr>
              <a:t>USA</a:t>
            </a:r>
          </a:p>
          <a:p>
            <a:pPr>
              <a:lnSpc>
                <a:spcPct val="90000"/>
              </a:lnSpc>
            </a:pPr>
            <a:r>
              <a:rPr lang="en-US" dirty="0" err="1"/>
              <a:t>xsli@</a:t>
            </a:r>
            <a:r>
              <a:rPr lang="en-US" dirty="0" err="1" smtClean="0"/>
              <a:t>lbl.gov</a:t>
            </a:r>
            <a:endParaRPr lang="en-US" dirty="0" smtClean="0"/>
          </a:p>
          <a:p>
            <a:pPr>
              <a:lnSpc>
                <a:spcPct val="90000"/>
              </a:lnSpc>
            </a:pPr>
            <a:endParaRPr lang="en-US" dirty="0"/>
          </a:p>
          <a:p>
            <a:pPr>
              <a:lnSpc>
                <a:spcPct val="90000"/>
              </a:lnSpc>
            </a:pPr>
            <a:r>
              <a:rPr lang="en-US" dirty="0" err="1"/>
              <a:t>crd-legacy.lbl.gov</a:t>
            </a:r>
            <a:r>
              <a:rPr lang="en-US" dirty="0"/>
              <a:t>/~</a:t>
            </a:r>
            <a:r>
              <a:rPr lang="en-US" dirty="0" err="1"/>
              <a:t>xiaoye</a:t>
            </a:r>
            <a:r>
              <a:rPr lang="en-US" dirty="0"/>
              <a:t>/G2S3</a:t>
            </a:r>
            <a:r>
              <a:rPr lang="en-US" dirty="0" smtClean="0"/>
              <a:t>/</a:t>
            </a:r>
            <a:endParaRPr lang="en-US" dirty="0"/>
          </a:p>
          <a:p>
            <a:pPr>
              <a:lnSpc>
                <a:spcPct val="90000"/>
              </a:lnSpc>
            </a:pPr>
            <a:endParaRPr lang="en-US" dirty="0"/>
          </a:p>
        </p:txBody>
      </p:sp>
      <p:sp>
        <p:nvSpPr>
          <p:cNvPr id="2" name="TextBox 1"/>
          <p:cNvSpPr txBox="1"/>
          <p:nvPr/>
        </p:nvSpPr>
        <p:spPr>
          <a:xfrm>
            <a:off x="685800" y="990601"/>
            <a:ext cx="8077200" cy="677108"/>
          </a:xfrm>
          <a:prstGeom prst="rect">
            <a:avLst/>
          </a:prstGeom>
          <a:noFill/>
        </p:spPr>
        <p:txBody>
          <a:bodyPr wrap="square" rtlCol="0">
            <a:spAutoFit/>
          </a:bodyPr>
          <a:lstStyle/>
          <a:p>
            <a:pPr>
              <a:lnSpc>
                <a:spcPct val="90000"/>
              </a:lnSpc>
            </a:pPr>
            <a:r>
              <a:rPr lang="en-US" dirty="0"/>
              <a:t>4</a:t>
            </a:r>
            <a:r>
              <a:rPr lang="en-US" baseline="30000" dirty="0"/>
              <a:t>th</a:t>
            </a:r>
            <a:r>
              <a:rPr lang="en-US" dirty="0"/>
              <a:t> Gene </a:t>
            </a:r>
            <a:r>
              <a:rPr lang="en-US" dirty="0" err="1"/>
              <a:t>Golub</a:t>
            </a:r>
            <a:r>
              <a:rPr lang="en-US" dirty="0"/>
              <a:t> SIAM Summer </a:t>
            </a:r>
            <a:r>
              <a:rPr lang="en-US" dirty="0" smtClean="0"/>
              <a:t>School, 7/22 – 8/7, 2013, Shanghai</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a:spLocks noGrp="1"/>
          </p:cNvSpPr>
          <p:nvPr>
            <p:ph type="ftr" sz="quarter" idx="11"/>
          </p:nvPr>
        </p:nvSpPr>
        <p:spPr/>
        <p:txBody>
          <a:bodyPr/>
          <a:lstStyle/>
          <a:p>
            <a:fld id="{2E64FC9F-D053-AD40-9F7A-57E9FF2F5579}" type="slidenum">
              <a:rPr lang="en-US"/>
              <a:pPr/>
              <a:t>10</a:t>
            </a:fld>
            <a:endParaRPr lang="en-US"/>
          </a:p>
        </p:txBody>
      </p:sp>
      <p:sp>
        <p:nvSpPr>
          <p:cNvPr id="27650" name="Rectangle 2"/>
          <p:cNvSpPr>
            <a:spLocks noGrp="1" noChangeArrowheads="1"/>
          </p:cNvSpPr>
          <p:nvPr>
            <p:ph type="title"/>
          </p:nvPr>
        </p:nvSpPr>
        <p:spPr>
          <a:xfrm>
            <a:off x="762000" y="533400"/>
            <a:ext cx="8162925" cy="1090613"/>
          </a:xfrm>
        </p:spPr>
        <p:txBody>
          <a:bodyPr/>
          <a:lstStyle/>
          <a:p>
            <a:r>
              <a:rPr lang="en-US"/>
              <a:t>RF Cavity Eigenvalue Problem </a:t>
            </a:r>
          </a:p>
        </p:txBody>
      </p:sp>
      <p:sp>
        <p:nvSpPr>
          <p:cNvPr id="27659" name="Text Box 11"/>
          <p:cNvSpPr txBox="1">
            <a:spLocks noChangeArrowheads="1"/>
          </p:cNvSpPr>
          <p:nvPr/>
        </p:nvSpPr>
        <p:spPr bwMode="auto">
          <a:xfrm>
            <a:off x="609600" y="1524000"/>
            <a:ext cx="69219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i="1" u="sng" dirty="0">
                <a:latin typeface="Helvetica" charset="0"/>
                <a:cs typeface="ＭＳ Ｐゴシック" charset="0"/>
              </a:rPr>
              <a:t>Find frequency and field vector of normal modes:</a:t>
            </a:r>
          </a:p>
        </p:txBody>
      </p:sp>
      <p:sp>
        <p:nvSpPr>
          <p:cNvPr id="27660" name="Text Box 12"/>
          <p:cNvSpPr txBox="1">
            <a:spLocks noChangeArrowheads="1"/>
          </p:cNvSpPr>
          <p:nvPr/>
        </p:nvSpPr>
        <p:spPr bwMode="auto">
          <a:xfrm>
            <a:off x="3124200" y="2057400"/>
            <a:ext cx="314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ja-JP" altLang="en-US" sz="2400" dirty="0">
                <a:latin typeface="Arial" charset="0"/>
                <a:cs typeface="ＭＳ Ｐゴシック" charset="0"/>
              </a:rPr>
              <a:t>“</a:t>
            </a:r>
            <a:r>
              <a:rPr lang="en-US" sz="2400" dirty="0">
                <a:latin typeface="Arial" charset="0"/>
                <a:cs typeface="ＭＳ Ｐゴシック" charset="0"/>
              </a:rPr>
              <a:t>Maxwell</a:t>
            </a:r>
            <a:r>
              <a:rPr lang="ja-JP" altLang="en-US" sz="2400" dirty="0">
                <a:latin typeface="Arial" charset="0"/>
                <a:cs typeface="ＭＳ Ｐゴシック" charset="0"/>
              </a:rPr>
              <a:t>’</a:t>
            </a:r>
            <a:r>
              <a:rPr lang="en-US" sz="2400" dirty="0">
                <a:latin typeface="Arial" charset="0"/>
                <a:cs typeface="ＭＳ Ｐゴシック" charset="0"/>
              </a:rPr>
              <a:t>s Equations</a:t>
            </a:r>
            <a:r>
              <a:rPr lang="ja-JP" altLang="en-US" sz="2400" dirty="0">
                <a:latin typeface="Arial" charset="0"/>
                <a:cs typeface="ＭＳ Ｐゴシック" charset="0"/>
              </a:rPr>
              <a:t>”</a:t>
            </a:r>
            <a:endParaRPr lang="en-US" sz="2400" dirty="0">
              <a:latin typeface="Arial" charset="0"/>
              <a:cs typeface="ＭＳ Ｐゴシック" charset="0"/>
            </a:endParaRPr>
          </a:p>
        </p:txBody>
      </p:sp>
      <p:grpSp>
        <p:nvGrpSpPr>
          <p:cNvPr id="27667" name="Group 19"/>
          <p:cNvGrpSpPr>
            <a:grpSpLocks/>
          </p:cNvGrpSpPr>
          <p:nvPr/>
        </p:nvGrpSpPr>
        <p:grpSpPr bwMode="auto">
          <a:xfrm>
            <a:off x="1066267" y="2740025"/>
            <a:ext cx="7391933" cy="3355975"/>
            <a:chOff x="620" y="1726"/>
            <a:chExt cx="5170" cy="2548"/>
          </a:xfrm>
        </p:grpSpPr>
        <p:sp>
          <p:nvSpPr>
            <p:cNvPr id="27655" name="AutoShape 7"/>
            <p:cNvSpPr>
              <a:spLocks noChangeArrowheads="1"/>
            </p:cNvSpPr>
            <p:nvPr/>
          </p:nvSpPr>
          <p:spPr bwMode="auto">
            <a:xfrm>
              <a:off x="620" y="2473"/>
              <a:ext cx="96" cy="528"/>
            </a:xfrm>
            <a:prstGeom prst="downArrow">
              <a:avLst>
                <a:gd name="adj1" fmla="val 50000"/>
                <a:gd name="adj2" fmla="val 137500"/>
              </a:avLst>
            </a:prstGeom>
            <a:solidFill>
              <a:schemeClr val="accent1"/>
            </a:solidFill>
            <a:ln w="9525">
              <a:solidFill>
                <a:schemeClr val="tx1"/>
              </a:solidFill>
              <a:miter lim="800000"/>
              <a:headEnd/>
              <a:tailEnd/>
            </a:ln>
          </p:spPr>
          <p:txBody>
            <a:bodyPr wrap="none" anchor="ctr"/>
            <a:lstStyle/>
            <a:p>
              <a:endParaRPr lang="en-US"/>
            </a:p>
          </p:txBody>
        </p:sp>
        <p:grpSp>
          <p:nvGrpSpPr>
            <p:cNvPr id="27656" name="Group 8"/>
            <p:cNvGrpSpPr>
              <a:grpSpLocks/>
            </p:cNvGrpSpPr>
            <p:nvPr/>
          </p:nvGrpSpPr>
          <p:grpSpPr bwMode="auto">
            <a:xfrm>
              <a:off x="940" y="2832"/>
              <a:ext cx="4637" cy="305"/>
              <a:chOff x="930" y="2569"/>
              <a:chExt cx="4637" cy="305"/>
            </a:xfrm>
          </p:grpSpPr>
          <p:sp>
            <p:nvSpPr>
              <p:cNvPr id="27657" name="Text Box 9"/>
              <p:cNvSpPr txBox="1">
                <a:spLocks noChangeArrowheads="1"/>
              </p:cNvSpPr>
              <p:nvPr/>
            </p:nvSpPr>
            <p:spPr bwMode="auto">
              <a:xfrm>
                <a:off x="930" y="2569"/>
                <a:ext cx="3453" cy="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i="1" dirty="0" err="1">
                    <a:latin typeface="Arial" charset="0"/>
                    <a:cs typeface="ＭＳ Ｐゴシック" charset="0"/>
                  </a:rPr>
                  <a:t>Nedelec</a:t>
                </a:r>
                <a:r>
                  <a:rPr lang="en-US" i="1" dirty="0">
                    <a:latin typeface="Arial" charset="0"/>
                    <a:cs typeface="ＭＳ Ｐゴシック" charset="0"/>
                  </a:rPr>
                  <a:t>-type </a:t>
                </a:r>
                <a:r>
                  <a:rPr lang="en-US" i="1" dirty="0" smtClean="0">
                    <a:latin typeface="Arial" charset="0"/>
                    <a:cs typeface="ＭＳ Ｐゴシック" charset="0"/>
                  </a:rPr>
                  <a:t>finite-element discretization</a:t>
                </a:r>
                <a:endParaRPr lang="en-US" i="1" dirty="0">
                  <a:latin typeface="Arial" charset="0"/>
                  <a:cs typeface="ＭＳ Ｐゴシック" charset="0"/>
                </a:endParaRPr>
              </a:p>
            </p:txBody>
          </p:sp>
          <p:pic>
            <p:nvPicPr>
              <p:cNvPr id="27658" name="Picture 10" descr="TP_tmp"/>
              <p:cNvPicPr>
                <a:picLocks noChangeAspect="1" noChangeArrowheads="1"/>
              </p:cNvPicPr>
              <p:nvPr>
                <p:custDataLst>
                  <p:tags r:id="rId7"/>
                </p:custDataLst>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83" y="2680"/>
                <a:ext cx="1184" cy="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7661" name="Picture 13" descr="TP_tmp"/>
            <p:cNvPicPr>
              <a:picLocks noChangeAspect="1" noChangeArrowheads="1"/>
            </p:cNvPicPr>
            <p:nvPr>
              <p:custDataLst>
                <p:tags r:id="rId1"/>
              </p:custDataLst>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7" y="3264"/>
              <a:ext cx="1584"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7662" name="Picture 14" descr="TP_tmp"/>
            <p:cNvPicPr>
              <a:picLocks noChangeAspect="1" noChangeArrowheads="1"/>
            </p:cNvPicPr>
            <p:nvPr>
              <p:custDataLst>
                <p:tags r:id="rId2"/>
              </p:custDataLst>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7" y="3666"/>
              <a:ext cx="3674"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7663" name="Picture 15" descr="TP_tmp"/>
            <p:cNvPicPr>
              <a:picLocks noChangeAspect="1" noChangeArrowheads="1"/>
            </p:cNvPicPr>
            <p:nvPr>
              <p:custDataLst>
                <p:tags r:id="rId3"/>
              </p:custDataLst>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7" y="3984"/>
              <a:ext cx="253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7664" name="Picture 16" descr="TP_tmp"/>
            <p:cNvPicPr>
              <a:picLocks noChangeAspect="1" noChangeArrowheads="1"/>
            </p:cNvPicPr>
            <p:nvPr>
              <p:custDataLst>
                <p:tags r:id="rId4"/>
              </p:custDataLst>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19" y="1726"/>
              <a:ext cx="374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7665" name="Picture 17" descr="TP_tmp"/>
            <p:cNvPicPr>
              <a:picLocks noChangeAspect="1" noChangeArrowheads="1"/>
            </p:cNvPicPr>
            <p:nvPr>
              <p:custDataLst>
                <p:tags r:id="rId5"/>
              </p:custDataLst>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26" y="2358"/>
              <a:ext cx="2764" cy="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7666" name="Picture 18" descr="TP_tmp"/>
            <p:cNvPicPr>
              <a:picLocks noChangeAspect="1" noChangeArrowheads="1"/>
            </p:cNvPicPr>
            <p:nvPr>
              <p:custDataLst>
                <p:tags r:id="rId6"/>
              </p:custDataLst>
            </p:nvPr>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86" y="2068"/>
              <a:ext cx="2054"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grpSp>
        <p:nvGrpSpPr>
          <p:cNvPr id="22" name="Group 21"/>
          <p:cNvGrpSpPr/>
          <p:nvPr/>
        </p:nvGrpSpPr>
        <p:grpSpPr>
          <a:xfrm>
            <a:off x="685800" y="2590800"/>
            <a:ext cx="1447800" cy="1358900"/>
            <a:chOff x="685800" y="4191000"/>
            <a:chExt cx="1447800" cy="1358900"/>
          </a:xfrm>
        </p:grpSpPr>
        <p:sp>
          <p:nvSpPr>
            <p:cNvPr id="23" name="Text Box 4"/>
            <p:cNvSpPr txBox="1">
              <a:spLocks noChangeArrowheads="1"/>
            </p:cNvSpPr>
            <p:nvPr/>
          </p:nvSpPr>
          <p:spPr bwMode="auto">
            <a:xfrm>
              <a:off x="685800" y="4191000"/>
              <a:ext cx="329553" cy="293225"/>
            </a:xfrm>
            <a:prstGeom prst="rect">
              <a:avLst/>
            </a:prstGeom>
            <a:noFill/>
            <a:ln w="9525">
              <a:noFill/>
              <a:miter lim="800000"/>
              <a:headEnd/>
              <a:tailEnd/>
            </a:ln>
          </p:spPr>
          <p:txBody>
            <a:bodyPr wrap="none">
              <a:spAutoFit/>
            </a:bodyPr>
            <a:lstStyle/>
            <a:p>
              <a:r>
                <a:rPr lang="en-US" sz="2400" i="1">
                  <a:latin typeface="Symbol" pitchFamily="18" charset="2"/>
                  <a:ea typeface="ＭＳ Ｐゴシック" pitchFamily="34" charset="-128"/>
                  <a:sym typeface="Symbol" pitchFamily="18" charset="2"/>
                </a:rPr>
                <a:t></a:t>
              </a:r>
              <a:r>
                <a:rPr lang="en-US" sz="2400" i="1" baseline="-25000">
                  <a:ea typeface="ＭＳ Ｐゴシック" pitchFamily="34" charset="-128"/>
                </a:rPr>
                <a:t>E</a:t>
              </a:r>
              <a:endParaRPr lang="en-US" sz="2400" i="1" baseline="-25000">
                <a:latin typeface="Comic Sans MS" pitchFamily="66" charset="0"/>
                <a:ea typeface="ＭＳ Ｐゴシック" pitchFamily="34" charset="-128"/>
              </a:endParaRPr>
            </a:p>
          </p:txBody>
        </p:sp>
        <p:sp>
          <p:nvSpPr>
            <p:cNvPr id="24" name="Oval 5"/>
            <p:cNvSpPr>
              <a:spLocks noChangeArrowheads="1"/>
            </p:cNvSpPr>
            <p:nvPr/>
          </p:nvSpPr>
          <p:spPr bwMode="auto">
            <a:xfrm>
              <a:off x="1063390" y="4250083"/>
              <a:ext cx="1070210" cy="1065675"/>
            </a:xfrm>
            <a:prstGeom prst="ellipse">
              <a:avLst/>
            </a:prstGeom>
            <a:solidFill>
              <a:srgbClr val="CCFFCC"/>
            </a:solidFill>
            <a:ln w="9525">
              <a:solidFill>
                <a:schemeClr val="tx1"/>
              </a:solidFill>
              <a:round/>
              <a:headEnd/>
              <a:tailEnd/>
            </a:ln>
          </p:spPr>
          <p:txBody>
            <a:bodyPr wrap="none" anchor="ctr"/>
            <a:lstStyle/>
            <a:p>
              <a:pPr algn="ctr"/>
              <a:r>
                <a:rPr lang="en-US" b="1" i="1" dirty="0">
                  <a:solidFill>
                    <a:schemeClr val="folHlink"/>
                  </a:solidFill>
                  <a:ea typeface="ＭＳ Ｐゴシック" pitchFamily="34" charset="-128"/>
                </a:rPr>
                <a:t>Closed</a:t>
              </a:r>
            </a:p>
            <a:p>
              <a:pPr algn="ctr"/>
              <a:r>
                <a:rPr lang="en-US" b="1" i="1" dirty="0">
                  <a:solidFill>
                    <a:schemeClr val="folHlink"/>
                  </a:solidFill>
                  <a:ea typeface="ＭＳ Ｐゴシック" pitchFamily="34" charset="-128"/>
                </a:rPr>
                <a:t>Cavity</a:t>
              </a:r>
            </a:p>
          </p:txBody>
        </p:sp>
        <p:sp>
          <p:nvSpPr>
            <p:cNvPr id="25" name="Text Box 6"/>
            <p:cNvSpPr txBox="1">
              <a:spLocks noChangeArrowheads="1"/>
            </p:cNvSpPr>
            <p:nvPr/>
          </p:nvSpPr>
          <p:spPr bwMode="auto">
            <a:xfrm>
              <a:off x="1189625" y="5256675"/>
              <a:ext cx="350779" cy="293225"/>
            </a:xfrm>
            <a:prstGeom prst="rect">
              <a:avLst/>
            </a:prstGeom>
            <a:noFill/>
            <a:ln w="9525">
              <a:noFill/>
              <a:miter lim="800000"/>
              <a:headEnd/>
              <a:tailEnd/>
            </a:ln>
          </p:spPr>
          <p:txBody>
            <a:bodyPr wrap="none">
              <a:spAutoFit/>
            </a:bodyPr>
            <a:lstStyle/>
            <a:p>
              <a:r>
                <a:rPr lang="en-US" sz="2400" i="1">
                  <a:latin typeface="Symbol" pitchFamily="18" charset="2"/>
                  <a:ea typeface="ＭＳ Ｐゴシック" pitchFamily="34" charset="-128"/>
                  <a:sym typeface="Symbol" pitchFamily="18" charset="2"/>
                </a:rPr>
                <a:t></a:t>
              </a:r>
              <a:r>
                <a:rPr lang="en-US" sz="2400" i="1" baseline="-25000">
                  <a:ea typeface="ＭＳ Ｐゴシック" pitchFamily="34" charset="-128"/>
                </a:rPr>
                <a:t>M</a:t>
              </a:r>
              <a:endParaRPr lang="en-US" sz="2400" i="1" baseline="-25000">
                <a:latin typeface="Comic Sans MS" pitchFamily="66" charset="0"/>
                <a:ea typeface="ＭＳ Ｐゴシック" pitchFamily="34" charset="-128"/>
              </a:endParaRPr>
            </a:p>
          </p:txBody>
        </p:sp>
      </p:grpSp>
    </p:spTree>
    <p:extLst>
      <p:ext uri="{BB962C8B-B14F-4D97-AF65-F5344CB8AC3E}">
        <p14:creationId xmlns:p14="http://schemas.microsoft.com/office/powerpoint/2010/main" val="10950467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5"/>
          <p:cNvSpPr>
            <a:spLocks noGrp="1"/>
          </p:cNvSpPr>
          <p:nvPr>
            <p:ph type="ftr" sz="quarter" idx="11"/>
          </p:nvPr>
        </p:nvSpPr>
        <p:spPr/>
        <p:txBody>
          <a:bodyPr/>
          <a:lstStyle/>
          <a:p>
            <a:fld id="{A118B408-85EF-9D4C-A03B-7B98F1163D4A}" type="slidenum">
              <a:rPr lang="en-US"/>
              <a:pPr/>
              <a:t>11</a:t>
            </a:fld>
            <a:endParaRPr lang="en-US"/>
          </a:p>
        </p:txBody>
      </p:sp>
      <p:sp>
        <p:nvSpPr>
          <p:cNvPr id="30722" name="Rectangle 2"/>
          <p:cNvSpPr>
            <a:spLocks noGrp="1" noChangeArrowheads="1"/>
          </p:cNvSpPr>
          <p:nvPr>
            <p:ph type="title"/>
          </p:nvPr>
        </p:nvSpPr>
        <p:spPr>
          <a:xfrm>
            <a:off x="533400" y="381000"/>
            <a:ext cx="7924800" cy="838200"/>
          </a:xfrm>
        </p:spPr>
        <p:txBody>
          <a:bodyPr/>
          <a:lstStyle/>
          <a:p>
            <a:r>
              <a:rPr lang="en-US" dirty="0"/>
              <a:t>Cavity with Waveguide </a:t>
            </a:r>
            <a:r>
              <a:rPr lang="en-US" dirty="0" smtClean="0"/>
              <a:t>coupling </a:t>
            </a:r>
            <a:r>
              <a:rPr lang="en-US" dirty="0"/>
              <a:t>for </a:t>
            </a:r>
            <a:r>
              <a:rPr lang="en-US" dirty="0" smtClean="0"/>
              <a:t>multiple waveguide modes</a:t>
            </a:r>
            <a:endParaRPr lang="en-US" dirty="0"/>
          </a:p>
        </p:txBody>
      </p:sp>
      <p:sp>
        <p:nvSpPr>
          <p:cNvPr id="30723" name="Rectangle 3"/>
          <p:cNvSpPr>
            <a:spLocks noGrp="1" noChangeArrowheads="1"/>
          </p:cNvSpPr>
          <p:nvPr>
            <p:ph type="body" sz="half" idx="2"/>
          </p:nvPr>
        </p:nvSpPr>
        <p:spPr>
          <a:xfrm>
            <a:off x="457200" y="4267200"/>
            <a:ext cx="8458200" cy="1066800"/>
          </a:xfrm>
        </p:spPr>
        <p:txBody>
          <a:bodyPr/>
          <a:lstStyle/>
          <a:p>
            <a:pPr>
              <a:lnSpc>
                <a:spcPct val="90000"/>
              </a:lnSpc>
            </a:pPr>
            <a:r>
              <a:rPr lang="en-US" sz="2000" dirty="0"/>
              <a:t>Vector wave equation with waveguide boundary conditions can be modeled by a </a:t>
            </a:r>
            <a:r>
              <a:rPr lang="en-US" sz="2000" b="1" dirty="0">
                <a:solidFill>
                  <a:srgbClr val="0000FF"/>
                </a:solidFill>
              </a:rPr>
              <a:t>non-linear complex eigenvalue problem</a:t>
            </a:r>
          </a:p>
        </p:txBody>
      </p:sp>
      <p:grpSp>
        <p:nvGrpSpPr>
          <p:cNvPr id="30724" name="Group 4"/>
          <p:cNvGrpSpPr>
            <a:grpSpLocks/>
          </p:cNvGrpSpPr>
          <p:nvPr/>
        </p:nvGrpSpPr>
        <p:grpSpPr bwMode="auto">
          <a:xfrm>
            <a:off x="609600" y="1295400"/>
            <a:ext cx="6256338" cy="2362200"/>
            <a:chOff x="384" y="1200"/>
            <a:chExt cx="3941" cy="1488"/>
          </a:xfrm>
        </p:grpSpPr>
        <p:grpSp>
          <p:nvGrpSpPr>
            <p:cNvPr id="30725" name="Group 5"/>
            <p:cNvGrpSpPr>
              <a:grpSpLocks/>
            </p:cNvGrpSpPr>
            <p:nvPr/>
          </p:nvGrpSpPr>
          <p:grpSpPr bwMode="auto">
            <a:xfrm>
              <a:off x="1680" y="1255"/>
              <a:ext cx="1843" cy="1433"/>
              <a:chOff x="2016" y="1152"/>
              <a:chExt cx="1843" cy="1433"/>
            </a:xfrm>
          </p:grpSpPr>
          <p:pic>
            <p:nvPicPr>
              <p:cNvPr id="30726" name="Picture 6" descr="cavity"/>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16" y="1152"/>
                <a:ext cx="1843" cy="1433"/>
              </a:xfrm>
              <a:prstGeom prst="rect">
                <a:avLst/>
              </a:prstGeom>
              <a:noFill/>
              <a:extLst>
                <a:ext uri="{909E8E84-426E-40dd-AFC4-6F175D3DCCD1}">
                  <a14:hiddenFill xmlns:a14="http://schemas.microsoft.com/office/drawing/2010/main">
                    <a:solidFill>
                      <a:srgbClr val="FFFFFF"/>
                    </a:solidFill>
                  </a14:hiddenFill>
                </a:ext>
              </a:extLst>
            </p:spPr>
          </p:pic>
          <p:sp>
            <p:nvSpPr>
              <p:cNvPr id="30727" name="Oval 7"/>
              <p:cNvSpPr>
                <a:spLocks noChangeArrowheads="1"/>
              </p:cNvSpPr>
              <p:nvPr/>
            </p:nvSpPr>
            <p:spPr bwMode="auto">
              <a:xfrm>
                <a:off x="2448" y="1536"/>
                <a:ext cx="192" cy="192"/>
              </a:xfrm>
              <a:prstGeom prst="ellipse">
                <a:avLst/>
              </a:pr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728" name="Oval 8"/>
              <p:cNvSpPr>
                <a:spLocks noChangeArrowheads="1"/>
              </p:cNvSpPr>
              <p:nvPr/>
            </p:nvSpPr>
            <p:spPr bwMode="auto">
              <a:xfrm>
                <a:off x="3216" y="1776"/>
                <a:ext cx="192" cy="192"/>
              </a:xfrm>
              <a:prstGeom prst="ellipse">
                <a:avLst/>
              </a:pr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729" name="Rectangle 9"/>
              <p:cNvSpPr>
                <a:spLocks noChangeArrowheads="1"/>
              </p:cNvSpPr>
              <p:nvPr/>
            </p:nvSpPr>
            <p:spPr bwMode="auto">
              <a:xfrm>
                <a:off x="2533" y="2084"/>
                <a:ext cx="144" cy="144"/>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sp>
          <p:nvSpPr>
            <p:cNvPr id="30730" name="Text Box 10"/>
            <p:cNvSpPr txBox="1">
              <a:spLocks noChangeArrowheads="1"/>
            </p:cNvSpPr>
            <p:nvPr/>
          </p:nvSpPr>
          <p:spPr bwMode="auto">
            <a:xfrm>
              <a:off x="2208" y="1680"/>
              <a:ext cx="692"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400" b="1" i="1" dirty="0">
                  <a:solidFill>
                    <a:schemeClr val="folHlink"/>
                  </a:solidFill>
                  <a:latin typeface="Arial" charset="0"/>
                  <a:cs typeface="ＭＳ Ｐゴシック" charset="0"/>
                </a:rPr>
                <a:t>Open</a:t>
              </a:r>
            </a:p>
            <a:p>
              <a:r>
                <a:rPr lang="en-US" sz="2400" b="1" i="1" dirty="0">
                  <a:solidFill>
                    <a:schemeClr val="folHlink"/>
                  </a:solidFill>
                  <a:latin typeface="Arial" charset="0"/>
                  <a:cs typeface="ＭＳ Ｐゴシック" charset="0"/>
                </a:rPr>
                <a:t>Cavity</a:t>
              </a:r>
            </a:p>
          </p:txBody>
        </p:sp>
        <p:sp>
          <p:nvSpPr>
            <p:cNvPr id="30731" name="AutoShape 11"/>
            <p:cNvSpPr>
              <a:spLocks noChangeArrowheads="1"/>
            </p:cNvSpPr>
            <p:nvPr/>
          </p:nvSpPr>
          <p:spPr bwMode="auto">
            <a:xfrm>
              <a:off x="3600" y="1824"/>
              <a:ext cx="384" cy="96"/>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sp>
          <p:nvSpPr>
            <p:cNvPr id="30732" name="Text Box 12"/>
            <p:cNvSpPr txBox="1">
              <a:spLocks noChangeArrowheads="1"/>
            </p:cNvSpPr>
            <p:nvPr/>
          </p:nvSpPr>
          <p:spPr bwMode="auto">
            <a:xfrm>
              <a:off x="2928" y="1488"/>
              <a:ext cx="1397"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400">
                  <a:latin typeface="Arial" charset="0"/>
                  <a:cs typeface="ＭＳ Ｐゴシック" charset="0"/>
                </a:rPr>
                <a:t>Waveguide BC</a:t>
              </a:r>
            </a:p>
          </p:txBody>
        </p:sp>
        <p:sp>
          <p:nvSpPr>
            <p:cNvPr id="30733" name="Text Box 13"/>
            <p:cNvSpPr txBox="1">
              <a:spLocks noChangeArrowheads="1"/>
            </p:cNvSpPr>
            <p:nvPr/>
          </p:nvSpPr>
          <p:spPr bwMode="auto">
            <a:xfrm>
              <a:off x="384" y="1200"/>
              <a:ext cx="1397"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400">
                  <a:latin typeface="Arial" charset="0"/>
                  <a:cs typeface="ＭＳ Ｐゴシック" charset="0"/>
                </a:rPr>
                <a:t>Waveguide BC</a:t>
              </a:r>
            </a:p>
          </p:txBody>
        </p:sp>
        <p:sp>
          <p:nvSpPr>
            <p:cNvPr id="30734" name="Text Box 14"/>
            <p:cNvSpPr txBox="1">
              <a:spLocks noChangeArrowheads="1"/>
            </p:cNvSpPr>
            <p:nvPr/>
          </p:nvSpPr>
          <p:spPr bwMode="auto">
            <a:xfrm>
              <a:off x="384" y="2208"/>
              <a:ext cx="1397"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400">
                  <a:latin typeface="Arial" charset="0"/>
                  <a:cs typeface="ＭＳ Ｐゴシック" charset="0"/>
                </a:rPr>
                <a:t>Waveguide BC</a:t>
              </a:r>
            </a:p>
          </p:txBody>
        </p:sp>
        <p:sp>
          <p:nvSpPr>
            <p:cNvPr id="30735" name="AutoShape 15"/>
            <p:cNvSpPr>
              <a:spLocks noChangeArrowheads="1"/>
            </p:cNvSpPr>
            <p:nvPr/>
          </p:nvSpPr>
          <p:spPr bwMode="auto">
            <a:xfrm>
              <a:off x="3600" y="1920"/>
              <a:ext cx="384" cy="96"/>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sp>
          <p:nvSpPr>
            <p:cNvPr id="30736" name="AutoShape 16"/>
            <p:cNvSpPr>
              <a:spLocks noChangeArrowheads="1"/>
            </p:cNvSpPr>
            <p:nvPr/>
          </p:nvSpPr>
          <p:spPr bwMode="auto">
            <a:xfrm>
              <a:off x="3600" y="2016"/>
              <a:ext cx="384" cy="96"/>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grpSp>
      <p:pic>
        <p:nvPicPr>
          <p:cNvPr id="30737" name="Picture 17" descr="TP_tmp"/>
          <p:cNvPicPr>
            <a:picLocks noChangeAspect="1" noChangeArrowheads="1"/>
          </p:cNvPicPr>
          <p:nvPr>
            <p:custDataLst>
              <p:tags r:id="rId1"/>
            </p:custDataLst>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0" y="3200400"/>
            <a:ext cx="339090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30738" name="Picture 18" descr="TP_tmp"/>
          <p:cNvPicPr>
            <a:picLocks noChangeAspect="1" noChangeArrowheads="1"/>
          </p:cNvPicPr>
          <p:nvPr>
            <p:custDataLst>
              <p:tags r:id="rId2"/>
            </p:custDataLst>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 y="3657600"/>
            <a:ext cx="76200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30739" name="Picture 19" descr="TP_tmp"/>
          <p:cNvPicPr>
            <a:picLocks noChangeAspect="1" noChangeArrowheads="1"/>
          </p:cNvPicPr>
          <p:nvPr>
            <p:custDataLst>
              <p:tags r:id="rId3"/>
            </p:custDataLst>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81800" y="2209800"/>
            <a:ext cx="423863"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30740" name="Picture 20" descr="TP_tmp"/>
          <p:cNvPicPr>
            <a:picLocks noChangeAspect="1" noChangeArrowheads="1"/>
          </p:cNvPicPr>
          <p:nvPr>
            <p:custDataLst>
              <p:tags r:id="rId4"/>
            </p:custDataLst>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05613" y="2590800"/>
            <a:ext cx="358775"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30741" name="Picture 21" descr="TP_tmp"/>
          <p:cNvPicPr>
            <a:picLocks noChangeAspect="1" noChangeArrowheads="1"/>
          </p:cNvPicPr>
          <p:nvPr>
            <p:custDataLst>
              <p:tags r:id="rId5"/>
            </p:custDataLst>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90600" y="4999038"/>
            <a:ext cx="73533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30742" name="Picture 22" descr="TP_tmp"/>
          <p:cNvPicPr>
            <a:picLocks noChangeAspect="1" noChangeArrowheads="1"/>
          </p:cNvPicPr>
          <p:nvPr>
            <p:custDataLst>
              <p:tags r:id="rId6"/>
            </p:custDataLst>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09800" y="5791200"/>
            <a:ext cx="5275263"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30743" name="Text Box 23"/>
          <p:cNvSpPr txBox="1">
            <a:spLocks noChangeArrowheads="1"/>
          </p:cNvSpPr>
          <p:nvPr/>
        </p:nvSpPr>
        <p:spPr bwMode="auto">
          <a:xfrm>
            <a:off x="1066800" y="5791200"/>
            <a:ext cx="1014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i="1" dirty="0">
                <a:solidFill>
                  <a:srgbClr val="051FFF"/>
                </a:solidFill>
                <a:latin typeface="Arial" charset="0"/>
                <a:cs typeface="ＭＳ Ｐゴシック" charset="0"/>
              </a:rPr>
              <a:t>where</a:t>
            </a:r>
          </a:p>
        </p:txBody>
      </p:sp>
    </p:spTree>
    <p:extLst>
      <p:ext uri="{BB962C8B-B14F-4D97-AF65-F5344CB8AC3E}">
        <p14:creationId xmlns:p14="http://schemas.microsoft.com/office/powerpoint/2010/main" val="8336538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defRPr/>
            </a:pPr>
            <a:r>
              <a:rPr lang="en-US" dirty="0" smtClean="0">
                <a:latin typeface="Arial" charset="0"/>
              </a:rPr>
              <a:t>Sparse: lots of zeros in matrix</a:t>
            </a:r>
            <a:endParaRPr lang="en-US" dirty="0">
              <a:latin typeface="Arial" charset="0"/>
            </a:endParaRPr>
          </a:p>
        </p:txBody>
      </p:sp>
      <p:sp>
        <p:nvSpPr>
          <p:cNvPr id="15363" name="Content Placeholder 2"/>
          <p:cNvSpPr>
            <a:spLocks noGrp="1"/>
          </p:cNvSpPr>
          <p:nvPr>
            <p:ph idx="1"/>
          </p:nvPr>
        </p:nvSpPr>
        <p:spPr>
          <a:xfrm>
            <a:off x="457200" y="914400"/>
            <a:ext cx="8077200" cy="5135563"/>
          </a:xfrm>
        </p:spPr>
        <p:txBody>
          <a:bodyPr/>
          <a:lstStyle/>
          <a:p>
            <a:pPr>
              <a:defRPr/>
            </a:pPr>
            <a:r>
              <a:rPr lang="en-US" dirty="0" smtClean="0"/>
              <a:t>fluid dynamics, structural mechanics, chemical process simulation, circuit simulation, electromagnetic fields, magneto-hydrodynamics, seismic-imaging, economic modeling,  optimization, data analysis, statistics, . . .</a:t>
            </a:r>
          </a:p>
          <a:p>
            <a:pPr>
              <a:defRPr/>
            </a:pPr>
            <a:r>
              <a:rPr lang="en-US" dirty="0"/>
              <a:t>Example: A of dimension 10</a:t>
            </a:r>
            <a:r>
              <a:rPr lang="en-US" baseline="30000" dirty="0"/>
              <a:t>6</a:t>
            </a:r>
            <a:r>
              <a:rPr lang="en-US" dirty="0"/>
              <a:t>,</a:t>
            </a:r>
            <a:r>
              <a:rPr lang="en-US" baseline="30000" dirty="0"/>
              <a:t> </a:t>
            </a:r>
            <a:r>
              <a:rPr lang="en-US" dirty="0"/>
              <a:t>  10~100 </a:t>
            </a:r>
            <a:r>
              <a:rPr lang="en-US" dirty="0" err="1"/>
              <a:t>nonzeros</a:t>
            </a:r>
            <a:r>
              <a:rPr lang="en-US" dirty="0"/>
              <a:t> per </a:t>
            </a:r>
            <a:r>
              <a:rPr lang="en-US" dirty="0" smtClean="0"/>
              <a:t>row</a:t>
            </a:r>
          </a:p>
          <a:p>
            <a:pPr>
              <a:defRPr/>
            </a:pPr>
            <a:r>
              <a:rPr lang="en-US" dirty="0" err="1" smtClean="0"/>
              <a:t>Matlab</a:t>
            </a:r>
            <a:r>
              <a:rPr lang="en-US" dirty="0" smtClean="0"/>
              <a:t>:  &gt; spy(A)</a:t>
            </a:r>
            <a:endParaRPr lang="en-US" dirty="0"/>
          </a:p>
        </p:txBody>
      </p:sp>
      <p:sp>
        <p:nvSpPr>
          <p:cNvPr id="19460" name="Slide Number Placeholder 3"/>
          <p:cNvSpPr>
            <a:spLocks noGrp="1"/>
          </p:cNvSpPr>
          <p:nvPr>
            <p:ph type="sldNum" sz="quarter" idx="10"/>
          </p:nvPr>
        </p:nvSpPr>
        <p:spPr>
          <a:xfrm>
            <a:off x="7696200" y="6248400"/>
            <a:ext cx="990600" cy="38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fld id="{9C7FB90A-8B2F-A842-970F-C2C643698545}" type="slidenum">
              <a:rPr lang="en-US" sz="1400">
                <a:solidFill>
                  <a:prstClr val="black"/>
                </a:solidFill>
              </a:rPr>
              <a:pPr eaLnBrk="1" hangingPunct="1">
                <a:defRPr/>
              </a:pPr>
              <a:t>12</a:t>
            </a:fld>
            <a:endParaRPr lang="en-US" sz="1400">
              <a:solidFill>
                <a:prstClr val="black"/>
              </a:solidFill>
            </a:endParaRPr>
          </a:p>
        </p:txBody>
      </p:sp>
      <p:pic>
        <p:nvPicPr>
          <p:cNvPr id="20484" name="Picture 4" descr="lhr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219450"/>
            <a:ext cx="403860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5"/>
          <p:cNvSpPr txBox="1">
            <a:spLocks noChangeArrowheads="1"/>
          </p:cNvSpPr>
          <p:nvPr/>
        </p:nvSpPr>
        <p:spPr bwMode="auto">
          <a:xfrm>
            <a:off x="5181600" y="3059668"/>
            <a:ext cx="30711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latin typeface="Times" charset="0"/>
                <a:ea typeface="ＭＳ Ｐゴシック" charset="0"/>
                <a:cs typeface="ＭＳ Ｐゴシック" charset="0"/>
              </a:defRPr>
            </a:lvl1pPr>
            <a:lvl2pPr>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marL="0" lvl="1"/>
            <a:r>
              <a:rPr lang="en-US" sz="1800" dirty="0" err="1">
                <a:solidFill>
                  <a:prstClr val="black"/>
                </a:solidFill>
                <a:latin typeface="Arial" charset="0"/>
              </a:rPr>
              <a:t>Mallya</a:t>
            </a:r>
            <a:r>
              <a:rPr lang="en-US" sz="1800" dirty="0">
                <a:solidFill>
                  <a:prstClr val="black"/>
                </a:solidFill>
                <a:latin typeface="Arial" charset="0"/>
              </a:rPr>
              <a:t>/</a:t>
            </a:r>
            <a:r>
              <a:rPr lang="en-US" sz="1800" dirty="0" smtClean="0">
                <a:solidFill>
                  <a:prstClr val="black"/>
                </a:solidFill>
                <a:latin typeface="Arial" charset="0"/>
              </a:rPr>
              <a:t>lhr01 (chemical </a:t>
            </a:r>
            <a:r>
              <a:rPr lang="en-US" sz="1800" dirty="0" err="1" smtClean="0">
                <a:solidFill>
                  <a:prstClr val="black"/>
                </a:solidFill>
                <a:latin typeface="Arial" charset="0"/>
              </a:rPr>
              <a:t>eng.</a:t>
            </a:r>
            <a:r>
              <a:rPr lang="en-US" sz="1800" dirty="0" smtClean="0">
                <a:solidFill>
                  <a:prstClr val="black"/>
                </a:solidFill>
                <a:latin typeface="Arial" charset="0"/>
              </a:rPr>
              <a:t>)</a:t>
            </a:r>
            <a:endParaRPr lang="en-US" sz="1800" dirty="0">
              <a:solidFill>
                <a:prstClr val="black"/>
              </a:solidFill>
              <a:latin typeface="Arial" charset="0"/>
            </a:endParaRPr>
          </a:p>
        </p:txBody>
      </p:sp>
      <p:pic>
        <p:nvPicPr>
          <p:cNvPr id="20486" name="Picture 6" descr="msc00726.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2766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TextBox 7"/>
          <p:cNvSpPr txBox="1">
            <a:spLocks noChangeArrowheads="1"/>
          </p:cNvSpPr>
          <p:nvPr/>
        </p:nvSpPr>
        <p:spPr bwMode="auto">
          <a:xfrm>
            <a:off x="838200" y="3059668"/>
            <a:ext cx="37130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solidFill>
                  <a:prstClr val="black"/>
                </a:solidFill>
                <a:latin typeface="Arial" charset="0"/>
              </a:rPr>
              <a:t>Boeing/</a:t>
            </a:r>
            <a:r>
              <a:rPr lang="en-US" sz="1800" dirty="0" smtClean="0">
                <a:solidFill>
                  <a:prstClr val="black"/>
                </a:solidFill>
                <a:latin typeface="Arial" charset="0"/>
              </a:rPr>
              <a:t>msc00726 (structural </a:t>
            </a:r>
            <a:r>
              <a:rPr lang="en-US" sz="1800" dirty="0" err="1" smtClean="0">
                <a:solidFill>
                  <a:prstClr val="black"/>
                </a:solidFill>
                <a:latin typeface="Arial" charset="0"/>
              </a:rPr>
              <a:t>eng.</a:t>
            </a:r>
            <a:r>
              <a:rPr lang="en-US" sz="1800" dirty="0" smtClean="0">
                <a:solidFill>
                  <a:prstClr val="black"/>
                </a:solidFill>
                <a:latin typeface="Arial" charset="0"/>
              </a:rPr>
              <a:t>)</a:t>
            </a:r>
            <a:endParaRPr lang="en-US" sz="1800" dirty="0">
              <a:solidFill>
                <a:prstClr val="black"/>
              </a:solidFill>
              <a:latin typeface="Arial" charset="0"/>
            </a:endParaRPr>
          </a:p>
        </p:txBody>
      </p:sp>
    </p:spTree>
    <p:extLst>
      <p:ext uri="{BB962C8B-B14F-4D97-AF65-F5344CB8AC3E}">
        <p14:creationId xmlns:p14="http://schemas.microsoft.com/office/powerpoint/2010/main" val="31007790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57B7308D-65F6-6E48-894F-10114B001223}" type="slidenum">
              <a:rPr lang="en-US">
                <a:solidFill>
                  <a:prstClr val="black"/>
                </a:solidFill>
                <a:latin typeface="Verdana" charset="0"/>
              </a:rPr>
              <a:pPr/>
              <a:t>13</a:t>
            </a:fld>
            <a:endParaRPr lang="en-US">
              <a:solidFill>
                <a:prstClr val="black"/>
              </a:solidFill>
              <a:latin typeface="Verdana" charset="0"/>
            </a:endParaRPr>
          </a:p>
        </p:txBody>
      </p:sp>
      <p:sp>
        <p:nvSpPr>
          <p:cNvPr id="147458" name="Rectangle 2"/>
          <p:cNvSpPr>
            <a:spLocks noGrp="1" noChangeArrowheads="1"/>
          </p:cNvSpPr>
          <p:nvPr>
            <p:ph type="title"/>
          </p:nvPr>
        </p:nvSpPr>
        <p:spPr/>
        <p:txBody>
          <a:bodyPr/>
          <a:lstStyle/>
          <a:p>
            <a:pPr eaLnBrk="1" hangingPunct="1"/>
            <a:r>
              <a:rPr lang="en-US" dirty="0">
                <a:latin typeface="Verdana" charset="0"/>
              </a:rPr>
              <a:t>Sparse Storage Schemes</a:t>
            </a:r>
          </a:p>
        </p:txBody>
      </p:sp>
      <p:sp>
        <p:nvSpPr>
          <p:cNvPr id="147459" name="Rectangle 3"/>
          <p:cNvSpPr>
            <a:spLocks noGrp="1" noChangeArrowheads="1"/>
          </p:cNvSpPr>
          <p:nvPr>
            <p:ph type="body" idx="1"/>
          </p:nvPr>
        </p:nvSpPr>
        <p:spPr/>
        <p:txBody>
          <a:bodyPr/>
          <a:lstStyle/>
          <a:p>
            <a:pPr eaLnBrk="1" hangingPunct="1"/>
            <a:r>
              <a:rPr lang="en-US" dirty="0">
                <a:solidFill>
                  <a:srgbClr val="10181C"/>
                </a:solidFill>
                <a:latin typeface="Verdana" charset="0"/>
              </a:rPr>
              <a:t>Assume arbitrary </a:t>
            </a:r>
            <a:r>
              <a:rPr lang="en-US" dirty="0" err="1">
                <a:solidFill>
                  <a:srgbClr val="10181C"/>
                </a:solidFill>
                <a:latin typeface="Verdana" charset="0"/>
              </a:rPr>
              <a:t>sparsity</a:t>
            </a:r>
            <a:r>
              <a:rPr lang="en-US" dirty="0">
                <a:solidFill>
                  <a:srgbClr val="10181C"/>
                </a:solidFill>
                <a:latin typeface="Verdana" charset="0"/>
              </a:rPr>
              <a:t> </a:t>
            </a:r>
            <a:r>
              <a:rPr lang="en-US" dirty="0" smtClean="0">
                <a:solidFill>
                  <a:srgbClr val="10181C"/>
                </a:solidFill>
                <a:latin typeface="Verdana" charset="0"/>
              </a:rPr>
              <a:t>pattern … </a:t>
            </a:r>
          </a:p>
          <a:p>
            <a:pPr eaLnBrk="1" hangingPunct="1"/>
            <a:r>
              <a:rPr lang="en-US" dirty="0" smtClean="0">
                <a:solidFill>
                  <a:srgbClr val="10181C"/>
                </a:solidFill>
                <a:latin typeface="Verdana" charset="0"/>
              </a:rPr>
              <a:t>Notation</a:t>
            </a:r>
            <a:endParaRPr lang="en-US" dirty="0">
              <a:solidFill>
                <a:srgbClr val="10181C"/>
              </a:solidFill>
              <a:latin typeface="Verdana" charset="0"/>
            </a:endParaRPr>
          </a:p>
          <a:p>
            <a:pPr lvl="1" eaLnBrk="1" hangingPunct="1"/>
            <a:r>
              <a:rPr lang="en-US" dirty="0">
                <a:latin typeface="Verdana" charset="0"/>
              </a:rPr>
              <a:t>N – dimension</a:t>
            </a:r>
          </a:p>
          <a:p>
            <a:pPr lvl="1" eaLnBrk="1" hangingPunct="1"/>
            <a:r>
              <a:rPr lang="en-US" dirty="0">
                <a:latin typeface="Verdana" charset="0"/>
              </a:rPr>
              <a:t>NNZ – number of </a:t>
            </a:r>
            <a:r>
              <a:rPr lang="en-US" dirty="0" err="1" smtClean="0">
                <a:latin typeface="Verdana" charset="0"/>
              </a:rPr>
              <a:t>nonzeros</a:t>
            </a:r>
            <a:endParaRPr lang="en-US" dirty="0" smtClean="0">
              <a:latin typeface="Verdana" charset="0"/>
            </a:endParaRPr>
          </a:p>
          <a:p>
            <a:pPr lvl="1" eaLnBrk="1" hangingPunct="1"/>
            <a:endParaRPr lang="en-US" dirty="0">
              <a:latin typeface="Verdana" charset="0"/>
            </a:endParaRPr>
          </a:p>
          <a:p>
            <a:pPr eaLnBrk="1" hangingPunct="1"/>
            <a:r>
              <a:rPr lang="en-US" dirty="0" smtClean="0">
                <a:latin typeface="Verdana" charset="0"/>
              </a:rPr>
              <a:t>Obvious:</a:t>
            </a:r>
          </a:p>
          <a:p>
            <a:pPr lvl="1" eaLnBrk="1" hangingPunct="1"/>
            <a:r>
              <a:rPr lang="ja-JP" altLang="en-US" dirty="0" smtClean="0">
                <a:solidFill>
                  <a:srgbClr val="10181C"/>
                </a:solidFill>
                <a:latin typeface="Verdana" charset="0"/>
              </a:rPr>
              <a:t>“</a:t>
            </a:r>
            <a:r>
              <a:rPr lang="en-US" dirty="0">
                <a:solidFill>
                  <a:srgbClr val="10181C"/>
                </a:solidFill>
                <a:latin typeface="Verdana" charset="0"/>
              </a:rPr>
              <a:t>triplets</a:t>
            </a:r>
            <a:r>
              <a:rPr lang="ja-JP" altLang="en-US" dirty="0">
                <a:solidFill>
                  <a:srgbClr val="10181C"/>
                </a:solidFill>
                <a:latin typeface="Verdana" charset="0"/>
              </a:rPr>
              <a:t>”</a:t>
            </a:r>
            <a:r>
              <a:rPr lang="en-US" dirty="0">
                <a:solidFill>
                  <a:srgbClr val="10181C"/>
                </a:solidFill>
                <a:latin typeface="Verdana" charset="0"/>
              </a:rPr>
              <a:t> format ({</a:t>
            </a:r>
            <a:r>
              <a:rPr lang="en-US" dirty="0" err="1">
                <a:solidFill>
                  <a:srgbClr val="10181C"/>
                </a:solidFill>
                <a:latin typeface="Verdana" charset="0"/>
              </a:rPr>
              <a:t>i</a:t>
            </a:r>
            <a:r>
              <a:rPr lang="en-US" dirty="0">
                <a:solidFill>
                  <a:srgbClr val="10181C"/>
                </a:solidFill>
                <a:latin typeface="Verdana" charset="0"/>
              </a:rPr>
              <a:t>, j, </a:t>
            </a:r>
            <a:r>
              <a:rPr lang="en-US" dirty="0" err="1">
                <a:solidFill>
                  <a:srgbClr val="10181C"/>
                </a:solidFill>
                <a:latin typeface="Verdana" charset="0"/>
              </a:rPr>
              <a:t>val</a:t>
            </a:r>
            <a:r>
              <a:rPr lang="en-US" dirty="0">
                <a:solidFill>
                  <a:srgbClr val="10181C"/>
                </a:solidFill>
                <a:latin typeface="Verdana" charset="0"/>
              </a:rPr>
              <a:t>}) is not sufficient . . .</a:t>
            </a:r>
          </a:p>
          <a:p>
            <a:pPr lvl="2" eaLnBrk="1" hangingPunct="1"/>
            <a:r>
              <a:rPr lang="en-US" dirty="0">
                <a:latin typeface="Verdana" charset="0"/>
              </a:rPr>
              <a:t>Storage: 2*NNZ integers, NNZ </a:t>
            </a:r>
            <a:r>
              <a:rPr lang="en-US" dirty="0" err="1">
                <a:latin typeface="Verdana" charset="0"/>
              </a:rPr>
              <a:t>reals</a:t>
            </a:r>
            <a:endParaRPr lang="en-US" dirty="0">
              <a:latin typeface="Verdana" charset="0"/>
            </a:endParaRPr>
          </a:p>
          <a:p>
            <a:pPr lvl="2" eaLnBrk="1" hangingPunct="1"/>
            <a:r>
              <a:rPr lang="en-US" dirty="0">
                <a:latin typeface="Verdana" charset="0"/>
              </a:rPr>
              <a:t>Not easy to randomly access one row or </a:t>
            </a:r>
            <a:r>
              <a:rPr lang="en-US" dirty="0" smtClean="0">
                <a:latin typeface="Verdana" charset="0"/>
              </a:rPr>
              <a:t>column</a:t>
            </a:r>
            <a:endParaRPr lang="en-US" dirty="0">
              <a:latin typeface="Verdana" charset="0"/>
            </a:endParaRPr>
          </a:p>
          <a:p>
            <a:pPr lvl="1" eaLnBrk="1" hangingPunct="1"/>
            <a:r>
              <a:rPr lang="en-US" dirty="0">
                <a:solidFill>
                  <a:srgbClr val="10181C"/>
                </a:solidFill>
                <a:latin typeface="Verdana" charset="0"/>
              </a:rPr>
              <a:t>Linked list format provides flexibility, but not friendly on modern architectures . . .</a:t>
            </a:r>
          </a:p>
          <a:p>
            <a:pPr lvl="2" eaLnBrk="1" hangingPunct="1"/>
            <a:r>
              <a:rPr lang="en-US" dirty="0">
                <a:latin typeface="Verdana" charset="0"/>
              </a:rPr>
              <a:t>Cannot call BLAS directly</a:t>
            </a:r>
          </a:p>
          <a:p>
            <a:pPr lvl="1" eaLnBrk="1" hangingPunct="1"/>
            <a:endParaRPr lang="en-US" dirty="0">
              <a:latin typeface="Verdana" charset="0"/>
            </a:endParaRPr>
          </a:p>
        </p:txBody>
      </p:sp>
    </p:spTree>
    <p:extLst>
      <p:ext uri="{BB962C8B-B14F-4D97-AF65-F5344CB8AC3E}">
        <p14:creationId xmlns:p14="http://schemas.microsoft.com/office/powerpoint/2010/main" val="2793542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47459">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459">
                                            <p:txEl>
                                              <p:pRg st="8" end="8"/>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7459">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745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6"/>
          <p:cNvSpPr>
            <a:spLocks noGrp="1"/>
          </p:cNvSpPr>
          <p:nvPr>
            <p:ph type="sldNum" sz="quarter" idx="11"/>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B160D722-FD61-1241-B523-9EC7D937EF82}" type="slidenum">
              <a:rPr lang="en-US">
                <a:solidFill>
                  <a:prstClr val="black"/>
                </a:solidFill>
                <a:latin typeface="Verdana" charset="0"/>
              </a:rPr>
              <a:pPr/>
              <a:t>14</a:t>
            </a:fld>
            <a:endParaRPr lang="en-US">
              <a:solidFill>
                <a:prstClr val="black"/>
              </a:solidFill>
              <a:latin typeface="Verdana" charset="0"/>
            </a:endParaRPr>
          </a:p>
        </p:txBody>
      </p:sp>
      <p:sp>
        <p:nvSpPr>
          <p:cNvPr id="148482" name="Rectangle 2"/>
          <p:cNvSpPr>
            <a:spLocks noGrp="1" noChangeArrowheads="1"/>
          </p:cNvSpPr>
          <p:nvPr>
            <p:ph type="title"/>
          </p:nvPr>
        </p:nvSpPr>
        <p:spPr/>
        <p:txBody>
          <a:bodyPr/>
          <a:lstStyle/>
          <a:p>
            <a:pPr eaLnBrk="1" hangingPunct="1"/>
            <a:r>
              <a:rPr lang="en-US" dirty="0">
                <a:latin typeface="Verdana" charset="0"/>
              </a:rPr>
              <a:t>Compressed Row Storage (CRS)</a:t>
            </a:r>
          </a:p>
        </p:txBody>
      </p:sp>
      <p:sp>
        <p:nvSpPr>
          <p:cNvPr id="1029" name="Rectangle 3"/>
          <p:cNvSpPr>
            <a:spLocks noGrp="1" noChangeArrowheads="1"/>
          </p:cNvSpPr>
          <p:nvPr>
            <p:ph type="body" sz="half" idx="1"/>
          </p:nvPr>
        </p:nvSpPr>
        <p:spPr>
          <a:xfrm>
            <a:off x="304800" y="1066800"/>
            <a:ext cx="8458200" cy="4913313"/>
          </a:xfrm>
        </p:spPr>
        <p:txBody>
          <a:bodyPr/>
          <a:lstStyle/>
          <a:p>
            <a:pPr eaLnBrk="1" hangingPunct="1"/>
            <a:r>
              <a:rPr lang="en-US" sz="1800" dirty="0">
                <a:latin typeface="Verdana" charset="0"/>
              </a:rPr>
              <a:t>Store </a:t>
            </a:r>
            <a:r>
              <a:rPr lang="en-US" sz="1800" dirty="0" err="1">
                <a:latin typeface="Verdana" charset="0"/>
              </a:rPr>
              <a:t>nonzeros</a:t>
            </a:r>
            <a:r>
              <a:rPr lang="en-US" sz="1800" dirty="0">
                <a:latin typeface="Verdana" charset="0"/>
              </a:rPr>
              <a:t> row by row contiguously</a:t>
            </a:r>
          </a:p>
          <a:p>
            <a:pPr eaLnBrk="1" hangingPunct="1"/>
            <a:r>
              <a:rPr lang="en-US" sz="1800" dirty="0">
                <a:latin typeface="Verdana" charset="0"/>
              </a:rPr>
              <a:t>Example: N = 7, NNZ = 19</a:t>
            </a:r>
          </a:p>
          <a:p>
            <a:pPr eaLnBrk="1" hangingPunct="1"/>
            <a:r>
              <a:rPr lang="en-US" sz="1800" dirty="0">
                <a:latin typeface="Verdana" charset="0"/>
              </a:rPr>
              <a:t>3 arrays:</a:t>
            </a:r>
          </a:p>
          <a:p>
            <a:pPr lvl="1" eaLnBrk="1" hangingPunct="1"/>
            <a:r>
              <a:rPr lang="en-US" sz="1800" dirty="0">
                <a:latin typeface="Verdana" charset="0"/>
              </a:rPr>
              <a:t>Storage: NNZ </a:t>
            </a:r>
            <a:r>
              <a:rPr lang="en-US" sz="1800" dirty="0" err="1">
                <a:latin typeface="Verdana" charset="0"/>
              </a:rPr>
              <a:t>reals</a:t>
            </a:r>
            <a:r>
              <a:rPr lang="en-US" sz="1800" dirty="0">
                <a:latin typeface="Verdana" charset="0"/>
              </a:rPr>
              <a:t>, NNZ+N+1 integers</a:t>
            </a:r>
          </a:p>
          <a:p>
            <a:pPr eaLnBrk="1" hangingPunct="1"/>
            <a:endParaRPr lang="en-US" sz="1800" dirty="0">
              <a:latin typeface="Verdana" charset="0"/>
            </a:endParaRPr>
          </a:p>
        </p:txBody>
      </p:sp>
      <p:graphicFrame>
        <p:nvGraphicFramePr>
          <p:cNvPr id="1026" name="Object 4"/>
          <p:cNvGraphicFramePr>
            <a:graphicFrameLocks noGrp="1" noChangeAspect="1"/>
          </p:cNvGraphicFramePr>
          <p:nvPr>
            <p:ph sz="half" idx="2"/>
            <p:extLst>
              <p:ext uri="{D42A27DB-BD31-4B8C-83A1-F6EECF244321}">
                <p14:modId xmlns:p14="http://schemas.microsoft.com/office/powerpoint/2010/main" val="294801552"/>
              </p:ext>
            </p:extLst>
          </p:nvPr>
        </p:nvGraphicFramePr>
        <p:xfrm>
          <a:off x="6356350" y="1524000"/>
          <a:ext cx="2254250" cy="2179638"/>
        </p:xfrm>
        <a:graphic>
          <a:graphicData uri="http://schemas.openxmlformats.org/presentationml/2006/ole">
            <mc:AlternateContent xmlns:mc="http://schemas.openxmlformats.org/markup-compatibility/2006">
              <mc:Choice xmlns:v="urn:schemas-microsoft-com:vml" Requires="v">
                <p:oleObj spid="_x0000_s3251" name="Equation" r:id="rId4" imgW="2705040" imgH="2616120" progId="Equation.3">
                  <p:embed/>
                </p:oleObj>
              </mc:Choice>
              <mc:Fallback>
                <p:oleObj name="Equation" r:id="rId4" imgW="2705040" imgH="2616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6350" y="1524000"/>
                        <a:ext cx="2254250" cy="2179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68" name="Group 33"/>
          <p:cNvGrpSpPr>
            <a:grpSpLocks/>
          </p:cNvGrpSpPr>
          <p:nvPr/>
        </p:nvGrpSpPr>
        <p:grpSpPr bwMode="auto">
          <a:xfrm>
            <a:off x="914400" y="4068763"/>
            <a:ext cx="6934203" cy="1878012"/>
            <a:chOff x="576" y="2433"/>
            <a:chExt cx="4368" cy="1183"/>
          </a:xfrm>
        </p:grpSpPr>
        <p:grpSp>
          <p:nvGrpSpPr>
            <p:cNvPr id="69" name="Group 18"/>
            <p:cNvGrpSpPr>
              <a:grpSpLocks/>
            </p:cNvGrpSpPr>
            <p:nvPr/>
          </p:nvGrpSpPr>
          <p:grpSpPr bwMode="auto">
            <a:xfrm>
              <a:off x="672" y="2592"/>
              <a:ext cx="4270" cy="288"/>
              <a:chOff x="672" y="2592"/>
              <a:chExt cx="4270" cy="288"/>
            </a:xfrm>
          </p:grpSpPr>
          <p:sp>
            <p:nvSpPr>
              <p:cNvPr id="81" name="Text Box 7"/>
              <p:cNvSpPr txBox="1">
                <a:spLocks noChangeArrowheads="1"/>
              </p:cNvSpPr>
              <p:nvPr/>
            </p:nvSpPr>
            <p:spPr bwMode="auto">
              <a:xfrm>
                <a:off x="672" y="2615"/>
                <a:ext cx="42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err="1" smtClean="0">
                    <a:solidFill>
                      <a:srgbClr val="006699"/>
                    </a:solidFill>
                  </a:rPr>
                  <a:t>Nzval</a:t>
                </a:r>
                <a:r>
                  <a:rPr lang="en-US" sz="1800" kern="0" dirty="0" smtClean="0">
                    <a:solidFill>
                      <a:srgbClr val="006699"/>
                    </a:solidFill>
                  </a:rPr>
                  <a:t>    1  a   2  b    c  d  3   e  4  f   5  g   h  </a:t>
                </a:r>
                <a:r>
                  <a:rPr lang="en-US" sz="1800" kern="0" dirty="0" err="1" smtClean="0">
                    <a:solidFill>
                      <a:srgbClr val="006699"/>
                    </a:solidFill>
                  </a:rPr>
                  <a:t>i</a:t>
                </a:r>
                <a:r>
                  <a:rPr lang="en-US" sz="1800" kern="0" dirty="0" smtClean="0">
                    <a:solidFill>
                      <a:srgbClr val="006699"/>
                    </a:solidFill>
                  </a:rPr>
                  <a:t>  6  j   k  l  7    (NNZ)</a:t>
                </a:r>
              </a:p>
            </p:txBody>
          </p:sp>
          <p:sp>
            <p:nvSpPr>
              <p:cNvPr id="82" name="Rectangle 10"/>
              <p:cNvSpPr>
                <a:spLocks noChangeArrowheads="1"/>
              </p:cNvSpPr>
              <p:nvPr/>
            </p:nvSpPr>
            <p:spPr bwMode="auto">
              <a:xfrm>
                <a:off x="1152" y="2592"/>
                <a:ext cx="3216" cy="288"/>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83" name="Line 11"/>
              <p:cNvSpPr>
                <a:spLocks noChangeShapeType="1"/>
              </p:cNvSpPr>
              <p:nvPr/>
            </p:nvSpPr>
            <p:spPr bwMode="auto">
              <a:xfrm>
                <a:off x="1536"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84" name="Line 13"/>
              <p:cNvSpPr>
                <a:spLocks noChangeShapeType="1"/>
              </p:cNvSpPr>
              <p:nvPr/>
            </p:nvSpPr>
            <p:spPr bwMode="auto">
              <a:xfrm>
                <a:off x="192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85" name="Line 14"/>
              <p:cNvSpPr>
                <a:spLocks noChangeShapeType="1"/>
              </p:cNvSpPr>
              <p:nvPr/>
            </p:nvSpPr>
            <p:spPr bwMode="auto">
              <a:xfrm>
                <a:off x="2448"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86" name="Line 15"/>
              <p:cNvSpPr>
                <a:spLocks noChangeShapeType="1"/>
              </p:cNvSpPr>
              <p:nvPr/>
            </p:nvSpPr>
            <p:spPr bwMode="auto">
              <a:xfrm>
                <a:off x="288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87" name="Line 16"/>
              <p:cNvSpPr>
                <a:spLocks noChangeShapeType="1"/>
              </p:cNvSpPr>
              <p:nvPr/>
            </p:nvSpPr>
            <p:spPr bwMode="auto">
              <a:xfrm>
                <a:off x="3264"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88" name="Line 17"/>
              <p:cNvSpPr>
                <a:spLocks noChangeShapeType="1"/>
              </p:cNvSpPr>
              <p:nvPr/>
            </p:nvSpPr>
            <p:spPr bwMode="auto">
              <a:xfrm>
                <a:off x="384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grpSp>
        <p:sp>
          <p:nvSpPr>
            <p:cNvPr id="70" name="Text Box 20"/>
            <p:cNvSpPr txBox="1">
              <a:spLocks noChangeArrowheads="1"/>
            </p:cNvSpPr>
            <p:nvPr/>
          </p:nvSpPr>
          <p:spPr bwMode="auto">
            <a:xfrm>
              <a:off x="576" y="2999"/>
              <a:ext cx="436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smtClean="0">
                  <a:solidFill>
                    <a:srgbClr val="006699"/>
                  </a:solidFill>
                </a:rPr>
                <a:t> </a:t>
              </a:r>
              <a:r>
                <a:rPr lang="en-US" sz="1800" kern="0" dirty="0" err="1" smtClean="0">
                  <a:solidFill>
                    <a:srgbClr val="006699"/>
                  </a:solidFill>
                </a:rPr>
                <a:t>colind</a:t>
              </a:r>
              <a:r>
                <a:rPr lang="en-US" sz="1800" kern="0" dirty="0" smtClean="0">
                  <a:solidFill>
                    <a:srgbClr val="006699"/>
                  </a:solidFill>
                </a:rPr>
                <a:t>    1  4    2  5   1  2  3   2  4 5   5  7   4  5 6 7  3  5  7     (NNZ)</a:t>
              </a:r>
            </a:p>
          </p:txBody>
        </p:sp>
        <p:sp>
          <p:nvSpPr>
            <p:cNvPr id="71" name="Rectangle 21"/>
            <p:cNvSpPr>
              <a:spLocks noChangeArrowheads="1"/>
            </p:cNvSpPr>
            <p:nvPr/>
          </p:nvSpPr>
          <p:spPr bwMode="auto">
            <a:xfrm>
              <a:off x="1152" y="2976"/>
              <a:ext cx="3216" cy="288"/>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72" name="Line 22"/>
            <p:cNvSpPr>
              <a:spLocks noChangeShapeType="1"/>
            </p:cNvSpPr>
            <p:nvPr/>
          </p:nvSpPr>
          <p:spPr bwMode="auto">
            <a:xfrm>
              <a:off x="1536"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73" name="Line 23"/>
            <p:cNvSpPr>
              <a:spLocks noChangeShapeType="1"/>
            </p:cNvSpPr>
            <p:nvPr/>
          </p:nvSpPr>
          <p:spPr bwMode="auto">
            <a:xfrm>
              <a:off x="192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74" name="Line 24"/>
            <p:cNvSpPr>
              <a:spLocks noChangeShapeType="1"/>
            </p:cNvSpPr>
            <p:nvPr/>
          </p:nvSpPr>
          <p:spPr bwMode="auto">
            <a:xfrm>
              <a:off x="2448"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75" name="Line 25"/>
            <p:cNvSpPr>
              <a:spLocks noChangeShapeType="1"/>
            </p:cNvSpPr>
            <p:nvPr/>
          </p:nvSpPr>
          <p:spPr bwMode="auto">
            <a:xfrm>
              <a:off x="288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76" name="Line 26"/>
            <p:cNvSpPr>
              <a:spLocks noChangeShapeType="1"/>
            </p:cNvSpPr>
            <p:nvPr/>
          </p:nvSpPr>
          <p:spPr bwMode="auto">
            <a:xfrm>
              <a:off x="3264"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77" name="Line 27"/>
            <p:cNvSpPr>
              <a:spLocks noChangeShapeType="1"/>
            </p:cNvSpPr>
            <p:nvPr/>
          </p:nvSpPr>
          <p:spPr bwMode="auto">
            <a:xfrm>
              <a:off x="384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78" name="Text Box 28"/>
            <p:cNvSpPr txBox="1">
              <a:spLocks noChangeArrowheads="1"/>
            </p:cNvSpPr>
            <p:nvPr/>
          </p:nvSpPr>
          <p:spPr bwMode="auto">
            <a:xfrm>
              <a:off x="614" y="3383"/>
              <a:ext cx="274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err="1" smtClean="0">
                  <a:solidFill>
                    <a:srgbClr val="006699"/>
                  </a:solidFill>
                </a:rPr>
                <a:t>rowptr</a:t>
              </a:r>
              <a:r>
                <a:rPr lang="en-US" sz="1800" kern="0" dirty="0" smtClean="0">
                  <a:solidFill>
                    <a:srgbClr val="006699"/>
                  </a:solidFill>
                </a:rPr>
                <a:t>   1  3  5  8  11  13  17  </a:t>
              </a:r>
              <a:r>
                <a:rPr lang="en-US" sz="1800" kern="0" dirty="0" smtClean="0">
                  <a:solidFill>
                    <a:srgbClr val="FF0000"/>
                  </a:solidFill>
                </a:rPr>
                <a:t>20</a:t>
              </a:r>
              <a:r>
                <a:rPr lang="en-US" sz="1800" kern="0" dirty="0" smtClean="0">
                  <a:solidFill>
                    <a:srgbClr val="006699"/>
                  </a:solidFill>
                </a:rPr>
                <a:t>     (N</a:t>
              </a:r>
              <a:r>
                <a:rPr lang="en-US" sz="1800" kern="0" dirty="0" smtClean="0">
                  <a:solidFill>
                    <a:srgbClr val="FF0000"/>
                  </a:solidFill>
                </a:rPr>
                <a:t>+1</a:t>
              </a:r>
              <a:r>
                <a:rPr lang="en-US" sz="1800" kern="0" dirty="0" smtClean="0">
                  <a:solidFill>
                    <a:srgbClr val="006699"/>
                  </a:solidFill>
                </a:rPr>
                <a:t>)</a:t>
              </a:r>
            </a:p>
          </p:txBody>
        </p:sp>
        <p:sp>
          <p:nvSpPr>
            <p:cNvPr id="79" name="Text Box 30"/>
            <p:cNvSpPr txBox="1">
              <a:spLocks noChangeArrowheads="1"/>
            </p:cNvSpPr>
            <p:nvPr/>
          </p:nvSpPr>
          <p:spPr bwMode="auto">
            <a:xfrm>
              <a:off x="1142" y="2433"/>
              <a:ext cx="3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200" kern="0" dirty="0" smtClean="0">
                  <a:solidFill>
                    <a:srgbClr val="006699"/>
                  </a:solidFill>
                </a:rPr>
                <a:t>1            3             5                 8                11         13                 17              </a:t>
              </a:r>
              <a:r>
                <a:rPr lang="en-US" sz="1200" kern="0" dirty="0" smtClean="0">
                  <a:solidFill>
                    <a:srgbClr val="FF0000"/>
                  </a:solidFill>
                </a:rPr>
                <a:t>20</a:t>
              </a:r>
            </a:p>
          </p:txBody>
        </p:sp>
        <p:sp>
          <p:nvSpPr>
            <p:cNvPr id="80" name="Rectangle 31"/>
            <p:cNvSpPr>
              <a:spLocks noChangeArrowheads="1"/>
            </p:cNvSpPr>
            <p:nvPr/>
          </p:nvSpPr>
          <p:spPr bwMode="auto">
            <a:xfrm>
              <a:off x="1152" y="3360"/>
              <a:ext cx="1632" cy="240"/>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grpSp>
    </p:spTree>
    <p:extLst>
      <p:ext uri="{BB962C8B-B14F-4D97-AF65-F5344CB8AC3E}">
        <p14:creationId xmlns:p14="http://schemas.microsoft.com/office/powerpoint/2010/main" val="20491010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5"/>
          <p:cNvSpPr>
            <a:spLocks noGrp="1"/>
          </p:cNvSpPr>
          <p:nvPr>
            <p:ph type="sldNum" sz="quarter" idx="4294967295"/>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4C6DBA8E-DE29-A343-8972-531D79011E46}" type="slidenum">
              <a:rPr lang="en-US">
                <a:solidFill>
                  <a:prstClr val="black"/>
                </a:solidFill>
                <a:latin typeface="Verdana" charset="0"/>
              </a:rPr>
              <a:pPr/>
              <a:t>15</a:t>
            </a:fld>
            <a:endParaRPr lang="en-US">
              <a:solidFill>
                <a:prstClr val="black"/>
              </a:solidFill>
              <a:latin typeface="Verdana" charset="0"/>
            </a:endParaRPr>
          </a:p>
        </p:txBody>
      </p:sp>
      <p:sp>
        <p:nvSpPr>
          <p:cNvPr id="150530" name="Rectangle 2"/>
          <p:cNvSpPr>
            <a:spLocks noGrp="1" noChangeArrowheads="1"/>
          </p:cNvSpPr>
          <p:nvPr>
            <p:ph type="title"/>
          </p:nvPr>
        </p:nvSpPr>
        <p:spPr/>
        <p:txBody>
          <a:bodyPr/>
          <a:lstStyle/>
          <a:p>
            <a:pPr eaLnBrk="1" hangingPunct="1"/>
            <a:r>
              <a:rPr lang="en-US" dirty="0" err="1">
                <a:latin typeface="Verdana" charset="0"/>
              </a:rPr>
              <a:t>SpMV</a:t>
            </a:r>
            <a:r>
              <a:rPr lang="en-US" dirty="0">
                <a:latin typeface="Verdana" charset="0"/>
              </a:rPr>
              <a:t> (y = Ax) with CRS</a:t>
            </a:r>
          </a:p>
        </p:txBody>
      </p:sp>
      <p:sp>
        <p:nvSpPr>
          <p:cNvPr id="15366" name="Rectangle 3"/>
          <p:cNvSpPr>
            <a:spLocks noGrp="1" noChangeArrowheads="1"/>
          </p:cNvSpPr>
          <p:nvPr>
            <p:ph type="body" idx="1"/>
          </p:nvPr>
        </p:nvSpPr>
        <p:spPr/>
        <p:txBody>
          <a:bodyPr/>
          <a:lstStyle/>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altLang="ja-JP" dirty="0" smtClean="0">
              <a:solidFill>
                <a:srgbClr val="10181C"/>
              </a:solidFill>
              <a:latin typeface="Verdana" charset="0"/>
            </a:endParaRPr>
          </a:p>
          <a:p>
            <a:pPr eaLnBrk="1" hangingPunct="1"/>
            <a:endParaRPr lang="en-US" altLang="ja-JP" dirty="0">
              <a:solidFill>
                <a:srgbClr val="10181C"/>
              </a:solidFill>
              <a:latin typeface="Verdana" charset="0"/>
            </a:endParaRPr>
          </a:p>
          <a:p>
            <a:pPr eaLnBrk="1" hangingPunct="1"/>
            <a:r>
              <a:rPr lang="ja-JP" altLang="en-US" dirty="0" smtClean="0">
                <a:solidFill>
                  <a:srgbClr val="10181C"/>
                </a:solidFill>
                <a:latin typeface="Verdana" charset="0"/>
              </a:rPr>
              <a:t>“</a:t>
            </a:r>
            <a:r>
              <a:rPr lang="en-US" dirty="0">
                <a:solidFill>
                  <a:srgbClr val="10181C"/>
                </a:solidFill>
                <a:latin typeface="Verdana" charset="0"/>
              </a:rPr>
              <a:t>dot product</a:t>
            </a:r>
            <a:r>
              <a:rPr lang="ja-JP" altLang="en-US" dirty="0">
                <a:solidFill>
                  <a:srgbClr val="10181C"/>
                </a:solidFill>
                <a:latin typeface="Verdana" charset="0"/>
              </a:rPr>
              <a:t>”</a:t>
            </a:r>
            <a:endParaRPr lang="en-US" dirty="0">
              <a:solidFill>
                <a:srgbClr val="10181C"/>
              </a:solidFill>
              <a:latin typeface="Verdana" charset="0"/>
            </a:endParaRPr>
          </a:p>
          <a:p>
            <a:pPr eaLnBrk="1" hangingPunct="1"/>
            <a:r>
              <a:rPr lang="en-US" dirty="0">
                <a:solidFill>
                  <a:srgbClr val="10181C"/>
                </a:solidFill>
                <a:latin typeface="Verdana" charset="0"/>
              </a:rPr>
              <a:t>No locality for x</a:t>
            </a:r>
          </a:p>
          <a:p>
            <a:pPr eaLnBrk="1" hangingPunct="1"/>
            <a:r>
              <a:rPr lang="en-US" dirty="0">
                <a:solidFill>
                  <a:srgbClr val="10181C"/>
                </a:solidFill>
                <a:latin typeface="Verdana" charset="0"/>
              </a:rPr>
              <a:t>Vector length usually short</a:t>
            </a:r>
          </a:p>
          <a:p>
            <a:pPr eaLnBrk="1" hangingPunct="1"/>
            <a:r>
              <a:rPr lang="en-US" dirty="0">
                <a:solidFill>
                  <a:srgbClr val="10181C"/>
                </a:solidFill>
                <a:latin typeface="Verdana" charset="0"/>
              </a:rPr>
              <a:t>Memory-bound: 3 reads, 2 flops</a:t>
            </a:r>
          </a:p>
        </p:txBody>
      </p:sp>
      <p:grpSp>
        <p:nvGrpSpPr>
          <p:cNvPr id="14342" name="Group 51"/>
          <p:cNvGrpSpPr>
            <a:grpSpLocks/>
          </p:cNvGrpSpPr>
          <p:nvPr/>
        </p:nvGrpSpPr>
        <p:grpSpPr bwMode="auto">
          <a:xfrm>
            <a:off x="4191000" y="2971801"/>
            <a:ext cx="4800600" cy="2286001"/>
            <a:chOff x="2304" y="1776"/>
            <a:chExt cx="3024" cy="1440"/>
          </a:xfrm>
        </p:grpSpPr>
        <p:sp>
          <p:nvSpPr>
            <p:cNvPr id="14343" name="Text Box 48"/>
            <p:cNvSpPr txBox="1">
              <a:spLocks noChangeArrowheads="1"/>
            </p:cNvSpPr>
            <p:nvPr/>
          </p:nvSpPr>
          <p:spPr bwMode="auto">
            <a:xfrm>
              <a:off x="2496" y="1803"/>
              <a:ext cx="2620" cy="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dirty="0">
                  <a:solidFill>
                    <a:prstClr val="black"/>
                  </a:solidFill>
                </a:rPr>
                <a:t>do  </a:t>
              </a:r>
              <a:r>
                <a:rPr lang="en-US" dirty="0" err="1">
                  <a:solidFill>
                    <a:prstClr val="black"/>
                  </a:solidFill>
                </a:rPr>
                <a:t>i</a:t>
              </a:r>
              <a:r>
                <a:rPr lang="en-US" dirty="0">
                  <a:solidFill>
                    <a:prstClr val="black"/>
                  </a:solidFill>
                </a:rPr>
                <a:t> = 1, N    . . .  row </a:t>
              </a:r>
              <a:r>
                <a:rPr lang="en-US" dirty="0" err="1">
                  <a:solidFill>
                    <a:prstClr val="black"/>
                  </a:solidFill>
                </a:rPr>
                <a:t>i</a:t>
              </a:r>
              <a:r>
                <a:rPr lang="en-US" dirty="0">
                  <a:solidFill>
                    <a:prstClr val="black"/>
                  </a:solidFill>
                </a:rPr>
                <a:t> of A</a:t>
              </a:r>
            </a:p>
            <a:p>
              <a:r>
                <a:rPr lang="en-US" dirty="0">
                  <a:solidFill>
                    <a:prstClr val="black"/>
                  </a:solidFill>
                </a:rPr>
                <a:t>    sum = 0.0</a:t>
              </a:r>
            </a:p>
            <a:p>
              <a:r>
                <a:rPr lang="en-US" dirty="0">
                  <a:solidFill>
                    <a:prstClr val="black"/>
                  </a:solidFill>
                </a:rPr>
                <a:t>    do  j = </a:t>
              </a:r>
              <a:r>
                <a:rPr lang="en-US" dirty="0" err="1">
                  <a:solidFill>
                    <a:prstClr val="black"/>
                  </a:solidFill>
                </a:rPr>
                <a:t>rowptr</a:t>
              </a:r>
              <a:r>
                <a:rPr lang="en-US" dirty="0">
                  <a:solidFill>
                    <a:prstClr val="black"/>
                  </a:solidFill>
                </a:rPr>
                <a:t>(</a:t>
              </a:r>
              <a:r>
                <a:rPr lang="en-US" dirty="0" err="1">
                  <a:solidFill>
                    <a:prstClr val="black"/>
                  </a:solidFill>
                </a:rPr>
                <a:t>i</a:t>
              </a:r>
              <a:r>
                <a:rPr lang="en-US" dirty="0">
                  <a:solidFill>
                    <a:prstClr val="black"/>
                  </a:solidFill>
                </a:rPr>
                <a:t>),  </a:t>
              </a:r>
              <a:r>
                <a:rPr lang="en-US" dirty="0" err="1">
                  <a:solidFill>
                    <a:prstClr val="black"/>
                  </a:solidFill>
                </a:rPr>
                <a:t>rowptr</a:t>
              </a:r>
              <a:r>
                <a:rPr lang="en-US" dirty="0">
                  <a:solidFill>
                    <a:prstClr val="black"/>
                  </a:solidFill>
                </a:rPr>
                <a:t>(i+1) – 1</a:t>
              </a:r>
            </a:p>
            <a:p>
              <a:r>
                <a:rPr lang="en-US" dirty="0">
                  <a:solidFill>
                    <a:prstClr val="black"/>
                  </a:solidFill>
                </a:rPr>
                <a:t>         sum = sum + </a:t>
              </a:r>
              <a:r>
                <a:rPr lang="en-US" dirty="0" err="1">
                  <a:solidFill>
                    <a:prstClr val="black"/>
                  </a:solidFill>
                </a:rPr>
                <a:t>nzval</a:t>
              </a:r>
              <a:r>
                <a:rPr lang="en-US" dirty="0">
                  <a:solidFill>
                    <a:prstClr val="black"/>
                  </a:solidFill>
                </a:rPr>
                <a:t>(j) * </a:t>
              </a:r>
              <a:r>
                <a:rPr lang="en-US" dirty="0">
                  <a:solidFill>
                    <a:srgbClr val="C00000"/>
                  </a:solidFill>
                </a:rPr>
                <a:t>x(</a:t>
              </a:r>
              <a:r>
                <a:rPr lang="en-US" dirty="0" err="1">
                  <a:solidFill>
                    <a:srgbClr val="C00000"/>
                  </a:solidFill>
                </a:rPr>
                <a:t>colind</a:t>
              </a:r>
              <a:r>
                <a:rPr lang="en-US" dirty="0">
                  <a:solidFill>
                    <a:srgbClr val="C00000"/>
                  </a:solidFill>
                </a:rPr>
                <a:t>(j))</a:t>
              </a:r>
            </a:p>
            <a:p>
              <a:r>
                <a:rPr lang="en-US" dirty="0">
                  <a:solidFill>
                    <a:prstClr val="black"/>
                  </a:solidFill>
                </a:rPr>
                <a:t>    </a:t>
              </a:r>
              <a:r>
                <a:rPr lang="en-US" dirty="0" err="1">
                  <a:solidFill>
                    <a:prstClr val="black"/>
                  </a:solidFill>
                </a:rPr>
                <a:t>enddo</a:t>
              </a:r>
              <a:endParaRPr lang="en-US" dirty="0">
                <a:solidFill>
                  <a:prstClr val="black"/>
                </a:solidFill>
              </a:endParaRPr>
            </a:p>
            <a:p>
              <a:r>
                <a:rPr lang="en-US" dirty="0">
                  <a:solidFill>
                    <a:prstClr val="black"/>
                  </a:solidFill>
                </a:rPr>
                <a:t>    y(</a:t>
              </a:r>
              <a:r>
                <a:rPr lang="en-US" dirty="0" err="1">
                  <a:solidFill>
                    <a:prstClr val="black"/>
                  </a:solidFill>
                </a:rPr>
                <a:t>i</a:t>
              </a:r>
              <a:r>
                <a:rPr lang="en-US" dirty="0">
                  <a:solidFill>
                    <a:prstClr val="black"/>
                  </a:solidFill>
                </a:rPr>
                <a:t>) = sum</a:t>
              </a:r>
            </a:p>
            <a:p>
              <a:r>
                <a:rPr lang="en-US" dirty="0" err="1">
                  <a:solidFill>
                    <a:prstClr val="black"/>
                  </a:solidFill>
                </a:rPr>
                <a:t>enddo</a:t>
              </a:r>
              <a:endParaRPr lang="en-US" dirty="0">
                <a:solidFill>
                  <a:prstClr val="black"/>
                </a:solidFill>
              </a:endParaRPr>
            </a:p>
          </p:txBody>
        </p:sp>
        <p:sp>
          <p:nvSpPr>
            <p:cNvPr id="14344" name="AutoShape 50"/>
            <p:cNvSpPr>
              <a:spLocks noChangeArrowheads="1"/>
            </p:cNvSpPr>
            <p:nvPr/>
          </p:nvSpPr>
          <p:spPr bwMode="auto">
            <a:xfrm>
              <a:off x="2304" y="1776"/>
              <a:ext cx="3024" cy="144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prstClr val="black"/>
                </a:solidFill>
              </a:endParaRPr>
            </a:p>
          </p:txBody>
        </p:sp>
      </p:grpSp>
      <p:grpSp>
        <p:nvGrpSpPr>
          <p:cNvPr id="29" name="Group 33"/>
          <p:cNvGrpSpPr>
            <a:grpSpLocks/>
          </p:cNvGrpSpPr>
          <p:nvPr/>
        </p:nvGrpSpPr>
        <p:grpSpPr bwMode="auto">
          <a:xfrm>
            <a:off x="228597" y="865188"/>
            <a:ext cx="6934203" cy="1878012"/>
            <a:chOff x="576" y="2433"/>
            <a:chExt cx="4368" cy="1183"/>
          </a:xfrm>
        </p:grpSpPr>
        <p:grpSp>
          <p:nvGrpSpPr>
            <p:cNvPr id="31" name="Group 18"/>
            <p:cNvGrpSpPr>
              <a:grpSpLocks/>
            </p:cNvGrpSpPr>
            <p:nvPr/>
          </p:nvGrpSpPr>
          <p:grpSpPr bwMode="auto">
            <a:xfrm>
              <a:off x="672" y="2592"/>
              <a:ext cx="4270" cy="288"/>
              <a:chOff x="672" y="2592"/>
              <a:chExt cx="4270" cy="288"/>
            </a:xfrm>
          </p:grpSpPr>
          <p:sp>
            <p:nvSpPr>
              <p:cNvPr id="43" name="Text Box 7"/>
              <p:cNvSpPr txBox="1">
                <a:spLocks noChangeArrowheads="1"/>
              </p:cNvSpPr>
              <p:nvPr/>
            </p:nvSpPr>
            <p:spPr bwMode="auto">
              <a:xfrm>
                <a:off x="672" y="2615"/>
                <a:ext cx="42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err="1" smtClean="0">
                    <a:solidFill>
                      <a:srgbClr val="006699"/>
                    </a:solidFill>
                  </a:rPr>
                  <a:t>Nzval</a:t>
                </a:r>
                <a:r>
                  <a:rPr lang="en-US" sz="1800" kern="0" dirty="0" smtClean="0">
                    <a:solidFill>
                      <a:srgbClr val="006699"/>
                    </a:solidFill>
                  </a:rPr>
                  <a:t>    1  a   2  b    c  d  3   e  4  f   5  g   h  </a:t>
                </a:r>
                <a:r>
                  <a:rPr lang="en-US" sz="1800" kern="0" dirty="0" err="1" smtClean="0">
                    <a:solidFill>
                      <a:srgbClr val="006699"/>
                    </a:solidFill>
                  </a:rPr>
                  <a:t>i</a:t>
                </a:r>
                <a:r>
                  <a:rPr lang="en-US" sz="1800" kern="0" dirty="0" smtClean="0">
                    <a:solidFill>
                      <a:srgbClr val="006699"/>
                    </a:solidFill>
                  </a:rPr>
                  <a:t>  6  j   k  l  7    (NNZ)</a:t>
                </a:r>
              </a:p>
            </p:txBody>
          </p:sp>
          <p:sp>
            <p:nvSpPr>
              <p:cNvPr id="44" name="Rectangle 10"/>
              <p:cNvSpPr>
                <a:spLocks noChangeArrowheads="1"/>
              </p:cNvSpPr>
              <p:nvPr/>
            </p:nvSpPr>
            <p:spPr bwMode="auto">
              <a:xfrm>
                <a:off x="1152" y="2592"/>
                <a:ext cx="3216" cy="288"/>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45" name="Line 11"/>
              <p:cNvSpPr>
                <a:spLocks noChangeShapeType="1"/>
              </p:cNvSpPr>
              <p:nvPr/>
            </p:nvSpPr>
            <p:spPr bwMode="auto">
              <a:xfrm>
                <a:off x="1536"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6" name="Line 13"/>
              <p:cNvSpPr>
                <a:spLocks noChangeShapeType="1"/>
              </p:cNvSpPr>
              <p:nvPr/>
            </p:nvSpPr>
            <p:spPr bwMode="auto">
              <a:xfrm>
                <a:off x="192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7" name="Line 14"/>
              <p:cNvSpPr>
                <a:spLocks noChangeShapeType="1"/>
              </p:cNvSpPr>
              <p:nvPr/>
            </p:nvSpPr>
            <p:spPr bwMode="auto">
              <a:xfrm>
                <a:off x="2448"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8" name="Line 15"/>
              <p:cNvSpPr>
                <a:spLocks noChangeShapeType="1"/>
              </p:cNvSpPr>
              <p:nvPr/>
            </p:nvSpPr>
            <p:spPr bwMode="auto">
              <a:xfrm>
                <a:off x="288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9" name="Line 16"/>
              <p:cNvSpPr>
                <a:spLocks noChangeShapeType="1"/>
              </p:cNvSpPr>
              <p:nvPr/>
            </p:nvSpPr>
            <p:spPr bwMode="auto">
              <a:xfrm>
                <a:off x="3264"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50" name="Line 17"/>
              <p:cNvSpPr>
                <a:spLocks noChangeShapeType="1"/>
              </p:cNvSpPr>
              <p:nvPr/>
            </p:nvSpPr>
            <p:spPr bwMode="auto">
              <a:xfrm>
                <a:off x="384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grpSp>
        <p:sp>
          <p:nvSpPr>
            <p:cNvPr id="32" name="Text Box 20"/>
            <p:cNvSpPr txBox="1">
              <a:spLocks noChangeArrowheads="1"/>
            </p:cNvSpPr>
            <p:nvPr/>
          </p:nvSpPr>
          <p:spPr bwMode="auto">
            <a:xfrm>
              <a:off x="576" y="2999"/>
              <a:ext cx="436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smtClean="0">
                  <a:solidFill>
                    <a:srgbClr val="006699"/>
                  </a:solidFill>
                </a:rPr>
                <a:t> </a:t>
              </a:r>
              <a:r>
                <a:rPr lang="en-US" sz="1800" kern="0" dirty="0" err="1" smtClean="0">
                  <a:solidFill>
                    <a:srgbClr val="006699"/>
                  </a:solidFill>
                </a:rPr>
                <a:t>colind</a:t>
              </a:r>
              <a:r>
                <a:rPr lang="en-US" sz="1800" kern="0" dirty="0" smtClean="0">
                  <a:solidFill>
                    <a:srgbClr val="006699"/>
                  </a:solidFill>
                </a:rPr>
                <a:t>    1  4    2  5   1  2  3   2  4 5   5  7   4  5 6 7  3  5  7     (NNZ)</a:t>
              </a:r>
            </a:p>
          </p:txBody>
        </p:sp>
        <p:sp>
          <p:nvSpPr>
            <p:cNvPr id="33" name="Rectangle 21"/>
            <p:cNvSpPr>
              <a:spLocks noChangeArrowheads="1"/>
            </p:cNvSpPr>
            <p:nvPr/>
          </p:nvSpPr>
          <p:spPr bwMode="auto">
            <a:xfrm>
              <a:off x="1152" y="2976"/>
              <a:ext cx="3216" cy="288"/>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34" name="Line 22"/>
            <p:cNvSpPr>
              <a:spLocks noChangeShapeType="1"/>
            </p:cNvSpPr>
            <p:nvPr/>
          </p:nvSpPr>
          <p:spPr bwMode="auto">
            <a:xfrm>
              <a:off x="1536"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5" name="Line 23"/>
            <p:cNvSpPr>
              <a:spLocks noChangeShapeType="1"/>
            </p:cNvSpPr>
            <p:nvPr/>
          </p:nvSpPr>
          <p:spPr bwMode="auto">
            <a:xfrm>
              <a:off x="192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6" name="Line 24"/>
            <p:cNvSpPr>
              <a:spLocks noChangeShapeType="1"/>
            </p:cNvSpPr>
            <p:nvPr/>
          </p:nvSpPr>
          <p:spPr bwMode="auto">
            <a:xfrm>
              <a:off x="2448"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7" name="Line 25"/>
            <p:cNvSpPr>
              <a:spLocks noChangeShapeType="1"/>
            </p:cNvSpPr>
            <p:nvPr/>
          </p:nvSpPr>
          <p:spPr bwMode="auto">
            <a:xfrm>
              <a:off x="288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8" name="Line 26"/>
            <p:cNvSpPr>
              <a:spLocks noChangeShapeType="1"/>
            </p:cNvSpPr>
            <p:nvPr/>
          </p:nvSpPr>
          <p:spPr bwMode="auto">
            <a:xfrm>
              <a:off x="3264"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9" name="Line 27"/>
            <p:cNvSpPr>
              <a:spLocks noChangeShapeType="1"/>
            </p:cNvSpPr>
            <p:nvPr/>
          </p:nvSpPr>
          <p:spPr bwMode="auto">
            <a:xfrm>
              <a:off x="384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0" name="Text Box 28"/>
            <p:cNvSpPr txBox="1">
              <a:spLocks noChangeArrowheads="1"/>
            </p:cNvSpPr>
            <p:nvPr/>
          </p:nvSpPr>
          <p:spPr bwMode="auto">
            <a:xfrm>
              <a:off x="614" y="3383"/>
              <a:ext cx="274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err="1" smtClean="0">
                  <a:solidFill>
                    <a:srgbClr val="006699"/>
                  </a:solidFill>
                </a:rPr>
                <a:t>rowptr</a:t>
              </a:r>
              <a:r>
                <a:rPr lang="en-US" sz="1800" kern="0" dirty="0" smtClean="0">
                  <a:solidFill>
                    <a:srgbClr val="006699"/>
                  </a:solidFill>
                </a:rPr>
                <a:t>   1  3  5  8  11  13  17  20     (N+1)</a:t>
              </a:r>
            </a:p>
          </p:txBody>
        </p:sp>
        <p:sp>
          <p:nvSpPr>
            <p:cNvPr id="41" name="Text Box 30"/>
            <p:cNvSpPr txBox="1">
              <a:spLocks noChangeArrowheads="1"/>
            </p:cNvSpPr>
            <p:nvPr/>
          </p:nvSpPr>
          <p:spPr bwMode="auto">
            <a:xfrm>
              <a:off x="1142" y="2433"/>
              <a:ext cx="3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200" kern="0" smtClean="0">
                  <a:solidFill>
                    <a:srgbClr val="006699"/>
                  </a:solidFill>
                </a:rPr>
                <a:t>1            3             5                 8                11         13                 17              20</a:t>
              </a:r>
            </a:p>
          </p:txBody>
        </p:sp>
        <p:sp>
          <p:nvSpPr>
            <p:cNvPr id="42" name="Rectangle 31"/>
            <p:cNvSpPr>
              <a:spLocks noChangeArrowheads="1"/>
            </p:cNvSpPr>
            <p:nvPr/>
          </p:nvSpPr>
          <p:spPr bwMode="auto">
            <a:xfrm>
              <a:off x="1152" y="3360"/>
              <a:ext cx="1632" cy="240"/>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grpSp>
    </p:spTree>
    <p:extLst>
      <p:ext uri="{BB962C8B-B14F-4D97-AF65-F5344CB8AC3E}">
        <p14:creationId xmlns:p14="http://schemas.microsoft.com/office/powerpoint/2010/main" val="28149192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6"/>
          <p:cNvSpPr>
            <a:spLocks noGrp="1"/>
          </p:cNvSpPr>
          <p:nvPr>
            <p:ph type="sldNum" sz="quarter" idx="11"/>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7D6B5FF5-4110-0548-981A-916691FA045A}" type="slidenum">
              <a:rPr lang="en-US">
                <a:solidFill>
                  <a:prstClr val="black"/>
                </a:solidFill>
                <a:latin typeface="Verdana" charset="0"/>
              </a:rPr>
              <a:pPr/>
              <a:t>16</a:t>
            </a:fld>
            <a:endParaRPr lang="en-US">
              <a:solidFill>
                <a:prstClr val="black"/>
              </a:solidFill>
              <a:latin typeface="Verdana" charset="0"/>
            </a:endParaRPr>
          </a:p>
        </p:txBody>
      </p:sp>
      <p:sp>
        <p:nvSpPr>
          <p:cNvPr id="151554" name="Rectangle 2"/>
          <p:cNvSpPr>
            <a:spLocks noGrp="1" noChangeArrowheads="1"/>
          </p:cNvSpPr>
          <p:nvPr>
            <p:ph type="title"/>
          </p:nvPr>
        </p:nvSpPr>
        <p:spPr/>
        <p:txBody>
          <a:bodyPr/>
          <a:lstStyle/>
          <a:p>
            <a:pPr eaLnBrk="1" hangingPunct="1"/>
            <a:r>
              <a:rPr lang="en-US" dirty="0">
                <a:latin typeface="Verdana" charset="0"/>
              </a:rPr>
              <a:t>Compressed Column Storage (CCS)</a:t>
            </a:r>
          </a:p>
        </p:txBody>
      </p:sp>
      <p:sp>
        <p:nvSpPr>
          <p:cNvPr id="2053" name="Rectangle 3"/>
          <p:cNvSpPr>
            <a:spLocks noGrp="1" noChangeArrowheads="1"/>
          </p:cNvSpPr>
          <p:nvPr>
            <p:ph type="body" sz="half" idx="1"/>
          </p:nvPr>
        </p:nvSpPr>
        <p:spPr>
          <a:xfrm>
            <a:off x="381000" y="1143000"/>
            <a:ext cx="8458200" cy="4913313"/>
          </a:xfrm>
        </p:spPr>
        <p:txBody>
          <a:bodyPr/>
          <a:lstStyle/>
          <a:p>
            <a:pPr eaLnBrk="1" hangingPunct="1"/>
            <a:r>
              <a:rPr lang="en-US" sz="1800">
                <a:latin typeface="Verdana" charset="0"/>
              </a:rPr>
              <a:t>Also known as </a:t>
            </a:r>
            <a:r>
              <a:rPr lang="en-US" sz="1800">
                <a:solidFill>
                  <a:srgbClr val="CC0000"/>
                </a:solidFill>
                <a:latin typeface="Verdana" charset="0"/>
              </a:rPr>
              <a:t>Harwell-Boeing</a:t>
            </a:r>
            <a:r>
              <a:rPr lang="en-US" sz="1800">
                <a:latin typeface="Verdana" charset="0"/>
              </a:rPr>
              <a:t> format</a:t>
            </a:r>
          </a:p>
          <a:p>
            <a:pPr eaLnBrk="1" hangingPunct="1"/>
            <a:r>
              <a:rPr lang="en-US" sz="1800">
                <a:latin typeface="Verdana" charset="0"/>
              </a:rPr>
              <a:t>Store nonzeros columnwise contiguously</a:t>
            </a:r>
          </a:p>
          <a:p>
            <a:pPr eaLnBrk="1" hangingPunct="1"/>
            <a:r>
              <a:rPr lang="en-US" sz="1800">
                <a:latin typeface="Verdana" charset="0"/>
              </a:rPr>
              <a:t>3 arrays:</a:t>
            </a:r>
          </a:p>
          <a:p>
            <a:pPr lvl="1" eaLnBrk="1" hangingPunct="1"/>
            <a:r>
              <a:rPr lang="en-US" sz="1800">
                <a:latin typeface="Verdana" charset="0"/>
              </a:rPr>
              <a:t>Storage: NNZ reals, NNZ+N+1 integers</a:t>
            </a:r>
          </a:p>
          <a:p>
            <a:pPr eaLnBrk="1" hangingPunct="1"/>
            <a:endParaRPr lang="en-US" sz="1800">
              <a:latin typeface="Verdana" charset="0"/>
            </a:endParaRPr>
          </a:p>
        </p:txBody>
      </p:sp>
      <p:graphicFrame>
        <p:nvGraphicFramePr>
          <p:cNvPr id="2050" name="Object 4"/>
          <p:cNvGraphicFramePr>
            <a:graphicFrameLocks noGrp="1" noChangeAspect="1"/>
          </p:cNvGraphicFramePr>
          <p:nvPr>
            <p:ph sz="half" idx="2"/>
            <p:extLst>
              <p:ext uri="{D42A27DB-BD31-4B8C-83A1-F6EECF244321}">
                <p14:modId xmlns:p14="http://schemas.microsoft.com/office/powerpoint/2010/main" val="2042421452"/>
              </p:ext>
            </p:extLst>
          </p:nvPr>
        </p:nvGraphicFramePr>
        <p:xfrm>
          <a:off x="6356350" y="1524000"/>
          <a:ext cx="2254250" cy="2179638"/>
        </p:xfrm>
        <a:graphic>
          <a:graphicData uri="http://schemas.openxmlformats.org/presentationml/2006/ole">
            <mc:AlternateContent xmlns:mc="http://schemas.openxmlformats.org/markup-compatibility/2006">
              <mc:Choice xmlns:v="urn:schemas-microsoft-com:vml" Requires="v">
                <p:oleObj spid="_x0000_s4275" name="Equation" r:id="rId3" imgW="2705040" imgH="2616120" progId="Equation.3">
                  <p:embed/>
                </p:oleObj>
              </mc:Choice>
              <mc:Fallback>
                <p:oleObj name="Equation" r:id="rId3" imgW="2705040" imgH="2616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6350" y="1524000"/>
                        <a:ext cx="2254250" cy="2179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45" name="Group 31"/>
          <p:cNvGrpSpPr>
            <a:grpSpLocks/>
          </p:cNvGrpSpPr>
          <p:nvPr/>
        </p:nvGrpSpPr>
        <p:grpSpPr bwMode="auto">
          <a:xfrm>
            <a:off x="914400" y="4038600"/>
            <a:ext cx="7010402" cy="1625600"/>
            <a:chOff x="576" y="2592"/>
            <a:chExt cx="4416" cy="1024"/>
          </a:xfrm>
        </p:grpSpPr>
        <p:sp>
          <p:nvSpPr>
            <p:cNvPr id="46" name="Text Box 7"/>
            <p:cNvSpPr txBox="1">
              <a:spLocks noChangeArrowheads="1"/>
            </p:cNvSpPr>
            <p:nvPr/>
          </p:nvSpPr>
          <p:spPr bwMode="auto">
            <a:xfrm>
              <a:off x="672" y="2615"/>
              <a:ext cx="428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err="1" smtClean="0">
                  <a:solidFill>
                    <a:srgbClr val="006699"/>
                  </a:solidFill>
                </a:rPr>
                <a:t>nzval</a:t>
              </a:r>
              <a:r>
                <a:rPr lang="en-US" sz="1800" kern="0" dirty="0" smtClean="0">
                  <a:solidFill>
                    <a:srgbClr val="006699"/>
                  </a:solidFill>
                </a:rPr>
                <a:t>    1  c   2  d  e   3  k   a  4  h    b  f  5  </a:t>
              </a:r>
              <a:r>
                <a:rPr lang="en-US" sz="1800" kern="0" dirty="0" err="1" smtClean="0">
                  <a:solidFill>
                    <a:srgbClr val="006699"/>
                  </a:solidFill>
                </a:rPr>
                <a:t>i</a:t>
              </a:r>
              <a:r>
                <a:rPr lang="en-US" sz="1800" kern="0" dirty="0" smtClean="0">
                  <a:solidFill>
                    <a:srgbClr val="006699"/>
                  </a:solidFill>
                </a:rPr>
                <a:t>  l   6   g  j  7     (NNZ)</a:t>
              </a:r>
            </a:p>
          </p:txBody>
        </p:sp>
        <p:sp>
          <p:nvSpPr>
            <p:cNvPr id="47" name="Rectangle 8"/>
            <p:cNvSpPr>
              <a:spLocks noChangeArrowheads="1"/>
            </p:cNvSpPr>
            <p:nvPr/>
          </p:nvSpPr>
          <p:spPr bwMode="auto">
            <a:xfrm>
              <a:off x="1152" y="2592"/>
              <a:ext cx="3216" cy="288"/>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48" name="Line 9"/>
            <p:cNvSpPr>
              <a:spLocks noChangeShapeType="1"/>
            </p:cNvSpPr>
            <p:nvPr/>
          </p:nvSpPr>
          <p:spPr bwMode="auto">
            <a:xfrm>
              <a:off x="2016"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9" name="Text Box 15"/>
            <p:cNvSpPr txBox="1">
              <a:spLocks noChangeArrowheads="1"/>
            </p:cNvSpPr>
            <p:nvPr/>
          </p:nvSpPr>
          <p:spPr bwMode="auto">
            <a:xfrm>
              <a:off x="576" y="2999"/>
              <a:ext cx="44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smtClean="0">
                  <a:solidFill>
                    <a:srgbClr val="006699"/>
                  </a:solidFill>
                </a:rPr>
                <a:t> </a:t>
              </a:r>
              <a:r>
                <a:rPr lang="en-US" sz="1800" kern="0" dirty="0" err="1" smtClean="0">
                  <a:solidFill>
                    <a:srgbClr val="006699"/>
                  </a:solidFill>
                </a:rPr>
                <a:t>rowind</a:t>
              </a:r>
              <a:r>
                <a:rPr lang="en-US" sz="1800" kern="0" dirty="0" smtClean="0">
                  <a:solidFill>
                    <a:srgbClr val="006699"/>
                  </a:solidFill>
                </a:rPr>
                <a:t>    1  3  2  3  4   3  7   1  4  6   2  4  5  6 7  6   5  6  7    (NNZ)</a:t>
              </a:r>
            </a:p>
          </p:txBody>
        </p:sp>
        <p:sp>
          <p:nvSpPr>
            <p:cNvPr id="50" name="Rectangle 16"/>
            <p:cNvSpPr>
              <a:spLocks noChangeArrowheads="1"/>
            </p:cNvSpPr>
            <p:nvPr/>
          </p:nvSpPr>
          <p:spPr bwMode="auto">
            <a:xfrm>
              <a:off x="1152" y="2976"/>
              <a:ext cx="3216" cy="288"/>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51" name="Line 17"/>
            <p:cNvSpPr>
              <a:spLocks noChangeShapeType="1"/>
            </p:cNvSpPr>
            <p:nvPr/>
          </p:nvSpPr>
          <p:spPr bwMode="auto">
            <a:xfrm>
              <a:off x="1536"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52" name="Line 18"/>
            <p:cNvSpPr>
              <a:spLocks noChangeShapeType="1"/>
            </p:cNvSpPr>
            <p:nvPr/>
          </p:nvSpPr>
          <p:spPr bwMode="auto">
            <a:xfrm>
              <a:off x="2016"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53" name="Line 19"/>
            <p:cNvSpPr>
              <a:spLocks noChangeShapeType="1"/>
            </p:cNvSpPr>
            <p:nvPr/>
          </p:nvSpPr>
          <p:spPr bwMode="auto">
            <a:xfrm>
              <a:off x="240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54" name="Line 20"/>
            <p:cNvSpPr>
              <a:spLocks noChangeShapeType="1"/>
            </p:cNvSpPr>
            <p:nvPr/>
          </p:nvSpPr>
          <p:spPr bwMode="auto">
            <a:xfrm>
              <a:off x="2928"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55" name="Line 21"/>
            <p:cNvSpPr>
              <a:spLocks noChangeShapeType="1"/>
            </p:cNvSpPr>
            <p:nvPr/>
          </p:nvSpPr>
          <p:spPr bwMode="auto">
            <a:xfrm>
              <a:off x="3648"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56" name="Line 22"/>
            <p:cNvSpPr>
              <a:spLocks noChangeShapeType="1"/>
            </p:cNvSpPr>
            <p:nvPr/>
          </p:nvSpPr>
          <p:spPr bwMode="auto">
            <a:xfrm>
              <a:off x="384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57" name="Text Box 23"/>
            <p:cNvSpPr txBox="1">
              <a:spLocks noChangeArrowheads="1"/>
            </p:cNvSpPr>
            <p:nvPr/>
          </p:nvSpPr>
          <p:spPr bwMode="auto">
            <a:xfrm>
              <a:off x="614" y="3383"/>
              <a:ext cx="273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err="1" smtClean="0">
                  <a:solidFill>
                    <a:srgbClr val="006699"/>
                  </a:solidFill>
                </a:rPr>
                <a:t>colptr</a:t>
              </a:r>
              <a:r>
                <a:rPr lang="en-US" sz="1800" kern="0" dirty="0" smtClean="0">
                  <a:solidFill>
                    <a:srgbClr val="006699"/>
                  </a:solidFill>
                </a:rPr>
                <a:t>     1  3  6  8  11  16  17  20    (N+1)</a:t>
              </a:r>
            </a:p>
          </p:txBody>
        </p:sp>
        <p:sp>
          <p:nvSpPr>
            <p:cNvPr id="58" name="Rectangle 25"/>
            <p:cNvSpPr>
              <a:spLocks noChangeArrowheads="1"/>
            </p:cNvSpPr>
            <p:nvPr/>
          </p:nvSpPr>
          <p:spPr bwMode="auto">
            <a:xfrm>
              <a:off x="1152" y="3360"/>
              <a:ext cx="1632" cy="240"/>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59" name="Line 26"/>
            <p:cNvSpPr>
              <a:spLocks noChangeShapeType="1"/>
            </p:cNvSpPr>
            <p:nvPr/>
          </p:nvSpPr>
          <p:spPr bwMode="auto">
            <a:xfrm>
              <a:off x="1536"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60" name="Line 27"/>
            <p:cNvSpPr>
              <a:spLocks noChangeShapeType="1"/>
            </p:cNvSpPr>
            <p:nvPr/>
          </p:nvSpPr>
          <p:spPr bwMode="auto">
            <a:xfrm>
              <a:off x="3648"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61" name="Line 28"/>
            <p:cNvSpPr>
              <a:spLocks noChangeShapeType="1"/>
            </p:cNvSpPr>
            <p:nvPr/>
          </p:nvSpPr>
          <p:spPr bwMode="auto">
            <a:xfrm>
              <a:off x="2928"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62" name="Line 29"/>
            <p:cNvSpPr>
              <a:spLocks noChangeShapeType="1"/>
            </p:cNvSpPr>
            <p:nvPr/>
          </p:nvSpPr>
          <p:spPr bwMode="auto">
            <a:xfrm>
              <a:off x="240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63" name="Line 30"/>
            <p:cNvSpPr>
              <a:spLocks noChangeShapeType="1"/>
            </p:cNvSpPr>
            <p:nvPr/>
          </p:nvSpPr>
          <p:spPr bwMode="auto">
            <a:xfrm>
              <a:off x="384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grpSp>
    </p:spTree>
    <p:extLst>
      <p:ext uri="{BB962C8B-B14F-4D97-AF65-F5344CB8AC3E}">
        <p14:creationId xmlns:p14="http://schemas.microsoft.com/office/powerpoint/2010/main" val="33545391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5"/>
          <p:cNvSpPr>
            <a:spLocks noGrp="1"/>
          </p:cNvSpPr>
          <p:nvPr>
            <p:ph type="sldNum" sz="quarter" idx="4294967295"/>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C0255AE0-7CC0-DF41-AB0B-4C97E9011E66}" type="slidenum">
              <a:rPr lang="en-US">
                <a:solidFill>
                  <a:prstClr val="black"/>
                </a:solidFill>
                <a:latin typeface="Verdana" charset="0"/>
              </a:rPr>
              <a:pPr/>
              <a:t>17</a:t>
            </a:fld>
            <a:endParaRPr lang="en-US">
              <a:solidFill>
                <a:prstClr val="black"/>
              </a:solidFill>
              <a:latin typeface="Verdana" charset="0"/>
            </a:endParaRPr>
          </a:p>
        </p:txBody>
      </p:sp>
      <p:sp>
        <p:nvSpPr>
          <p:cNvPr id="152578" name="Rectangle 2"/>
          <p:cNvSpPr>
            <a:spLocks noGrp="1" noChangeArrowheads="1"/>
          </p:cNvSpPr>
          <p:nvPr>
            <p:ph type="title"/>
          </p:nvPr>
        </p:nvSpPr>
        <p:spPr/>
        <p:txBody>
          <a:bodyPr/>
          <a:lstStyle/>
          <a:p>
            <a:pPr eaLnBrk="1" hangingPunct="1"/>
            <a:r>
              <a:rPr lang="en-US" dirty="0" err="1">
                <a:latin typeface="Verdana" charset="0"/>
              </a:rPr>
              <a:t>SpMV</a:t>
            </a:r>
            <a:r>
              <a:rPr lang="en-US" dirty="0">
                <a:latin typeface="Verdana" charset="0"/>
              </a:rPr>
              <a:t> (y = Ax) with CCS</a:t>
            </a:r>
          </a:p>
        </p:txBody>
      </p:sp>
      <p:sp>
        <p:nvSpPr>
          <p:cNvPr id="16390" name="Rectangle 3"/>
          <p:cNvSpPr>
            <a:spLocks noGrp="1" noChangeArrowheads="1"/>
          </p:cNvSpPr>
          <p:nvPr>
            <p:ph type="body" idx="1"/>
          </p:nvPr>
        </p:nvSpPr>
        <p:spPr>
          <a:xfrm>
            <a:off x="304800" y="1182687"/>
            <a:ext cx="8686800" cy="5141913"/>
          </a:xfrm>
        </p:spPr>
        <p:txBody>
          <a:bodyPr/>
          <a:lstStyle/>
          <a:p>
            <a:pPr marL="0" indent="0" eaLnBrk="1" hangingPunct="1">
              <a:buNone/>
            </a:pPr>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altLang="ja-JP" dirty="0" smtClean="0">
              <a:solidFill>
                <a:srgbClr val="10181C"/>
              </a:solidFill>
              <a:latin typeface="Verdana" charset="0"/>
            </a:endParaRPr>
          </a:p>
          <a:p>
            <a:pPr eaLnBrk="1" hangingPunct="1"/>
            <a:endParaRPr lang="en-US" altLang="ja-JP" dirty="0" smtClean="0">
              <a:solidFill>
                <a:srgbClr val="10181C"/>
              </a:solidFill>
              <a:latin typeface="Verdana" charset="0"/>
            </a:endParaRPr>
          </a:p>
          <a:p>
            <a:pPr eaLnBrk="1" hangingPunct="1"/>
            <a:r>
              <a:rPr lang="ja-JP" altLang="en-US" dirty="0" smtClean="0">
                <a:solidFill>
                  <a:srgbClr val="10181C"/>
                </a:solidFill>
                <a:latin typeface="Verdana" charset="0"/>
              </a:rPr>
              <a:t>“</a:t>
            </a:r>
            <a:r>
              <a:rPr lang="en-US" dirty="0">
                <a:solidFill>
                  <a:srgbClr val="10181C"/>
                </a:solidFill>
                <a:latin typeface="Verdana" charset="0"/>
              </a:rPr>
              <a:t>SAXPY</a:t>
            </a:r>
            <a:r>
              <a:rPr lang="ja-JP" altLang="en-US" dirty="0">
                <a:solidFill>
                  <a:srgbClr val="10181C"/>
                </a:solidFill>
                <a:latin typeface="Verdana" charset="0"/>
              </a:rPr>
              <a:t>”</a:t>
            </a:r>
            <a:endParaRPr lang="en-US" dirty="0">
              <a:solidFill>
                <a:srgbClr val="10181C"/>
              </a:solidFill>
              <a:latin typeface="Verdana" charset="0"/>
            </a:endParaRPr>
          </a:p>
          <a:p>
            <a:pPr eaLnBrk="1" hangingPunct="1"/>
            <a:r>
              <a:rPr lang="en-US" dirty="0">
                <a:solidFill>
                  <a:srgbClr val="10181C"/>
                </a:solidFill>
                <a:latin typeface="Verdana" charset="0"/>
              </a:rPr>
              <a:t>No locality for y</a:t>
            </a:r>
          </a:p>
          <a:p>
            <a:pPr eaLnBrk="1" hangingPunct="1"/>
            <a:r>
              <a:rPr lang="en-US" dirty="0">
                <a:solidFill>
                  <a:srgbClr val="10181C"/>
                </a:solidFill>
                <a:latin typeface="Verdana" charset="0"/>
              </a:rPr>
              <a:t>Vector length usually short</a:t>
            </a:r>
          </a:p>
          <a:p>
            <a:pPr eaLnBrk="1" hangingPunct="1"/>
            <a:r>
              <a:rPr lang="en-US" dirty="0">
                <a:solidFill>
                  <a:srgbClr val="10181C"/>
                </a:solidFill>
                <a:latin typeface="Verdana" charset="0"/>
              </a:rPr>
              <a:t>Memory-bound: 3 reads, 1 write, 2 flops</a:t>
            </a:r>
          </a:p>
        </p:txBody>
      </p:sp>
      <p:sp>
        <p:nvSpPr>
          <p:cNvPr id="15365" name="Text Box 26"/>
          <p:cNvSpPr txBox="1">
            <a:spLocks noChangeArrowheads="1"/>
          </p:cNvSpPr>
          <p:nvPr/>
        </p:nvSpPr>
        <p:spPr bwMode="auto">
          <a:xfrm>
            <a:off x="4038600" y="2862262"/>
            <a:ext cx="45783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dirty="0">
                <a:solidFill>
                  <a:prstClr val="black"/>
                </a:solidFill>
              </a:rPr>
              <a:t>y(</a:t>
            </a:r>
            <a:r>
              <a:rPr lang="en-US" dirty="0" err="1">
                <a:solidFill>
                  <a:prstClr val="black"/>
                </a:solidFill>
              </a:rPr>
              <a:t>i</a:t>
            </a:r>
            <a:r>
              <a:rPr lang="en-US" dirty="0">
                <a:solidFill>
                  <a:prstClr val="black"/>
                </a:solidFill>
              </a:rPr>
              <a:t>) = 0.0,   </a:t>
            </a:r>
            <a:r>
              <a:rPr lang="en-US" dirty="0" err="1">
                <a:solidFill>
                  <a:prstClr val="black"/>
                </a:solidFill>
              </a:rPr>
              <a:t>i</a:t>
            </a:r>
            <a:r>
              <a:rPr lang="en-US" dirty="0">
                <a:solidFill>
                  <a:prstClr val="black"/>
                </a:solidFill>
              </a:rPr>
              <a:t> = 1…N</a:t>
            </a:r>
          </a:p>
          <a:p>
            <a:r>
              <a:rPr lang="en-US" dirty="0">
                <a:solidFill>
                  <a:prstClr val="black"/>
                </a:solidFill>
              </a:rPr>
              <a:t>do  j = 1, N    . . .   column j of A</a:t>
            </a:r>
          </a:p>
          <a:p>
            <a:r>
              <a:rPr lang="en-US" dirty="0">
                <a:solidFill>
                  <a:prstClr val="black"/>
                </a:solidFill>
              </a:rPr>
              <a:t>    t = x(j)</a:t>
            </a:r>
          </a:p>
          <a:p>
            <a:r>
              <a:rPr lang="en-US" dirty="0">
                <a:solidFill>
                  <a:prstClr val="black"/>
                </a:solidFill>
              </a:rPr>
              <a:t>    do  </a:t>
            </a:r>
            <a:r>
              <a:rPr lang="en-US" dirty="0" err="1">
                <a:solidFill>
                  <a:prstClr val="black"/>
                </a:solidFill>
              </a:rPr>
              <a:t>i</a:t>
            </a:r>
            <a:r>
              <a:rPr lang="en-US" dirty="0">
                <a:solidFill>
                  <a:prstClr val="black"/>
                </a:solidFill>
              </a:rPr>
              <a:t> = </a:t>
            </a:r>
            <a:r>
              <a:rPr lang="en-US" dirty="0" err="1">
                <a:solidFill>
                  <a:prstClr val="black"/>
                </a:solidFill>
              </a:rPr>
              <a:t>colptr</a:t>
            </a:r>
            <a:r>
              <a:rPr lang="en-US" dirty="0">
                <a:solidFill>
                  <a:prstClr val="black"/>
                </a:solidFill>
              </a:rPr>
              <a:t>(j),  </a:t>
            </a:r>
            <a:r>
              <a:rPr lang="en-US" dirty="0" err="1">
                <a:solidFill>
                  <a:prstClr val="black"/>
                </a:solidFill>
              </a:rPr>
              <a:t>colptr</a:t>
            </a:r>
            <a:r>
              <a:rPr lang="en-US" dirty="0">
                <a:solidFill>
                  <a:prstClr val="black"/>
                </a:solidFill>
              </a:rPr>
              <a:t>(j+1) – 1</a:t>
            </a:r>
          </a:p>
          <a:p>
            <a:r>
              <a:rPr lang="en-US" dirty="0">
                <a:solidFill>
                  <a:prstClr val="black"/>
                </a:solidFill>
              </a:rPr>
              <a:t>         </a:t>
            </a:r>
            <a:r>
              <a:rPr lang="en-US" dirty="0">
                <a:solidFill>
                  <a:srgbClr val="C00000"/>
                </a:solidFill>
              </a:rPr>
              <a:t>y(</a:t>
            </a:r>
            <a:r>
              <a:rPr lang="en-US" dirty="0" err="1">
                <a:solidFill>
                  <a:srgbClr val="C00000"/>
                </a:solidFill>
              </a:rPr>
              <a:t>rowind</a:t>
            </a:r>
            <a:r>
              <a:rPr lang="en-US" dirty="0">
                <a:solidFill>
                  <a:srgbClr val="C00000"/>
                </a:solidFill>
              </a:rPr>
              <a:t>(</a:t>
            </a:r>
            <a:r>
              <a:rPr lang="en-US" dirty="0" err="1">
                <a:solidFill>
                  <a:srgbClr val="C00000"/>
                </a:solidFill>
              </a:rPr>
              <a:t>i</a:t>
            </a:r>
            <a:r>
              <a:rPr lang="en-US" dirty="0">
                <a:solidFill>
                  <a:srgbClr val="C00000"/>
                </a:solidFill>
              </a:rPr>
              <a:t>)) </a:t>
            </a:r>
            <a:r>
              <a:rPr lang="en-US" dirty="0">
                <a:solidFill>
                  <a:prstClr val="black"/>
                </a:solidFill>
              </a:rPr>
              <a:t>= </a:t>
            </a:r>
            <a:r>
              <a:rPr lang="en-US" dirty="0">
                <a:solidFill>
                  <a:srgbClr val="C00000"/>
                </a:solidFill>
              </a:rPr>
              <a:t>y(</a:t>
            </a:r>
            <a:r>
              <a:rPr lang="en-US" dirty="0" err="1">
                <a:solidFill>
                  <a:srgbClr val="C00000"/>
                </a:solidFill>
              </a:rPr>
              <a:t>rowind</a:t>
            </a:r>
            <a:r>
              <a:rPr lang="en-US" dirty="0">
                <a:solidFill>
                  <a:srgbClr val="C00000"/>
                </a:solidFill>
              </a:rPr>
              <a:t>(</a:t>
            </a:r>
            <a:r>
              <a:rPr lang="en-US" dirty="0" err="1">
                <a:solidFill>
                  <a:srgbClr val="C00000"/>
                </a:solidFill>
              </a:rPr>
              <a:t>i</a:t>
            </a:r>
            <a:r>
              <a:rPr lang="en-US" dirty="0">
                <a:solidFill>
                  <a:srgbClr val="C00000"/>
                </a:solidFill>
              </a:rPr>
              <a:t>)) </a:t>
            </a:r>
            <a:r>
              <a:rPr lang="en-US" dirty="0">
                <a:solidFill>
                  <a:prstClr val="black"/>
                </a:solidFill>
              </a:rPr>
              <a:t>+ </a:t>
            </a:r>
            <a:r>
              <a:rPr lang="en-US" dirty="0" err="1">
                <a:solidFill>
                  <a:prstClr val="black"/>
                </a:solidFill>
              </a:rPr>
              <a:t>nzval</a:t>
            </a:r>
            <a:r>
              <a:rPr lang="en-US" dirty="0">
                <a:solidFill>
                  <a:prstClr val="black"/>
                </a:solidFill>
              </a:rPr>
              <a:t>(</a:t>
            </a:r>
            <a:r>
              <a:rPr lang="en-US" dirty="0" err="1">
                <a:solidFill>
                  <a:prstClr val="black"/>
                </a:solidFill>
              </a:rPr>
              <a:t>i</a:t>
            </a:r>
            <a:r>
              <a:rPr lang="en-US" dirty="0">
                <a:solidFill>
                  <a:prstClr val="black"/>
                </a:solidFill>
              </a:rPr>
              <a:t>) * t</a:t>
            </a:r>
          </a:p>
          <a:p>
            <a:r>
              <a:rPr lang="en-US" dirty="0">
                <a:solidFill>
                  <a:prstClr val="black"/>
                </a:solidFill>
              </a:rPr>
              <a:t>    </a:t>
            </a:r>
            <a:r>
              <a:rPr lang="en-US" dirty="0" err="1">
                <a:solidFill>
                  <a:prstClr val="black"/>
                </a:solidFill>
              </a:rPr>
              <a:t>enddo</a:t>
            </a:r>
            <a:endParaRPr lang="en-US" dirty="0">
              <a:solidFill>
                <a:prstClr val="black"/>
              </a:solidFill>
            </a:endParaRPr>
          </a:p>
          <a:p>
            <a:r>
              <a:rPr lang="en-US" dirty="0" err="1">
                <a:solidFill>
                  <a:prstClr val="black"/>
                </a:solidFill>
              </a:rPr>
              <a:t>enddo</a:t>
            </a:r>
            <a:endParaRPr lang="en-US" dirty="0">
              <a:solidFill>
                <a:prstClr val="black"/>
              </a:solidFill>
            </a:endParaRPr>
          </a:p>
        </p:txBody>
      </p:sp>
      <p:sp>
        <p:nvSpPr>
          <p:cNvPr id="15366" name="AutoShape 27"/>
          <p:cNvSpPr>
            <a:spLocks noChangeArrowheads="1"/>
          </p:cNvSpPr>
          <p:nvPr/>
        </p:nvSpPr>
        <p:spPr bwMode="auto">
          <a:xfrm>
            <a:off x="4038600" y="2819400"/>
            <a:ext cx="5105400" cy="2362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prstClr val="black"/>
              </a:solidFill>
            </a:endParaRPr>
          </a:p>
        </p:txBody>
      </p:sp>
      <p:grpSp>
        <p:nvGrpSpPr>
          <p:cNvPr id="26" name="Group 31"/>
          <p:cNvGrpSpPr>
            <a:grpSpLocks/>
          </p:cNvGrpSpPr>
          <p:nvPr/>
        </p:nvGrpSpPr>
        <p:grpSpPr bwMode="auto">
          <a:xfrm>
            <a:off x="380998" y="990600"/>
            <a:ext cx="7010402" cy="1625600"/>
            <a:chOff x="576" y="2592"/>
            <a:chExt cx="4416" cy="1024"/>
          </a:xfrm>
        </p:grpSpPr>
        <p:sp>
          <p:nvSpPr>
            <p:cNvPr id="28" name="Text Box 7"/>
            <p:cNvSpPr txBox="1">
              <a:spLocks noChangeArrowheads="1"/>
            </p:cNvSpPr>
            <p:nvPr/>
          </p:nvSpPr>
          <p:spPr bwMode="auto">
            <a:xfrm>
              <a:off x="672" y="2615"/>
              <a:ext cx="428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err="1" smtClean="0">
                  <a:solidFill>
                    <a:srgbClr val="006699"/>
                  </a:solidFill>
                </a:rPr>
                <a:t>nzval</a:t>
              </a:r>
              <a:r>
                <a:rPr lang="en-US" sz="1800" kern="0" dirty="0" smtClean="0">
                  <a:solidFill>
                    <a:srgbClr val="006699"/>
                  </a:solidFill>
                </a:rPr>
                <a:t>    1  c   2  d  e   3  k   a  4  h    b  f  5  </a:t>
              </a:r>
              <a:r>
                <a:rPr lang="en-US" sz="1800" kern="0" dirty="0" err="1" smtClean="0">
                  <a:solidFill>
                    <a:srgbClr val="006699"/>
                  </a:solidFill>
                </a:rPr>
                <a:t>i</a:t>
              </a:r>
              <a:r>
                <a:rPr lang="en-US" sz="1800" kern="0" dirty="0" smtClean="0">
                  <a:solidFill>
                    <a:srgbClr val="006699"/>
                  </a:solidFill>
                </a:rPr>
                <a:t>  l   6   g  j  7     (NNZ)</a:t>
              </a:r>
            </a:p>
          </p:txBody>
        </p:sp>
        <p:sp>
          <p:nvSpPr>
            <p:cNvPr id="29" name="Rectangle 8"/>
            <p:cNvSpPr>
              <a:spLocks noChangeArrowheads="1"/>
            </p:cNvSpPr>
            <p:nvPr/>
          </p:nvSpPr>
          <p:spPr bwMode="auto">
            <a:xfrm>
              <a:off x="1152" y="2592"/>
              <a:ext cx="3216" cy="288"/>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30" name="Line 9"/>
            <p:cNvSpPr>
              <a:spLocks noChangeShapeType="1"/>
            </p:cNvSpPr>
            <p:nvPr/>
          </p:nvSpPr>
          <p:spPr bwMode="auto">
            <a:xfrm>
              <a:off x="2016"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1" name="Text Box 15"/>
            <p:cNvSpPr txBox="1">
              <a:spLocks noChangeArrowheads="1"/>
            </p:cNvSpPr>
            <p:nvPr/>
          </p:nvSpPr>
          <p:spPr bwMode="auto">
            <a:xfrm>
              <a:off x="576" y="2999"/>
              <a:ext cx="44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smtClean="0">
                  <a:solidFill>
                    <a:srgbClr val="006699"/>
                  </a:solidFill>
                </a:rPr>
                <a:t> </a:t>
              </a:r>
              <a:r>
                <a:rPr lang="en-US" sz="1800" kern="0" dirty="0" err="1" smtClean="0">
                  <a:solidFill>
                    <a:srgbClr val="006699"/>
                  </a:solidFill>
                </a:rPr>
                <a:t>rowind</a:t>
              </a:r>
              <a:r>
                <a:rPr lang="en-US" sz="1800" kern="0" dirty="0" smtClean="0">
                  <a:solidFill>
                    <a:srgbClr val="006699"/>
                  </a:solidFill>
                </a:rPr>
                <a:t>    1  3  2  3  4   3  7   1  4  6   2  4  5  6 7  6   5  6  7    (NNZ)</a:t>
              </a:r>
            </a:p>
          </p:txBody>
        </p:sp>
        <p:sp>
          <p:nvSpPr>
            <p:cNvPr id="32" name="Rectangle 16"/>
            <p:cNvSpPr>
              <a:spLocks noChangeArrowheads="1"/>
            </p:cNvSpPr>
            <p:nvPr/>
          </p:nvSpPr>
          <p:spPr bwMode="auto">
            <a:xfrm>
              <a:off x="1152" y="2976"/>
              <a:ext cx="3216" cy="288"/>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33" name="Line 17"/>
            <p:cNvSpPr>
              <a:spLocks noChangeShapeType="1"/>
            </p:cNvSpPr>
            <p:nvPr/>
          </p:nvSpPr>
          <p:spPr bwMode="auto">
            <a:xfrm>
              <a:off x="1536"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4" name="Line 18"/>
            <p:cNvSpPr>
              <a:spLocks noChangeShapeType="1"/>
            </p:cNvSpPr>
            <p:nvPr/>
          </p:nvSpPr>
          <p:spPr bwMode="auto">
            <a:xfrm>
              <a:off x="2016"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5" name="Line 19"/>
            <p:cNvSpPr>
              <a:spLocks noChangeShapeType="1"/>
            </p:cNvSpPr>
            <p:nvPr/>
          </p:nvSpPr>
          <p:spPr bwMode="auto">
            <a:xfrm>
              <a:off x="240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6" name="Line 20"/>
            <p:cNvSpPr>
              <a:spLocks noChangeShapeType="1"/>
            </p:cNvSpPr>
            <p:nvPr/>
          </p:nvSpPr>
          <p:spPr bwMode="auto">
            <a:xfrm>
              <a:off x="2928"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7" name="Line 21"/>
            <p:cNvSpPr>
              <a:spLocks noChangeShapeType="1"/>
            </p:cNvSpPr>
            <p:nvPr/>
          </p:nvSpPr>
          <p:spPr bwMode="auto">
            <a:xfrm>
              <a:off x="3648"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8" name="Line 22"/>
            <p:cNvSpPr>
              <a:spLocks noChangeShapeType="1"/>
            </p:cNvSpPr>
            <p:nvPr/>
          </p:nvSpPr>
          <p:spPr bwMode="auto">
            <a:xfrm>
              <a:off x="3840" y="2976"/>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39" name="Text Box 23"/>
            <p:cNvSpPr txBox="1">
              <a:spLocks noChangeArrowheads="1"/>
            </p:cNvSpPr>
            <p:nvPr/>
          </p:nvSpPr>
          <p:spPr bwMode="auto">
            <a:xfrm>
              <a:off x="614" y="3383"/>
              <a:ext cx="273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fontAlgn="auto">
                <a:spcBef>
                  <a:spcPts val="0"/>
                </a:spcBef>
                <a:spcAft>
                  <a:spcPts val="0"/>
                </a:spcAft>
                <a:defRPr/>
              </a:pPr>
              <a:r>
                <a:rPr lang="en-US" sz="1800" kern="0" dirty="0" err="1" smtClean="0">
                  <a:solidFill>
                    <a:srgbClr val="006699"/>
                  </a:solidFill>
                </a:rPr>
                <a:t>colptr</a:t>
              </a:r>
              <a:r>
                <a:rPr lang="en-US" sz="1800" kern="0" dirty="0" smtClean="0">
                  <a:solidFill>
                    <a:srgbClr val="006699"/>
                  </a:solidFill>
                </a:rPr>
                <a:t>     1  3  6  8  11  16  17  20    (N+1)</a:t>
              </a:r>
            </a:p>
          </p:txBody>
        </p:sp>
        <p:sp>
          <p:nvSpPr>
            <p:cNvPr id="40" name="Rectangle 25"/>
            <p:cNvSpPr>
              <a:spLocks noChangeArrowheads="1"/>
            </p:cNvSpPr>
            <p:nvPr/>
          </p:nvSpPr>
          <p:spPr bwMode="auto">
            <a:xfrm>
              <a:off x="1152" y="3360"/>
              <a:ext cx="1632" cy="240"/>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auto">
                <a:spcBef>
                  <a:spcPts val="0"/>
                </a:spcBef>
                <a:spcAft>
                  <a:spcPts val="0"/>
                </a:spcAft>
                <a:defRPr/>
              </a:pPr>
              <a:endParaRPr lang="en-US" sz="1800" kern="0" smtClean="0">
                <a:solidFill>
                  <a:sysClr val="windowText" lastClr="000000"/>
                </a:solidFill>
              </a:endParaRPr>
            </a:p>
          </p:txBody>
        </p:sp>
        <p:sp>
          <p:nvSpPr>
            <p:cNvPr id="41" name="Line 26"/>
            <p:cNvSpPr>
              <a:spLocks noChangeShapeType="1"/>
            </p:cNvSpPr>
            <p:nvPr/>
          </p:nvSpPr>
          <p:spPr bwMode="auto">
            <a:xfrm>
              <a:off x="1536"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2" name="Line 27"/>
            <p:cNvSpPr>
              <a:spLocks noChangeShapeType="1"/>
            </p:cNvSpPr>
            <p:nvPr/>
          </p:nvSpPr>
          <p:spPr bwMode="auto">
            <a:xfrm>
              <a:off x="3648"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3" name="Line 28"/>
            <p:cNvSpPr>
              <a:spLocks noChangeShapeType="1"/>
            </p:cNvSpPr>
            <p:nvPr/>
          </p:nvSpPr>
          <p:spPr bwMode="auto">
            <a:xfrm>
              <a:off x="2928" y="2688"/>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4" name="Line 29"/>
            <p:cNvSpPr>
              <a:spLocks noChangeShapeType="1"/>
            </p:cNvSpPr>
            <p:nvPr/>
          </p:nvSpPr>
          <p:spPr bwMode="auto">
            <a:xfrm>
              <a:off x="240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sp>
          <p:nvSpPr>
            <p:cNvPr id="45" name="Line 30"/>
            <p:cNvSpPr>
              <a:spLocks noChangeShapeType="1"/>
            </p:cNvSpPr>
            <p:nvPr/>
          </p:nvSpPr>
          <p:spPr bwMode="auto">
            <a:xfrm>
              <a:off x="3840" y="2592"/>
              <a:ext cx="0" cy="288"/>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en-US" sz="1800" kern="0" smtClean="0">
                <a:solidFill>
                  <a:sysClr val="windowText" lastClr="000000"/>
                </a:solidFill>
              </a:endParaRPr>
            </a:p>
          </p:txBody>
        </p:sp>
      </p:grpSp>
    </p:spTree>
    <p:extLst>
      <p:ext uri="{BB962C8B-B14F-4D97-AF65-F5344CB8AC3E}">
        <p14:creationId xmlns:p14="http://schemas.microsoft.com/office/powerpoint/2010/main" val="3988566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5"/>
          <p:cNvSpPr>
            <a:spLocks noGrp="1"/>
          </p:cNvSpPr>
          <p:nvPr>
            <p:ph type="sldNum" sz="quarter" idx="4294967295"/>
          </p:nvPr>
        </p:nvSpPr>
        <p:spPr>
          <a:xfrm>
            <a:off x="6553200" y="6400800"/>
            <a:ext cx="2133600" cy="457200"/>
          </a:xfrm>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D1CFC390-E655-AC4C-BD75-13178A3A1930}" type="slidenum">
              <a:rPr lang="en-US">
                <a:solidFill>
                  <a:prstClr val="black"/>
                </a:solidFill>
                <a:latin typeface="Verdana" charset="0"/>
              </a:rPr>
              <a:pPr/>
              <a:t>18</a:t>
            </a:fld>
            <a:endParaRPr lang="en-US">
              <a:solidFill>
                <a:prstClr val="black"/>
              </a:solidFill>
              <a:latin typeface="Verdana" charset="0"/>
            </a:endParaRPr>
          </a:p>
        </p:txBody>
      </p:sp>
      <p:sp>
        <p:nvSpPr>
          <p:cNvPr id="168962" name="Rectangle 2"/>
          <p:cNvSpPr>
            <a:spLocks noGrp="1" noChangeArrowheads="1"/>
          </p:cNvSpPr>
          <p:nvPr>
            <p:ph type="title"/>
          </p:nvPr>
        </p:nvSpPr>
        <p:spPr/>
        <p:txBody>
          <a:bodyPr/>
          <a:lstStyle/>
          <a:p>
            <a:pPr eaLnBrk="1" hangingPunct="1"/>
            <a:r>
              <a:rPr lang="en-US" dirty="0">
                <a:latin typeface="Verdana" charset="0"/>
              </a:rPr>
              <a:t>Other Representations</a:t>
            </a:r>
          </a:p>
        </p:txBody>
      </p:sp>
      <p:sp>
        <p:nvSpPr>
          <p:cNvPr id="22534" name="Rectangle 3"/>
          <p:cNvSpPr>
            <a:spLocks noGrp="1" noChangeArrowheads="1"/>
          </p:cNvSpPr>
          <p:nvPr>
            <p:ph type="body" idx="1"/>
          </p:nvPr>
        </p:nvSpPr>
        <p:spPr/>
        <p:txBody>
          <a:bodyPr/>
          <a:lstStyle/>
          <a:p>
            <a:pPr eaLnBrk="1" hangingPunct="1"/>
            <a:r>
              <a:rPr kumimoji="1" lang="en-US" altLang="zh-CN" i="1" dirty="0" smtClean="0">
                <a:ea typeface="宋体" charset="0"/>
                <a:cs typeface="宋体" charset="0"/>
              </a:rPr>
              <a:t>“</a:t>
            </a:r>
            <a:r>
              <a:rPr kumimoji="1" lang="en-US" altLang="zh-CN" i="1" dirty="0">
                <a:ea typeface="宋体" charset="0"/>
                <a:cs typeface="宋体" charset="0"/>
              </a:rPr>
              <a:t>Templates for the Solution of Linear Systems: Building Blocks for Iterative  Methods”,  R. Barrett et al</a:t>
            </a:r>
            <a:r>
              <a:rPr kumimoji="1" lang="en-US" altLang="zh-CN" i="1" dirty="0" smtClean="0">
                <a:ea typeface="宋体" charset="0"/>
                <a:cs typeface="宋体" charset="0"/>
              </a:rPr>
              <a:t>. (online)</a:t>
            </a:r>
          </a:p>
          <a:p>
            <a:pPr lvl="1" eaLnBrk="1" hangingPunct="1"/>
            <a:r>
              <a:rPr lang="en-US" altLang="ja-JP" dirty="0" smtClean="0">
                <a:solidFill>
                  <a:srgbClr val="10181C"/>
                </a:solidFill>
                <a:latin typeface="Verdana" charset="0"/>
              </a:rPr>
              <a:t>ELLPACK, segmented-sum, etc.</a:t>
            </a:r>
          </a:p>
          <a:p>
            <a:pPr eaLnBrk="1" hangingPunct="1"/>
            <a:r>
              <a:rPr lang="ja-JP" altLang="en-US" b="0" dirty="0" smtClean="0">
                <a:solidFill>
                  <a:srgbClr val="10181C"/>
                </a:solidFill>
                <a:latin typeface="Verdana" charset="0"/>
              </a:rPr>
              <a:t>“</a:t>
            </a:r>
            <a:r>
              <a:rPr lang="en-US" b="0" dirty="0">
                <a:solidFill>
                  <a:srgbClr val="10181C"/>
                </a:solidFill>
                <a:latin typeface="Verdana" charset="0"/>
              </a:rPr>
              <a:t>Block entry</a:t>
            </a:r>
            <a:r>
              <a:rPr lang="ja-JP" altLang="en-US" b="0" dirty="0">
                <a:solidFill>
                  <a:srgbClr val="10181C"/>
                </a:solidFill>
                <a:latin typeface="Verdana" charset="0"/>
              </a:rPr>
              <a:t>”</a:t>
            </a:r>
            <a:r>
              <a:rPr lang="en-US" b="0" dirty="0">
                <a:solidFill>
                  <a:srgbClr val="10181C"/>
                </a:solidFill>
                <a:latin typeface="Verdana" charset="0"/>
              </a:rPr>
              <a:t> formats (e.g., multiple degrees of freedom are associated with a single physical location)</a:t>
            </a:r>
          </a:p>
          <a:p>
            <a:pPr lvl="1" eaLnBrk="1" hangingPunct="1"/>
            <a:r>
              <a:rPr lang="en-US" dirty="0">
                <a:latin typeface="Verdana" charset="0"/>
              </a:rPr>
              <a:t>Constant block size (BCRS)</a:t>
            </a:r>
          </a:p>
          <a:p>
            <a:pPr lvl="1" eaLnBrk="1" hangingPunct="1"/>
            <a:r>
              <a:rPr lang="en-US" dirty="0">
                <a:latin typeface="Verdana" charset="0"/>
              </a:rPr>
              <a:t>Variable block sizes (VBCRS)</a:t>
            </a:r>
          </a:p>
          <a:p>
            <a:pPr eaLnBrk="1" hangingPunct="1"/>
            <a:r>
              <a:rPr lang="en-US" b="0" dirty="0">
                <a:solidFill>
                  <a:srgbClr val="10181C"/>
                </a:solidFill>
                <a:latin typeface="Verdana" charset="0"/>
              </a:rPr>
              <a:t>Skyline (or profile) storage (SKS)</a:t>
            </a:r>
          </a:p>
          <a:p>
            <a:pPr lvl="1" eaLnBrk="1" hangingPunct="1"/>
            <a:r>
              <a:rPr lang="en-US" dirty="0">
                <a:latin typeface="Verdana" charset="0"/>
              </a:rPr>
              <a:t>Lower triangle stored row by row</a:t>
            </a:r>
          </a:p>
          <a:p>
            <a:pPr lvl="1" eaLnBrk="1" hangingPunct="1">
              <a:buFontTx/>
              <a:buNone/>
            </a:pPr>
            <a:r>
              <a:rPr lang="en-US" dirty="0">
                <a:latin typeface="Verdana" charset="0"/>
              </a:rPr>
              <a:t>	Upper triangle stored column by column</a:t>
            </a:r>
          </a:p>
          <a:p>
            <a:pPr lvl="1" eaLnBrk="1" hangingPunct="1"/>
            <a:r>
              <a:rPr lang="en-US" dirty="0">
                <a:latin typeface="Verdana" charset="0"/>
              </a:rPr>
              <a:t>In each row (column), first nonzero</a:t>
            </a:r>
          </a:p>
          <a:p>
            <a:pPr lvl="1" eaLnBrk="1" hangingPunct="1">
              <a:buFontTx/>
              <a:buNone/>
            </a:pPr>
            <a:r>
              <a:rPr lang="en-US" dirty="0">
                <a:latin typeface="Verdana" charset="0"/>
              </a:rPr>
              <a:t>	defines a profile</a:t>
            </a:r>
          </a:p>
          <a:p>
            <a:pPr lvl="1" eaLnBrk="1" hangingPunct="1"/>
            <a:r>
              <a:rPr lang="en-US" dirty="0">
                <a:latin typeface="Verdana" charset="0"/>
              </a:rPr>
              <a:t>All entries within the profile </a:t>
            </a:r>
          </a:p>
          <a:p>
            <a:pPr lvl="1" eaLnBrk="1" hangingPunct="1">
              <a:buFontTx/>
              <a:buNone/>
            </a:pPr>
            <a:r>
              <a:rPr lang="en-US" dirty="0">
                <a:latin typeface="Verdana" charset="0"/>
              </a:rPr>
              <a:t>	(some may be zero) are stored</a:t>
            </a:r>
          </a:p>
          <a:p>
            <a:pPr lvl="1" eaLnBrk="1" hangingPunct="1"/>
            <a:endParaRPr lang="en-US" dirty="0">
              <a:latin typeface="Verdana" charset="0"/>
            </a:endParaRPr>
          </a:p>
        </p:txBody>
      </p:sp>
      <p:grpSp>
        <p:nvGrpSpPr>
          <p:cNvPr id="21509" name="Group 38"/>
          <p:cNvGrpSpPr>
            <a:grpSpLocks/>
          </p:cNvGrpSpPr>
          <p:nvPr/>
        </p:nvGrpSpPr>
        <p:grpSpPr bwMode="auto">
          <a:xfrm>
            <a:off x="6477000" y="4038600"/>
            <a:ext cx="1981200" cy="1828800"/>
            <a:chOff x="816" y="2352"/>
            <a:chExt cx="1488" cy="1392"/>
          </a:xfrm>
        </p:grpSpPr>
        <p:sp>
          <p:nvSpPr>
            <p:cNvPr id="21510" name="Text Box 5"/>
            <p:cNvSpPr txBox="1">
              <a:spLocks noChangeArrowheads="1"/>
            </p:cNvSpPr>
            <p:nvPr/>
          </p:nvSpPr>
          <p:spPr bwMode="auto">
            <a:xfrm>
              <a:off x="1226" y="2423"/>
              <a:ext cx="13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endParaRPr lang="en-US">
                <a:solidFill>
                  <a:prstClr val="black"/>
                </a:solidFill>
              </a:endParaRPr>
            </a:p>
          </p:txBody>
        </p:sp>
        <p:sp>
          <p:nvSpPr>
            <p:cNvPr id="21511" name="Rectangle 10"/>
            <p:cNvSpPr>
              <a:spLocks noChangeArrowheads="1"/>
            </p:cNvSpPr>
            <p:nvPr/>
          </p:nvSpPr>
          <p:spPr bwMode="auto">
            <a:xfrm>
              <a:off x="816" y="2352"/>
              <a:ext cx="1488" cy="13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prstClr val="black"/>
                </a:solidFill>
              </a:endParaRPr>
            </a:p>
          </p:txBody>
        </p:sp>
        <p:sp>
          <p:nvSpPr>
            <p:cNvPr id="21512" name="Line 11"/>
            <p:cNvSpPr>
              <a:spLocks noChangeShapeType="1"/>
            </p:cNvSpPr>
            <p:nvPr/>
          </p:nvSpPr>
          <p:spPr bwMode="auto">
            <a:xfrm>
              <a:off x="816" y="2352"/>
              <a:ext cx="1488" cy="13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13" name="Line 12"/>
            <p:cNvSpPr>
              <a:spLocks noChangeShapeType="1"/>
            </p:cNvSpPr>
            <p:nvPr/>
          </p:nvSpPr>
          <p:spPr bwMode="auto">
            <a:xfrm>
              <a:off x="912" y="254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14" name="Line 13"/>
            <p:cNvSpPr>
              <a:spLocks noChangeShapeType="1"/>
            </p:cNvSpPr>
            <p:nvPr/>
          </p:nvSpPr>
          <p:spPr bwMode="auto">
            <a:xfrm>
              <a:off x="1008" y="240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15" name="Line 14"/>
            <p:cNvSpPr>
              <a:spLocks noChangeShapeType="1"/>
            </p:cNvSpPr>
            <p:nvPr/>
          </p:nvSpPr>
          <p:spPr bwMode="auto">
            <a:xfrm flipH="1">
              <a:off x="864" y="2640"/>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16" name="Line 15"/>
            <p:cNvSpPr>
              <a:spLocks noChangeShapeType="1"/>
            </p:cNvSpPr>
            <p:nvPr/>
          </p:nvSpPr>
          <p:spPr bwMode="auto">
            <a:xfrm flipV="1">
              <a:off x="1104" y="249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17" name="Line 16"/>
            <p:cNvSpPr>
              <a:spLocks noChangeShapeType="1"/>
            </p:cNvSpPr>
            <p:nvPr/>
          </p:nvSpPr>
          <p:spPr bwMode="auto">
            <a:xfrm flipV="1">
              <a:off x="1200" y="240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18" name="Line 17"/>
            <p:cNvSpPr>
              <a:spLocks noChangeShapeType="1"/>
            </p:cNvSpPr>
            <p:nvPr/>
          </p:nvSpPr>
          <p:spPr bwMode="auto">
            <a:xfrm flipH="1">
              <a:off x="1008" y="273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19" name="Line 18"/>
            <p:cNvSpPr>
              <a:spLocks noChangeShapeType="1"/>
            </p:cNvSpPr>
            <p:nvPr/>
          </p:nvSpPr>
          <p:spPr bwMode="auto">
            <a:xfrm flipH="1">
              <a:off x="1152" y="283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0" name="Line 19"/>
            <p:cNvSpPr>
              <a:spLocks noChangeShapeType="1"/>
            </p:cNvSpPr>
            <p:nvPr/>
          </p:nvSpPr>
          <p:spPr bwMode="auto">
            <a:xfrm flipV="1">
              <a:off x="1344" y="259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1" name="Line 21"/>
            <p:cNvSpPr>
              <a:spLocks noChangeShapeType="1"/>
            </p:cNvSpPr>
            <p:nvPr/>
          </p:nvSpPr>
          <p:spPr bwMode="auto">
            <a:xfrm flipH="1">
              <a:off x="1104" y="2976"/>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2" name="Line 22"/>
            <p:cNvSpPr>
              <a:spLocks noChangeShapeType="1"/>
            </p:cNvSpPr>
            <p:nvPr/>
          </p:nvSpPr>
          <p:spPr bwMode="auto">
            <a:xfrm flipV="1">
              <a:off x="1488" y="278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3" name="Line 23"/>
            <p:cNvSpPr>
              <a:spLocks noChangeShapeType="1"/>
            </p:cNvSpPr>
            <p:nvPr/>
          </p:nvSpPr>
          <p:spPr bwMode="auto">
            <a:xfrm flipH="1">
              <a:off x="1440" y="31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4" name="Line 24"/>
            <p:cNvSpPr>
              <a:spLocks noChangeShapeType="1"/>
            </p:cNvSpPr>
            <p:nvPr/>
          </p:nvSpPr>
          <p:spPr bwMode="auto">
            <a:xfrm flipV="1">
              <a:off x="1632" y="2880"/>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5" name="Line 26"/>
            <p:cNvSpPr>
              <a:spLocks noChangeShapeType="1"/>
            </p:cNvSpPr>
            <p:nvPr/>
          </p:nvSpPr>
          <p:spPr bwMode="auto">
            <a:xfrm flipH="1">
              <a:off x="1392" y="32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6" name="Line 27"/>
            <p:cNvSpPr>
              <a:spLocks noChangeShapeType="1"/>
            </p:cNvSpPr>
            <p:nvPr/>
          </p:nvSpPr>
          <p:spPr bwMode="auto">
            <a:xfrm flipV="1">
              <a:off x="1776" y="2784"/>
              <a:ext cx="0"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7" name="Line 28"/>
            <p:cNvSpPr>
              <a:spLocks noChangeShapeType="1"/>
            </p:cNvSpPr>
            <p:nvPr/>
          </p:nvSpPr>
          <p:spPr bwMode="auto">
            <a:xfrm flipH="1">
              <a:off x="1632" y="3408"/>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8" name="Line 29"/>
            <p:cNvSpPr>
              <a:spLocks noChangeShapeType="1"/>
            </p:cNvSpPr>
            <p:nvPr/>
          </p:nvSpPr>
          <p:spPr bwMode="auto">
            <a:xfrm flipV="1">
              <a:off x="1920"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29" name="Line 30"/>
            <p:cNvSpPr>
              <a:spLocks noChangeShapeType="1"/>
            </p:cNvSpPr>
            <p:nvPr/>
          </p:nvSpPr>
          <p:spPr bwMode="auto">
            <a:xfrm flipH="1">
              <a:off x="1776" y="3504"/>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30" name="Line 31"/>
            <p:cNvSpPr>
              <a:spLocks noChangeShapeType="1"/>
            </p:cNvSpPr>
            <p:nvPr/>
          </p:nvSpPr>
          <p:spPr bwMode="auto">
            <a:xfrm flipV="1">
              <a:off x="2064" y="3072"/>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31" name="Line 35"/>
            <p:cNvSpPr>
              <a:spLocks noChangeShapeType="1"/>
            </p:cNvSpPr>
            <p:nvPr/>
          </p:nvSpPr>
          <p:spPr bwMode="auto">
            <a:xfrm flipH="1">
              <a:off x="1920" y="3648"/>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1532" name="Line 37"/>
            <p:cNvSpPr>
              <a:spLocks noChangeShapeType="1"/>
            </p:cNvSpPr>
            <p:nvPr/>
          </p:nvSpPr>
          <p:spPr bwMode="auto">
            <a:xfrm flipV="1">
              <a:off x="2208" y="34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grpSp>
    </p:spTree>
    <p:extLst>
      <p:ext uri="{BB962C8B-B14F-4D97-AF65-F5344CB8AC3E}">
        <p14:creationId xmlns:p14="http://schemas.microsoft.com/office/powerpoint/2010/main" val="27249894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848600" cy="609600"/>
          </a:xfrm>
        </p:spPr>
        <p:txBody>
          <a:bodyPr>
            <a:normAutofit fontScale="90000"/>
          </a:bodyPr>
          <a:lstStyle/>
          <a:p>
            <a:r>
              <a:rPr lang="en-US" dirty="0" err="1" smtClean="0"/>
              <a:t>SpMV</a:t>
            </a:r>
            <a:r>
              <a:rPr lang="en-US" dirty="0" smtClean="0"/>
              <a:t> optimization – mitigate memory access bottleneck</a:t>
            </a:r>
            <a:endParaRPr lang="en-US" dirty="0"/>
          </a:p>
        </p:txBody>
      </p:sp>
      <p:sp>
        <p:nvSpPr>
          <p:cNvPr id="3" name="Content Placeholder 2"/>
          <p:cNvSpPr>
            <a:spLocks noGrp="1"/>
          </p:cNvSpPr>
          <p:nvPr>
            <p:ph idx="1"/>
          </p:nvPr>
        </p:nvSpPr>
        <p:spPr/>
        <p:txBody>
          <a:bodyPr/>
          <a:lstStyle/>
          <a:p>
            <a:pPr marL="0" indent="0">
              <a:buNone/>
            </a:pPr>
            <a:r>
              <a:rPr lang="en-US" dirty="0" err="1" smtClean="0"/>
              <a:t>BeBOP</a:t>
            </a:r>
            <a:r>
              <a:rPr lang="en-US" dirty="0" smtClean="0"/>
              <a:t> (Berkeley Benchmark and Optimization group): </a:t>
            </a:r>
          </a:p>
          <a:p>
            <a:pPr marL="0" indent="0">
              <a:buNone/>
            </a:pPr>
            <a:r>
              <a:rPr lang="en-US" dirty="0" smtClean="0"/>
              <a:t>http</a:t>
            </a:r>
            <a:r>
              <a:rPr lang="en-US" dirty="0"/>
              <a:t>://</a:t>
            </a:r>
            <a:r>
              <a:rPr lang="en-US" dirty="0" smtClean="0"/>
              <a:t>bebop.cs.berkeley.edu</a:t>
            </a:r>
          </a:p>
          <a:p>
            <a:pPr marL="0" indent="0">
              <a:buNone/>
            </a:pPr>
            <a:endParaRPr lang="en-US" dirty="0" smtClean="0"/>
          </a:p>
          <a:p>
            <a:pPr marL="0" indent="0">
              <a:buNone/>
            </a:pPr>
            <a:r>
              <a:rPr lang="en-US" dirty="0" smtClean="0"/>
              <a:t>Software: OSKI / </a:t>
            </a:r>
            <a:r>
              <a:rPr lang="en-US" dirty="0" err="1" smtClean="0"/>
              <a:t>pOSKI</a:t>
            </a:r>
            <a:r>
              <a:rPr lang="en-US" dirty="0" smtClean="0"/>
              <a:t> – Optimized Sparse Kernel Interface</a:t>
            </a:r>
          </a:p>
          <a:p>
            <a:pPr>
              <a:buFont typeface="Arial"/>
              <a:buChar char="•"/>
            </a:pPr>
            <a:r>
              <a:rPr lang="en-US" dirty="0" smtClean="0"/>
              <a:t>Matrix reordering: up to </a:t>
            </a:r>
            <a:r>
              <a:rPr lang="en-US" dirty="0" smtClean="0">
                <a:solidFill>
                  <a:srgbClr val="0000FF"/>
                </a:solidFill>
              </a:rPr>
              <a:t>4x</a:t>
            </a:r>
            <a:r>
              <a:rPr lang="en-US" dirty="0" smtClean="0"/>
              <a:t> over CSR</a:t>
            </a:r>
          </a:p>
          <a:p>
            <a:pPr>
              <a:buFont typeface="Arial"/>
              <a:buChar char="•"/>
            </a:pPr>
            <a:r>
              <a:rPr lang="en-US" dirty="0" smtClean="0"/>
              <a:t>Register blocking: find dense blocks, pad zeros if needed, </a:t>
            </a:r>
            <a:r>
              <a:rPr lang="en-US" dirty="0" smtClean="0">
                <a:solidFill>
                  <a:srgbClr val="0000FF"/>
                </a:solidFill>
              </a:rPr>
              <a:t>2.1x</a:t>
            </a:r>
            <a:r>
              <a:rPr lang="en-US" dirty="0" smtClean="0"/>
              <a:t> over CSR</a:t>
            </a:r>
          </a:p>
          <a:p>
            <a:pPr>
              <a:buFont typeface="Arial"/>
              <a:buChar char="•"/>
            </a:pPr>
            <a:r>
              <a:rPr lang="en-US" dirty="0"/>
              <a:t>C</a:t>
            </a:r>
            <a:r>
              <a:rPr lang="en-US" dirty="0" smtClean="0"/>
              <a:t>ache blocking: </a:t>
            </a:r>
            <a:r>
              <a:rPr lang="en-US" dirty="0" smtClean="0">
                <a:solidFill>
                  <a:srgbClr val="0000FF"/>
                </a:solidFill>
              </a:rPr>
              <a:t>2.8x</a:t>
            </a:r>
            <a:r>
              <a:rPr lang="en-US" dirty="0" smtClean="0"/>
              <a:t> over CSR</a:t>
            </a:r>
          </a:p>
          <a:p>
            <a:pPr>
              <a:buFont typeface="Arial"/>
              <a:buChar char="•"/>
            </a:pPr>
            <a:r>
              <a:rPr lang="en-US" dirty="0" smtClean="0"/>
              <a:t>Multiple vectors (</a:t>
            </a:r>
            <a:r>
              <a:rPr lang="en-US" dirty="0" err="1" smtClean="0"/>
              <a:t>SpMM</a:t>
            </a:r>
            <a:r>
              <a:rPr lang="en-US" dirty="0" smtClean="0"/>
              <a:t>): </a:t>
            </a:r>
            <a:r>
              <a:rPr lang="en-US" dirty="0" smtClean="0">
                <a:solidFill>
                  <a:srgbClr val="0000FF"/>
                </a:solidFill>
              </a:rPr>
              <a:t>7x</a:t>
            </a:r>
            <a:r>
              <a:rPr lang="en-US" dirty="0" smtClean="0"/>
              <a:t> over CSR</a:t>
            </a:r>
          </a:p>
          <a:p>
            <a:pPr>
              <a:buFont typeface="Arial"/>
              <a:buChar char="•"/>
            </a:pPr>
            <a:r>
              <a:rPr lang="en-US" dirty="0" smtClean="0"/>
              <a:t>Variable block splitting</a:t>
            </a:r>
          </a:p>
          <a:p>
            <a:pPr>
              <a:buFont typeface="Arial"/>
              <a:buChar char="•"/>
            </a:pPr>
            <a:r>
              <a:rPr lang="en-US" dirty="0" smtClean="0"/>
              <a:t>Symmetry: </a:t>
            </a:r>
            <a:r>
              <a:rPr lang="en-US" dirty="0" smtClean="0">
                <a:solidFill>
                  <a:srgbClr val="0000FF"/>
                </a:solidFill>
              </a:rPr>
              <a:t>2.8x</a:t>
            </a:r>
            <a:r>
              <a:rPr lang="en-US" dirty="0" smtClean="0"/>
              <a:t> over CSR</a:t>
            </a:r>
          </a:p>
          <a:p>
            <a:pPr>
              <a:buFont typeface="Arial"/>
              <a:buChar char="•"/>
            </a:pPr>
            <a:r>
              <a:rPr lang="en-US" dirty="0" smtClean="0"/>
              <a:t>…</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solidFill>
                  <a:prstClr val="black"/>
                </a:solidFill>
              </a:rPr>
              <a:pPr>
                <a:defRPr/>
              </a:pPr>
              <a:t>19</a:t>
            </a:fld>
            <a:endParaRPr lang="en-US">
              <a:solidFill>
                <a:prstClr val="black"/>
              </a:solidFill>
            </a:endParaRPr>
          </a:p>
        </p:txBody>
      </p:sp>
    </p:spTree>
    <p:extLst>
      <p:ext uri="{BB962C8B-B14F-4D97-AF65-F5344CB8AC3E}">
        <p14:creationId xmlns:p14="http://schemas.microsoft.com/office/powerpoint/2010/main" val="358795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outline</a:t>
            </a:r>
            <a:endParaRPr lang="en-US" dirty="0"/>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pPr>
                <a:defRPr/>
              </a:pPr>
              <a:t>2</a:t>
            </a:fld>
            <a:endParaRPr lang="en-US"/>
          </a:p>
        </p:txBody>
      </p:sp>
      <p:sp>
        <p:nvSpPr>
          <p:cNvPr id="5" name="Rectangle 3"/>
          <p:cNvSpPr>
            <a:spLocks noGrp="1" noChangeArrowheads="1"/>
          </p:cNvSpPr>
          <p:nvPr>
            <p:ph idx="1"/>
          </p:nvPr>
        </p:nvSpPr>
        <p:spPr/>
        <p:txBody>
          <a:bodyPr/>
          <a:lstStyle/>
          <a:p>
            <a:pPr lvl="0"/>
            <a:r>
              <a:rPr lang="en-US" dirty="0" smtClean="0"/>
              <a:t>PDE </a:t>
            </a:r>
            <a:r>
              <a:rPr lang="en-US" dirty="0" smtClean="0">
                <a:sym typeface="Wingdings"/>
              </a:rPr>
              <a:t> </a:t>
            </a:r>
            <a:r>
              <a:rPr lang="en-US" dirty="0" smtClean="0"/>
              <a:t>discretization </a:t>
            </a:r>
            <a:r>
              <a:rPr lang="en-US" dirty="0" smtClean="0">
                <a:sym typeface="Wingdings"/>
              </a:rPr>
              <a:t> </a:t>
            </a:r>
            <a:r>
              <a:rPr lang="en-US" dirty="0" smtClean="0"/>
              <a:t>sparse matrices</a:t>
            </a:r>
          </a:p>
          <a:p>
            <a:pPr lvl="0"/>
            <a:r>
              <a:rPr lang="en-US" dirty="0" smtClean="0"/>
              <a:t>Sparse matrix storage formats</a:t>
            </a:r>
          </a:p>
          <a:p>
            <a:pPr lvl="1"/>
            <a:r>
              <a:rPr lang="en-US" dirty="0" smtClean="0"/>
              <a:t>Sparse matrix-vector multiplication with various formats</a:t>
            </a:r>
            <a:endParaRPr lang="en-US" sz="2200" dirty="0"/>
          </a:p>
          <a:p>
            <a:r>
              <a:rPr lang="en-US" dirty="0" smtClean="0">
                <a:solidFill>
                  <a:prstClr val="black"/>
                </a:solidFill>
              </a:rPr>
              <a:t>Graphs associated with the sparse matrices</a:t>
            </a:r>
          </a:p>
          <a:p>
            <a:r>
              <a:rPr lang="en-US" dirty="0" smtClean="0">
                <a:solidFill>
                  <a:prstClr val="black"/>
                </a:solidFill>
              </a:rPr>
              <a:t>Distributed sparse matrix-vector multiplication</a:t>
            </a:r>
            <a:endParaRPr lang="en-US" dirty="0">
              <a:solidFill>
                <a:prstClr val="black"/>
              </a:solidFill>
            </a:endParaRPr>
          </a:p>
          <a:p>
            <a:pPr>
              <a:buSzPct val="150000"/>
              <a:buFontTx/>
              <a:buChar char="•"/>
            </a:pPr>
            <a:endParaRPr lang="en-US" sz="2200" dirty="0">
              <a:solidFill>
                <a:srgbClr val="99CC00"/>
              </a:solidFill>
            </a:endParaRPr>
          </a:p>
        </p:txBody>
      </p:sp>
    </p:spTree>
    <p:extLst>
      <p:ext uri="{BB962C8B-B14F-4D97-AF65-F5344CB8AC3E}">
        <p14:creationId xmlns:p14="http://schemas.microsoft.com/office/powerpoint/2010/main" val="720593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p:txBody>
          <a:bodyPr/>
          <a:lstStyle/>
          <a:p>
            <a:pPr marL="0" indent="0">
              <a:buNone/>
            </a:pPr>
            <a:r>
              <a:rPr lang="en-US" dirty="0"/>
              <a:t>A graph G = (</a:t>
            </a:r>
            <a:r>
              <a:rPr lang="en-US" dirty="0" smtClean="0"/>
              <a:t>V, E</a:t>
            </a:r>
            <a:r>
              <a:rPr lang="en-US" dirty="0"/>
              <a:t>) consists of a </a:t>
            </a:r>
            <a:r>
              <a:rPr lang="en-US" dirty="0" smtClean="0"/>
              <a:t>finite set </a:t>
            </a:r>
            <a:r>
              <a:rPr lang="en-US" dirty="0"/>
              <a:t>V , called the vertex </a:t>
            </a:r>
            <a:r>
              <a:rPr lang="en-US" dirty="0" smtClean="0"/>
              <a:t>set and </a:t>
            </a:r>
            <a:r>
              <a:rPr lang="en-US" dirty="0"/>
              <a:t>a </a:t>
            </a:r>
            <a:r>
              <a:rPr lang="en-US" dirty="0" smtClean="0"/>
              <a:t>finite</a:t>
            </a:r>
            <a:r>
              <a:rPr lang="en-US" dirty="0"/>
              <a:t>, binary relation E on V , called the edge set.</a:t>
            </a:r>
          </a:p>
          <a:p>
            <a:pPr marL="0" indent="0">
              <a:buNone/>
            </a:pPr>
            <a:endParaRPr lang="en-US" dirty="0" smtClean="0"/>
          </a:p>
          <a:p>
            <a:pPr marL="0" indent="0">
              <a:buNone/>
            </a:pPr>
            <a:r>
              <a:rPr lang="en-US" dirty="0" smtClean="0"/>
              <a:t>Three </a:t>
            </a:r>
            <a:r>
              <a:rPr lang="en-US" dirty="0"/>
              <a:t>standard graph models</a:t>
            </a:r>
          </a:p>
          <a:p>
            <a:r>
              <a:rPr lang="en-US" dirty="0" smtClean="0">
                <a:solidFill>
                  <a:srgbClr val="0000FF"/>
                </a:solidFill>
              </a:rPr>
              <a:t>Undirected </a:t>
            </a:r>
            <a:r>
              <a:rPr lang="en-US" dirty="0">
                <a:solidFill>
                  <a:srgbClr val="0000FF"/>
                </a:solidFill>
              </a:rPr>
              <a:t>graph</a:t>
            </a:r>
            <a:r>
              <a:rPr lang="en-US" dirty="0"/>
              <a:t>: The edges are unordered pair of vertices</a:t>
            </a:r>
            <a:r>
              <a:rPr lang="en-US" dirty="0" smtClean="0"/>
              <a:t>, i.e.</a:t>
            </a:r>
            <a:endParaRPr lang="en-US" dirty="0"/>
          </a:p>
          <a:p>
            <a:endParaRPr lang="en-US" dirty="0" smtClean="0">
              <a:solidFill>
                <a:srgbClr val="0000FF"/>
              </a:solidFill>
            </a:endParaRPr>
          </a:p>
          <a:p>
            <a:r>
              <a:rPr lang="en-US" dirty="0" smtClean="0">
                <a:solidFill>
                  <a:srgbClr val="0000FF"/>
                </a:solidFill>
              </a:rPr>
              <a:t>Directed </a:t>
            </a:r>
            <a:r>
              <a:rPr lang="en-US" dirty="0">
                <a:solidFill>
                  <a:srgbClr val="0000FF"/>
                </a:solidFill>
              </a:rPr>
              <a:t>graph</a:t>
            </a:r>
            <a:r>
              <a:rPr lang="en-US" dirty="0"/>
              <a:t>: The edges are ordered pair of vertices, that is</a:t>
            </a:r>
            <a:r>
              <a:rPr lang="en-US" dirty="0" smtClean="0"/>
              <a:t>, </a:t>
            </a:r>
          </a:p>
          <a:p>
            <a:pPr marL="0" indent="0">
              <a:buNone/>
            </a:pPr>
            <a:r>
              <a:rPr lang="en-US" dirty="0" smtClean="0"/>
              <a:t>     (u, v</a:t>
            </a:r>
            <a:r>
              <a:rPr lang="en-US" dirty="0"/>
              <a:t>) and (</a:t>
            </a:r>
            <a:r>
              <a:rPr lang="en-US" dirty="0" smtClean="0"/>
              <a:t>v, </a:t>
            </a:r>
            <a:r>
              <a:rPr lang="en-US" dirty="0"/>
              <a:t>u) are two </a:t>
            </a:r>
            <a:r>
              <a:rPr lang="en-US" dirty="0" smtClean="0"/>
              <a:t>different edges</a:t>
            </a:r>
            <a:endParaRPr lang="en-US" dirty="0"/>
          </a:p>
          <a:p>
            <a:r>
              <a:rPr lang="en-US" dirty="0" smtClean="0">
                <a:solidFill>
                  <a:srgbClr val="0000FF"/>
                </a:solidFill>
              </a:rPr>
              <a:t>Bipartite </a:t>
            </a:r>
            <a:r>
              <a:rPr lang="en-US" dirty="0">
                <a:solidFill>
                  <a:srgbClr val="0000FF"/>
                </a:solidFill>
              </a:rPr>
              <a:t>graph: </a:t>
            </a:r>
            <a:r>
              <a:rPr lang="en-US" dirty="0"/>
              <a:t>G = (U </a:t>
            </a:r>
            <a:r>
              <a:rPr lang="en-US" b="1" dirty="0" smtClean="0"/>
              <a:t>U </a:t>
            </a:r>
            <a:r>
              <a:rPr lang="en-US" dirty="0"/>
              <a:t>V;E) consists of two </a:t>
            </a:r>
            <a:r>
              <a:rPr lang="en-US" dirty="0" smtClean="0"/>
              <a:t>disjoint vertex </a:t>
            </a:r>
            <a:r>
              <a:rPr lang="en-US" dirty="0"/>
              <a:t>sets U and V such that for each </a:t>
            </a:r>
            <a:r>
              <a:rPr lang="en-US" dirty="0" smtClean="0"/>
              <a:t>edge</a:t>
            </a:r>
            <a:endParaRPr lang="en-US" dirty="0"/>
          </a:p>
          <a:p>
            <a:pPr marL="0" indent="0">
              <a:buNone/>
            </a:pPr>
            <a:endParaRPr lang="en-US" dirty="0" smtClean="0"/>
          </a:p>
          <a:p>
            <a:pPr marL="0" indent="0">
              <a:buNone/>
            </a:pPr>
            <a:r>
              <a:rPr lang="en-US" dirty="0" smtClean="0"/>
              <a:t>An </a:t>
            </a:r>
            <a:r>
              <a:rPr lang="en-US" dirty="0"/>
              <a:t>ordering or </a:t>
            </a:r>
            <a:r>
              <a:rPr lang="en-US" dirty="0" err="1"/>
              <a:t>labelling</a:t>
            </a:r>
            <a:r>
              <a:rPr lang="en-US" dirty="0"/>
              <a:t> of G = (</a:t>
            </a:r>
            <a:r>
              <a:rPr lang="en-US" dirty="0" smtClean="0"/>
              <a:t>V, E</a:t>
            </a:r>
            <a:r>
              <a:rPr lang="en-US" dirty="0"/>
              <a:t>) having n vertices, i.e.</a:t>
            </a:r>
            <a:r>
              <a:rPr lang="en-US" dirty="0" smtClean="0"/>
              <a:t>, |V|</a:t>
            </a:r>
            <a:r>
              <a:rPr lang="en-US" b="1" dirty="0" smtClean="0"/>
              <a:t> </a:t>
            </a:r>
            <a:r>
              <a:rPr lang="en-US" dirty="0"/>
              <a:t>= n, is a mapping of V onto </a:t>
            </a:r>
            <a:r>
              <a:rPr lang="en-US" dirty="0" smtClean="0"/>
              <a:t>1,2, …, </a:t>
            </a:r>
            <a:r>
              <a:rPr lang="en-US" dirty="0"/>
              <a:t>n.</a:t>
            </a:r>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solidFill>
                  <a:prstClr val="black"/>
                </a:solidFill>
              </a:rPr>
              <a:pPr>
                <a:defRPr/>
              </a:pPr>
              <a:t>20</a:t>
            </a:fld>
            <a:endParaRPr lang="en-US">
              <a:solidFill>
                <a:prstClr val="black"/>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534991820"/>
              </p:ext>
            </p:extLst>
          </p:nvPr>
        </p:nvGraphicFramePr>
        <p:xfrm>
          <a:off x="1268413" y="2819400"/>
          <a:ext cx="3379787" cy="388864"/>
        </p:xfrm>
        <a:graphic>
          <a:graphicData uri="http://schemas.openxmlformats.org/presentationml/2006/ole">
            <mc:AlternateContent xmlns:mc="http://schemas.openxmlformats.org/markup-compatibility/2006">
              <mc:Choice xmlns:v="urn:schemas-microsoft-com:vml" Requires="v">
                <p:oleObj spid="_x0000_s8498" name="Equation" r:id="rId3" imgW="1765300" imgH="203200" progId="Equation.3">
                  <p:embed/>
                </p:oleObj>
              </mc:Choice>
              <mc:Fallback>
                <p:oleObj name="Equation" r:id="rId3" imgW="1765300" imgH="203200" progId="Equation.3">
                  <p:embed/>
                  <p:pic>
                    <p:nvPicPr>
                      <p:cNvPr id="0" name=""/>
                      <p:cNvPicPr/>
                      <p:nvPr/>
                    </p:nvPicPr>
                    <p:blipFill>
                      <a:blip r:embed="rId4"/>
                      <a:stretch>
                        <a:fillRect/>
                      </a:stretch>
                    </p:blipFill>
                    <p:spPr>
                      <a:xfrm>
                        <a:off x="1268413" y="2819400"/>
                        <a:ext cx="3379787" cy="388864"/>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86653173"/>
              </p:ext>
            </p:extLst>
          </p:nvPr>
        </p:nvGraphicFramePr>
        <p:xfrm>
          <a:off x="4405313" y="4229735"/>
          <a:ext cx="2909887" cy="342265"/>
        </p:xfrm>
        <a:graphic>
          <a:graphicData uri="http://schemas.openxmlformats.org/presentationml/2006/ole">
            <mc:AlternateContent xmlns:mc="http://schemas.openxmlformats.org/markup-compatibility/2006">
              <mc:Choice xmlns:v="urn:schemas-microsoft-com:vml" Requires="v">
                <p:oleObj spid="_x0000_s8499" name="Equation" r:id="rId5" imgW="1727200" imgH="203200" progId="Equation.3">
                  <p:embed/>
                </p:oleObj>
              </mc:Choice>
              <mc:Fallback>
                <p:oleObj name="Equation" r:id="rId5" imgW="1727200" imgH="203200" progId="Equation.3">
                  <p:embed/>
                  <p:pic>
                    <p:nvPicPr>
                      <p:cNvPr id="0" name=""/>
                      <p:cNvPicPr/>
                      <p:nvPr/>
                    </p:nvPicPr>
                    <p:blipFill>
                      <a:blip r:embed="rId6"/>
                      <a:stretch>
                        <a:fillRect/>
                      </a:stretch>
                    </p:blipFill>
                    <p:spPr>
                      <a:xfrm>
                        <a:off x="4405313" y="4229735"/>
                        <a:ext cx="2909887" cy="342265"/>
                      </a:xfrm>
                      <a:prstGeom prst="rect">
                        <a:avLst/>
                      </a:prstGeom>
                    </p:spPr>
                  </p:pic>
                </p:oleObj>
              </mc:Fallback>
            </mc:AlternateContent>
          </a:graphicData>
        </a:graphic>
      </p:graphicFrame>
    </p:spTree>
    <p:extLst>
      <p:ext uri="{BB962C8B-B14F-4D97-AF65-F5344CB8AC3E}">
        <p14:creationId xmlns:p14="http://schemas.microsoft.com/office/powerpoint/2010/main" val="320825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for rectangular matrix</a:t>
            </a:r>
            <a:endParaRPr lang="en-US" dirty="0"/>
          </a:p>
        </p:txBody>
      </p:sp>
      <p:sp>
        <p:nvSpPr>
          <p:cNvPr id="3" name="Content Placeholder 2"/>
          <p:cNvSpPr>
            <a:spLocks noGrp="1"/>
          </p:cNvSpPr>
          <p:nvPr>
            <p:ph idx="1"/>
          </p:nvPr>
        </p:nvSpPr>
        <p:spPr/>
        <p:txBody>
          <a:bodyPr/>
          <a:lstStyle/>
          <a:p>
            <a:pPr lvl="0"/>
            <a:r>
              <a:rPr lang="en-US" dirty="0" smtClean="0">
                <a:solidFill>
                  <a:prstClr val="black"/>
                </a:solidFill>
              </a:rPr>
              <a:t>Bipartite graph</a:t>
            </a:r>
          </a:p>
          <a:p>
            <a:pPr marL="0" lvl="0" indent="0">
              <a:buNone/>
            </a:pPr>
            <a:r>
              <a:rPr lang="en-US" dirty="0">
                <a:solidFill>
                  <a:prstClr val="black"/>
                </a:solidFill>
              </a:rPr>
              <a:t> </a:t>
            </a:r>
            <a:r>
              <a:rPr lang="en-US" dirty="0" smtClean="0">
                <a:solidFill>
                  <a:prstClr val="black"/>
                </a:solidFill>
              </a:rPr>
              <a:t>    Rows = vertex set U, columns = vertex set V</a:t>
            </a:r>
          </a:p>
          <a:p>
            <a:pPr marL="0" indent="0">
              <a:buNone/>
            </a:pPr>
            <a:r>
              <a:rPr lang="en-US" dirty="0">
                <a:solidFill>
                  <a:prstClr val="black"/>
                </a:solidFill>
              </a:rPr>
              <a:t> </a:t>
            </a:r>
            <a:r>
              <a:rPr lang="en-US" dirty="0" smtClean="0">
                <a:solidFill>
                  <a:prstClr val="black"/>
                </a:solidFill>
              </a:rPr>
              <a:t>   </a:t>
            </a:r>
            <a:r>
              <a:rPr lang="en-US" dirty="0">
                <a:solidFill>
                  <a:prstClr val="black"/>
                </a:solidFill>
              </a:rPr>
              <a:t> each nonzero A(</a:t>
            </a:r>
            <a:r>
              <a:rPr lang="en-US" dirty="0" err="1">
                <a:solidFill>
                  <a:prstClr val="black"/>
                </a:solidFill>
              </a:rPr>
              <a:t>i,j</a:t>
            </a:r>
            <a:r>
              <a:rPr lang="en-US" dirty="0">
                <a:solidFill>
                  <a:prstClr val="black"/>
                </a:solidFill>
              </a:rPr>
              <a:t>) = an </a:t>
            </a:r>
            <a:r>
              <a:rPr lang="en-US" dirty="0" smtClean="0">
                <a:solidFill>
                  <a:prstClr val="black"/>
                </a:solidFill>
              </a:rPr>
              <a:t>edge (</a:t>
            </a:r>
            <a:r>
              <a:rPr lang="en-US" dirty="0" err="1">
                <a:solidFill>
                  <a:prstClr val="black"/>
                </a:solidFill>
              </a:rPr>
              <a:t>r</a:t>
            </a:r>
            <a:r>
              <a:rPr lang="en-US" baseline="-25000" dirty="0" err="1" smtClean="0">
                <a:solidFill>
                  <a:prstClr val="black"/>
                </a:solidFill>
              </a:rPr>
              <a:t>i</a:t>
            </a:r>
            <a:r>
              <a:rPr lang="en-US" dirty="0" err="1" smtClean="0">
                <a:solidFill>
                  <a:prstClr val="black"/>
                </a:solidFill>
              </a:rPr>
              <a:t>,c</a:t>
            </a:r>
            <a:r>
              <a:rPr lang="en-US" baseline="-25000" dirty="0" err="1" smtClean="0">
                <a:solidFill>
                  <a:prstClr val="black"/>
                </a:solidFill>
              </a:rPr>
              <a:t>j</a:t>
            </a:r>
            <a:r>
              <a:rPr lang="en-US" dirty="0" smtClean="0">
                <a:solidFill>
                  <a:prstClr val="black"/>
                </a:solidFill>
              </a:rPr>
              <a:t>), </a:t>
            </a:r>
            <a:r>
              <a:rPr lang="en-US" dirty="0" err="1">
                <a:solidFill>
                  <a:prstClr val="black"/>
                </a:solidFill>
              </a:rPr>
              <a:t>r</a:t>
            </a:r>
            <a:r>
              <a:rPr lang="en-US" baseline="-25000" dirty="0" err="1" smtClean="0">
                <a:solidFill>
                  <a:prstClr val="black"/>
                </a:solidFill>
              </a:rPr>
              <a:t>i</a:t>
            </a:r>
            <a:r>
              <a:rPr lang="en-US" dirty="0" smtClean="0">
                <a:solidFill>
                  <a:prstClr val="black"/>
                </a:solidFill>
              </a:rPr>
              <a:t> in U and </a:t>
            </a:r>
            <a:r>
              <a:rPr lang="en-US" dirty="0" err="1">
                <a:solidFill>
                  <a:prstClr val="black"/>
                </a:solidFill>
              </a:rPr>
              <a:t>c</a:t>
            </a:r>
            <a:r>
              <a:rPr lang="en-US" baseline="-25000" dirty="0" err="1" smtClean="0">
                <a:solidFill>
                  <a:prstClr val="black"/>
                </a:solidFill>
              </a:rPr>
              <a:t>j</a:t>
            </a:r>
            <a:r>
              <a:rPr lang="en-US" dirty="0" smtClean="0">
                <a:solidFill>
                  <a:prstClr val="black"/>
                </a:solidFill>
              </a:rPr>
              <a:t> in V</a:t>
            </a:r>
            <a:endParaRPr lang="en-US" dirty="0">
              <a:solidFill>
                <a:prstClr val="black"/>
              </a:solidFill>
            </a:endParaRPr>
          </a:p>
          <a:p>
            <a:pPr marL="0" indent="0">
              <a:buNone/>
            </a:pPr>
            <a:endParaRPr lang="en-US" dirty="0">
              <a:solidFill>
                <a:prstClr val="black"/>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solidFill>
                  <a:prstClr val="black"/>
                </a:solidFill>
              </a:rPr>
              <a:pPr>
                <a:defRPr/>
              </a:pPr>
              <a:t>21</a:t>
            </a:fld>
            <a:endParaRPr lang="en-US">
              <a:solidFill>
                <a:prstClr val="black"/>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126198120"/>
              </p:ext>
            </p:extLst>
          </p:nvPr>
        </p:nvGraphicFramePr>
        <p:xfrm>
          <a:off x="762000" y="2590800"/>
          <a:ext cx="3535680" cy="2209800"/>
        </p:xfrm>
        <a:graphic>
          <a:graphicData uri="http://schemas.openxmlformats.org/presentationml/2006/ole">
            <mc:AlternateContent xmlns:mc="http://schemas.openxmlformats.org/markup-compatibility/2006">
              <mc:Choice xmlns:v="urn:schemas-microsoft-com:vml" Requires="v">
                <p:oleObj spid="_x0000_s12417" name="Equation" r:id="rId3" imgW="1524000" imgH="952500" progId="Equation.3">
                  <p:embed/>
                </p:oleObj>
              </mc:Choice>
              <mc:Fallback>
                <p:oleObj name="Equation" r:id="rId3" imgW="1524000" imgH="952500" progId="Equation.3">
                  <p:embed/>
                  <p:pic>
                    <p:nvPicPr>
                      <p:cNvPr id="0" name=""/>
                      <p:cNvPicPr/>
                      <p:nvPr/>
                    </p:nvPicPr>
                    <p:blipFill>
                      <a:blip r:embed="rId4"/>
                      <a:stretch>
                        <a:fillRect/>
                      </a:stretch>
                    </p:blipFill>
                    <p:spPr>
                      <a:xfrm>
                        <a:off x="762000" y="2590800"/>
                        <a:ext cx="3535680" cy="2209800"/>
                      </a:xfrm>
                      <a:prstGeom prst="rect">
                        <a:avLst/>
                      </a:prstGeom>
                    </p:spPr>
                  </p:pic>
                </p:oleObj>
              </mc:Fallback>
            </mc:AlternateContent>
          </a:graphicData>
        </a:graphic>
      </p:graphicFrame>
      <p:pic>
        <p:nvPicPr>
          <p:cNvPr id="6" name="Picture 5" descr="bg.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400" y="2386584"/>
            <a:ext cx="2212848" cy="3557016"/>
          </a:xfrm>
          <a:prstGeom prst="rect">
            <a:avLst/>
          </a:prstGeom>
        </p:spPr>
      </p:pic>
    </p:spTree>
    <p:extLst>
      <p:ext uri="{BB962C8B-B14F-4D97-AF65-F5344CB8AC3E}">
        <p14:creationId xmlns:p14="http://schemas.microsoft.com/office/powerpoint/2010/main" val="210048371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for square, pattern </a:t>
            </a:r>
            <a:r>
              <a:rPr lang="en-US" dirty="0" err="1" smtClean="0"/>
              <a:t>nonsymmetric</a:t>
            </a:r>
            <a:r>
              <a:rPr lang="en-US" dirty="0" smtClean="0"/>
              <a:t> matrix</a:t>
            </a:r>
            <a:endParaRPr lang="en-US" dirty="0"/>
          </a:p>
        </p:txBody>
      </p:sp>
      <p:sp>
        <p:nvSpPr>
          <p:cNvPr id="3" name="Content Placeholder 2"/>
          <p:cNvSpPr>
            <a:spLocks noGrp="1"/>
          </p:cNvSpPr>
          <p:nvPr>
            <p:ph idx="1"/>
          </p:nvPr>
        </p:nvSpPr>
        <p:spPr/>
        <p:txBody>
          <a:bodyPr/>
          <a:lstStyle/>
          <a:p>
            <a:pPr lvl="0"/>
            <a:r>
              <a:rPr lang="en-US" dirty="0">
                <a:solidFill>
                  <a:prstClr val="black"/>
                </a:solidFill>
              </a:rPr>
              <a:t>Bipartite </a:t>
            </a:r>
            <a:r>
              <a:rPr lang="en-US" dirty="0" smtClean="0">
                <a:solidFill>
                  <a:prstClr val="black"/>
                </a:solidFill>
              </a:rPr>
              <a:t>graph as before</a:t>
            </a:r>
            <a:endParaRPr lang="en-US" dirty="0" smtClean="0"/>
          </a:p>
          <a:p>
            <a:endParaRPr lang="en-US" dirty="0"/>
          </a:p>
          <a:p>
            <a:r>
              <a:rPr lang="en-US" dirty="0" smtClean="0"/>
              <a:t>Directed graph:</a:t>
            </a:r>
          </a:p>
          <a:p>
            <a:pPr marL="0" indent="0">
              <a:buNone/>
            </a:pPr>
            <a:r>
              <a:rPr lang="en-US" dirty="0"/>
              <a:t> </a:t>
            </a:r>
            <a:r>
              <a:rPr lang="en-US" dirty="0" smtClean="0"/>
              <a:t>    Rows / columns = vertex set V </a:t>
            </a:r>
          </a:p>
          <a:p>
            <a:pPr marL="0" indent="0">
              <a:buNone/>
            </a:pPr>
            <a:r>
              <a:rPr lang="en-US" dirty="0"/>
              <a:t> </a:t>
            </a:r>
            <a:r>
              <a:rPr lang="en-US" dirty="0" smtClean="0"/>
              <a:t>    each nonzero A(</a:t>
            </a:r>
            <a:r>
              <a:rPr lang="en-US" dirty="0" err="1" smtClean="0"/>
              <a:t>i,j</a:t>
            </a:r>
            <a:r>
              <a:rPr lang="en-US" dirty="0" smtClean="0"/>
              <a:t>) = an </a:t>
            </a:r>
            <a:r>
              <a:rPr lang="en-US" dirty="0" smtClean="0">
                <a:solidFill>
                  <a:srgbClr val="0000FF"/>
                </a:solidFill>
              </a:rPr>
              <a:t>ordered </a:t>
            </a:r>
            <a:r>
              <a:rPr lang="en-US" dirty="0" smtClean="0"/>
              <a:t>edge (v</a:t>
            </a:r>
            <a:r>
              <a:rPr lang="en-US" baseline="-25000" dirty="0" smtClean="0"/>
              <a:t>i</a:t>
            </a:r>
            <a:r>
              <a:rPr lang="en-US" dirty="0" smtClean="0"/>
              <a:t>, </a:t>
            </a:r>
            <a:r>
              <a:rPr lang="en-US" dirty="0" err="1" smtClean="0"/>
              <a:t>v</a:t>
            </a:r>
            <a:r>
              <a:rPr lang="en-US" baseline="-25000" dirty="0" err="1" smtClean="0"/>
              <a:t>j</a:t>
            </a:r>
            <a:r>
              <a:rPr lang="en-US" dirty="0" smtClean="0"/>
              <a:t>) directed v</a:t>
            </a:r>
            <a:r>
              <a:rPr lang="en-US" baseline="-25000" dirty="0" smtClean="0"/>
              <a:t>i</a:t>
            </a:r>
            <a:r>
              <a:rPr lang="en-US" dirty="0" smtClean="0"/>
              <a:t> </a:t>
            </a:r>
            <a:r>
              <a:rPr lang="en-US" dirty="0" smtClean="0">
                <a:sym typeface="Wingdings"/>
              </a:rPr>
              <a:t> </a:t>
            </a:r>
            <a:r>
              <a:rPr lang="en-US" dirty="0" err="1" smtClean="0">
                <a:sym typeface="Wingdings"/>
              </a:rPr>
              <a:t>v</a:t>
            </a:r>
            <a:r>
              <a:rPr lang="en-US" baseline="-25000" dirty="0" err="1" smtClean="0">
                <a:sym typeface="Wingdings"/>
              </a:rPr>
              <a:t>j</a:t>
            </a:r>
            <a:endParaRPr lang="en-US" dirty="0" smtClean="0"/>
          </a:p>
          <a:p>
            <a:pPr marL="0" indent="0">
              <a:buNone/>
            </a:pPr>
            <a:endParaRPr lang="en-US" dirty="0"/>
          </a:p>
          <a:p>
            <a:pPr lvl="0"/>
            <a:endParaRPr lang="en-US" dirty="0" smtClean="0">
              <a:solidFill>
                <a:prstClr val="black"/>
              </a:solidFill>
            </a:endParaRPr>
          </a:p>
          <a:p>
            <a:pPr lvl="0"/>
            <a:endParaRPr lang="en-US" dirty="0">
              <a:solidFill>
                <a:prstClr val="black"/>
              </a:solidFill>
            </a:endParaRPr>
          </a:p>
          <a:p>
            <a:pPr lvl="0"/>
            <a:endParaRPr lang="en-US" dirty="0" smtClean="0">
              <a:solidFill>
                <a:prstClr val="black"/>
              </a:solidFill>
            </a:endParaRPr>
          </a:p>
          <a:p>
            <a:pPr lvl="0"/>
            <a:endParaRPr lang="en-US" dirty="0">
              <a:solidFill>
                <a:prstClr val="black"/>
              </a:solidFill>
            </a:endParaRPr>
          </a:p>
          <a:p>
            <a:pPr marL="0" indent="0">
              <a:buNone/>
            </a:pPr>
            <a:endParaRPr lang="en-US" dirty="0">
              <a:solidFill>
                <a:prstClr val="black"/>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solidFill>
                  <a:prstClr val="black"/>
                </a:solidFill>
              </a:rPr>
              <a:pPr>
                <a:defRPr/>
              </a:pPr>
              <a:t>22</a:t>
            </a:fld>
            <a:endParaRPr lang="en-US">
              <a:solidFill>
                <a:prstClr val="black"/>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750939393"/>
              </p:ext>
            </p:extLst>
          </p:nvPr>
        </p:nvGraphicFramePr>
        <p:xfrm>
          <a:off x="1295400" y="3429000"/>
          <a:ext cx="2590800" cy="1886504"/>
        </p:xfrm>
        <a:graphic>
          <a:graphicData uri="http://schemas.openxmlformats.org/presentationml/2006/ole">
            <mc:AlternateContent xmlns:mc="http://schemas.openxmlformats.org/markup-compatibility/2006">
              <mc:Choice xmlns:v="urn:schemas-microsoft-com:vml" Requires="v">
                <p:oleObj spid="_x0000_s13436" name="Equation" r:id="rId3" imgW="1308100" imgH="952500" progId="Equation.3">
                  <p:embed/>
                </p:oleObj>
              </mc:Choice>
              <mc:Fallback>
                <p:oleObj name="Equation" r:id="rId3" imgW="1308100" imgH="952500" progId="Equation.3">
                  <p:embed/>
                  <p:pic>
                    <p:nvPicPr>
                      <p:cNvPr id="0" name=""/>
                      <p:cNvPicPr/>
                      <p:nvPr/>
                    </p:nvPicPr>
                    <p:blipFill>
                      <a:blip r:embed="rId4"/>
                      <a:stretch>
                        <a:fillRect/>
                      </a:stretch>
                    </p:blipFill>
                    <p:spPr>
                      <a:xfrm>
                        <a:off x="1295400" y="3429000"/>
                        <a:ext cx="2590800" cy="1886504"/>
                      </a:xfrm>
                      <a:prstGeom prst="rect">
                        <a:avLst/>
                      </a:prstGeom>
                    </p:spPr>
                  </p:pic>
                </p:oleObj>
              </mc:Fallback>
            </mc:AlternateContent>
          </a:graphicData>
        </a:graphic>
      </p:graphicFrame>
      <p:pic>
        <p:nvPicPr>
          <p:cNvPr id="6" name="Picture 5" descr="dg.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6800" y="3124200"/>
            <a:ext cx="2514600" cy="2735548"/>
          </a:xfrm>
          <a:prstGeom prst="rect">
            <a:avLst/>
          </a:prstGeom>
        </p:spPr>
      </p:pic>
    </p:spTree>
    <p:extLst>
      <p:ext uri="{BB962C8B-B14F-4D97-AF65-F5344CB8AC3E}">
        <p14:creationId xmlns:p14="http://schemas.microsoft.com/office/powerpoint/2010/main" val="426370161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for square, pattern symmetric matrix</a:t>
            </a:r>
            <a:endParaRPr lang="en-US" dirty="0"/>
          </a:p>
        </p:txBody>
      </p:sp>
      <p:sp>
        <p:nvSpPr>
          <p:cNvPr id="3" name="Content Placeholder 2"/>
          <p:cNvSpPr>
            <a:spLocks noGrp="1"/>
          </p:cNvSpPr>
          <p:nvPr>
            <p:ph idx="1"/>
          </p:nvPr>
        </p:nvSpPr>
        <p:spPr/>
        <p:txBody>
          <a:bodyPr/>
          <a:lstStyle/>
          <a:p>
            <a:r>
              <a:rPr lang="en-US" dirty="0" smtClean="0"/>
              <a:t>Bipartite graph as before</a:t>
            </a:r>
          </a:p>
          <a:p>
            <a:endParaRPr lang="en-US" dirty="0"/>
          </a:p>
          <a:p>
            <a:r>
              <a:rPr lang="en-US" dirty="0" smtClean="0"/>
              <a:t>Undirected graph:</a:t>
            </a:r>
          </a:p>
          <a:p>
            <a:pPr marL="0" indent="0">
              <a:buNone/>
            </a:pPr>
            <a:r>
              <a:rPr lang="en-US" dirty="0"/>
              <a:t> </a:t>
            </a:r>
            <a:r>
              <a:rPr lang="en-US" dirty="0" smtClean="0"/>
              <a:t>    Rows / columns = vertex set V</a:t>
            </a:r>
            <a:endParaRPr lang="en-US" dirty="0"/>
          </a:p>
          <a:p>
            <a:pPr marL="0" indent="0">
              <a:buNone/>
            </a:pPr>
            <a:r>
              <a:rPr lang="en-US" dirty="0"/>
              <a:t> </a:t>
            </a:r>
            <a:r>
              <a:rPr lang="en-US" dirty="0" smtClean="0"/>
              <a:t>    each nonzero A(</a:t>
            </a:r>
            <a:r>
              <a:rPr lang="en-US" dirty="0" err="1" smtClean="0"/>
              <a:t>i,j</a:t>
            </a:r>
            <a:r>
              <a:rPr lang="en-US" dirty="0" smtClean="0"/>
              <a:t>) = an edge {v</a:t>
            </a:r>
            <a:r>
              <a:rPr lang="en-US" baseline="-25000" dirty="0" smtClean="0"/>
              <a:t>i, </a:t>
            </a:r>
            <a:r>
              <a:rPr lang="en-US" dirty="0" err="1" smtClean="0"/>
              <a:t>v</a:t>
            </a:r>
            <a:r>
              <a:rPr lang="en-US" baseline="-25000" dirty="0" err="1" smtClean="0"/>
              <a:t>j</a:t>
            </a:r>
            <a:r>
              <a:rPr lang="en-US" dirty="0"/>
              <a:t>}</a:t>
            </a:r>
            <a:endParaRPr lang="en-US" dirty="0" smtClean="0"/>
          </a:p>
          <a:p>
            <a:pPr marL="0" indent="0">
              <a:buNone/>
            </a:pPr>
            <a:endParaRPr lang="en-US" dirty="0"/>
          </a:p>
          <a:p>
            <a:pPr marL="0" indent="0">
              <a:buNone/>
            </a:pPr>
            <a:endParaRPr lang="en-US" dirty="0">
              <a:solidFill>
                <a:prstClr val="black"/>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solidFill>
                  <a:prstClr val="black"/>
                </a:solidFill>
              </a:rPr>
              <a:pPr>
                <a:defRPr/>
              </a:pPr>
              <a:t>23</a:t>
            </a:fld>
            <a:endParaRPr lang="en-US">
              <a:solidFill>
                <a:prstClr val="black"/>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223465592"/>
              </p:ext>
            </p:extLst>
          </p:nvPr>
        </p:nvGraphicFramePr>
        <p:xfrm>
          <a:off x="1460500" y="3429000"/>
          <a:ext cx="2565400" cy="1885950"/>
        </p:xfrm>
        <a:graphic>
          <a:graphicData uri="http://schemas.openxmlformats.org/presentationml/2006/ole">
            <mc:AlternateContent xmlns:mc="http://schemas.openxmlformats.org/markup-compatibility/2006">
              <mc:Choice xmlns:v="urn:schemas-microsoft-com:vml" Requires="v">
                <p:oleObj spid="_x0000_s14453" name="Equation" r:id="rId3" imgW="1295400" imgH="952500" progId="Equation.3">
                  <p:embed/>
                </p:oleObj>
              </mc:Choice>
              <mc:Fallback>
                <p:oleObj name="Equation" r:id="rId3" imgW="1295400" imgH="952500" progId="Equation.3">
                  <p:embed/>
                  <p:pic>
                    <p:nvPicPr>
                      <p:cNvPr id="0" name=""/>
                      <p:cNvPicPr/>
                      <p:nvPr/>
                    </p:nvPicPr>
                    <p:blipFill>
                      <a:blip r:embed="rId4"/>
                      <a:stretch>
                        <a:fillRect/>
                      </a:stretch>
                    </p:blipFill>
                    <p:spPr>
                      <a:xfrm>
                        <a:off x="1460500" y="3429000"/>
                        <a:ext cx="2565400" cy="1885950"/>
                      </a:xfrm>
                      <a:prstGeom prst="rect">
                        <a:avLst/>
                      </a:prstGeom>
                    </p:spPr>
                  </p:pic>
                </p:oleObj>
              </mc:Fallback>
            </mc:AlternateContent>
          </a:graphicData>
        </a:graphic>
      </p:graphicFrame>
      <p:pic>
        <p:nvPicPr>
          <p:cNvPr id="6" name="Picture 5" descr="udg.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24984" y="3171769"/>
            <a:ext cx="2337816" cy="2543231"/>
          </a:xfrm>
          <a:prstGeom prst="rect">
            <a:avLst/>
          </a:prstGeom>
        </p:spPr>
      </p:pic>
    </p:spTree>
    <p:extLst>
      <p:ext uri="{BB962C8B-B14F-4D97-AF65-F5344CB8AC3E}">
        <p14:creationId xmlns:p14="http://schemas.microsoft.com/office/powerpoint/2010/main" val="358358980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solidFill>
                  <a:prstClr val="black"/>
                </a:solidFill>
              </a:rPr>
              <a:t>                        </a:t>
            </a:r>
          </a:p>
          <a:p>
            <a:r>
              <a:rPr lang="en-US">
                <a:solidFill>
                  <a:prstClr val="black"/>
                </a:solidFill>
              </a:rPr>
              <a:t>                        </a:t>
            </a:r>
            <a:fld id="{B3FF6185-07FF-E140-9FE3-42F4A2CDA4CC}" type="slidenum">
              <a:rPr lang="en-US">
                <a:solidFill>
                  <a:prstClr val="black"/>
                </a:solidFill>
              </a:rPr>
              <a:pPr/>
              <a:t>24</a:t>
            </a:fld>
            <a:endParaRPr lang="en-US">
              <a:solidFill>
                <a:prstClr val="black"/>
              </a:solidFill>
            </a:endParaRPr>
          </a:p>
        </p:txBody>
      </p:sp>
      <p:sp>
        <p:nvSpPr>
          <p:cNvPr id="265218" name="Rectangle 2"/>
          <p:cNvSpPr>
            <a:spLocks noGrp="1" noChangeArrowheads="1"/>
          </p:cNvSpPr>
          <p:nvPr>
            <p:ph type="title"/>
          </p:nvPr>
        </p:nvSpPr>
        <p:spPr/>
        <p:txBody>
          <a:bodyPr/>
          <a:lstStyle/>
          <a:p>
            <a:r>
              <a:rPr lang="en-US"/>
              <a:t>Parallel sparse matrix-vector multiply</a:t>
            </a:r>
          </a:p>
        </p:txBody>
      </p:sp>
      <p:sp>
        <p:nvSpPr>
          <p:cNvPr id="265219" name="Rectangle 3"/>
          <p:cNvSpPr>
            <a:spLocks noGrp="1" noChangeArrowheads="1"/>
          </p:cNvSpPr>
          <p:nvPr>
            <p:ph type="body" idx="1"/>
          </p:nvPr>
        </p:nvSpPr>
        <p:spPr>
          <a:xfrm>
            <a:off x="381000" y="1066800"/>
            <a:ext cx="7772400" cy="4800600"/>
          </a:xfrm>
        </p:spPr>
        <p:txBody>
          <a:bodyPr/>
          <a:lstStyle/>
          <a:p>
            <a:pPr>
              <a:lnSpc>
                <a:spcPct val="90000"/>
              </a:lnSpc>
            </a:pPr>
            <a:r>
              <a:rPr lang="en-US" sz="2000" dirty="0"/>
              <a:t>y = A*x, where A is a sparse  n x n matrix</a:t>
            </a: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Questions</a:t>
            </a:r>
          </a:p>
          <a:p>
            <a:pPr lvl="1">
              <a:lnSpc>
                <a:spcPct val="90000"/>
              </a:lnSpc>
            </a:pPr>
            <a:r>
              <a:rPr lang="en-US" sz="2000" dirty="0"/>
              <a:t>which processors store</a:t>
            </a:r>
          </a:p>
          <a:p>
            <a:pPr lvl="2">
              <a:lnSpc>
                <a:spcPct val="90000"/>
              </a:lnSpc>
            </a:pPr>
            <a:r>
              <a:rPr lang="en-US" sz="2000" dirty="0"/>
              <a:t>y[</a:t>
            </a:r>
            <a:r>
              <a:rPr lang="en-US" sz="2000" dirty="0" err="1"/>
              <a:t>i</a:t>
            </a:r>
            <a:r>
              <a:rPr lang="en-US" sz="2000" dirty="0"/>
              <a:t>], x[</a:t>
            </a:r>
            <a:r>
              <a:rPr lang="en-US" sz="2000" dirty="0" err="1"/>
              <a:t>i</a:t>
            </a:r>
            <a:r>
              <a:rPr lang="en-US" sz="2000" dirty="0"/>
              <a:t>], and A[</a:t>
            </a:r>
            <a:r>
              <a:rPr lang="en-US" sz="2000" dirty="0" err="1"/>
              <a:t>i,j</a:t>
            </a:r>
            <a:r>
              <a:rPr lang="en-US" sz="2000" dirty="0"/>
              <a:t>]</a:t>
            </a:r>
          </a:p>
          <a:p>
            <a:pPr lvl="1">
              <a:lnSpc>
                <a:spcPct val="90000"/>
              </a:lnSpc>
            </a:pPr>
            <a:r>
              <a:rPr lang="en-US" sz="2000" dirty="0"/>
              <a:t>which processors compute</a:t>
            </a:r>
          </a:p>
          <a:p>
            <a:pPr lvl="2">
              <a:lnSpc>
                <a:spcPct val="90000"/>
              </a:lnSpc>
            </a:pPr>
            <a:r>
              <a:rPr lang="en-US" sz="2000" dirty="0"/>
              <a:t>y[</a:t>
            </a:r>
            <a:r>
              <a:rPr lang="en-US" sz="2000" dirty="0" err="1"/>
              <a:t>i</a:t>
            </a:r>
            <a:r>
              <a:rPr lang="en-US" sz="2000" dirty="0"/>
              <a:t>] = (row </a:t>
            </a:r>
            <a:r>
              <a:rPr lang="en-US" sz="2000" dirty="0" err="1"/>
              <a:t>i</a:t>
            </a:r>
            <a:r>
              <a:rPr lang="en-US" sz="2000" dirty="0"/>
              <a:t> of A) * x   … a sparse dot product</a:t>
            </a:r>
          </a:p>
          <a:p>
            <a:pPr>
              <a:lnSpc>
                <a:spcPct val="90000"/>
              </a:lnSpc>
            </a:pPr>
            <a:r>
              <a:rPr lang="en-US" sz="2000" dirty="0"/>
              <a:t>Partitioning</a:t>
            </a:r>
          </a:p>
          <a:p>
            <a:pPr lvl="1">
              <a:lnSpc>
                <a:spcPct val="90000"/>
              </a:lnSpc>
            </a:pPr>
            <a:r>
              <a:rPr lang="en-US" sz="2000" dirty="0"/>
              <a:t>Partition index set {1,…,n} = N1 </a:t>
            </a:r>
            <a:r>
              <a:rPr lang="en-US" sz="2000" dirty="0">
                <a:sym typeface="Symbol" charset="0"/>
              </a:rPr>
              <a:t></a:t>
            </a:r>
            <a:r>
              <a:rPr lang="en-US" sz="2000" dirty="0"/>
              <a:t> N2 </a:t>
            </a:r>
            <a:r>
              <a:rPr lang="en-US" sz="2000" dirty="0">
                <a:sym typeface="Symbol" charset="0"/>
              </a:rPr>
              <a:t></a:t>
            </a:r>
            <a:r>
              <a:rPr lang="en-US" sz="2000" dirty="0"/>
              <a:t> … </a:t>
            </a:r>
            <a:r>
              <a:rPr lang="en-US" sz="2000" dirty="0">
                <a:sym typeface="Symbol" charset="0"/>
              </a:rPr>
              <a:t></a:t>
            </a:r>
            <a:r>
              <a:rPr lang="en-US" sz="2000" dirty="0"/>
              <a:t> </a:t>
            </a:r>
            <a:r>
              <a:rPr lang="en-US" sz="2000" dirty="0" err="1"/>
              <a:t>Np</a:t>
            </a:r>
            <a:r>
              <a:rPr lang="en-US" sz="2000" dirty="0"/>
              <a:t>.</a:t>
            </a:r>
          </a:p>
          <a:p>
            <a:pPr lvl="1">
              <a:lnSpc>
                <a:spcPct val="90000"/>
              </a:lnSpc>
            </a:pPr>
            <a:r>
              <a:rPr lang="en-US" sz="2000" dirty="0"/>
              <a:t>For all </a:t>
            </a:r>
            <a:r>
              <a:rPr lang="en-US" sz="2000" dirty="0" err="1"/>
              <a:t>i</a:t>
            </a:r>
            <a:r>
              <a:rPr lang="en-US" sz="2000" dirty="0"/>
              <a:t> in </a:t>
            </a:r>
            <a:r>
              <a:rPr lang="en-US" sz="2000" dirty="0" err="1"/>
              <a:t>Nk</a:t>
            </a:r>
            <a:r>
              <a:rPr lang="en-US" sz="2000" dirty="0"/>
              <a:t>, Processor k stores y[</a:t>
            </a:r>
            <a:r>
              <a:rPr lang="en-US" sz="2000" dirty="0" err="1"/>
              <a:t>i</a:t>
            </a:r>
            <a:r>
              <a:rPr lang="en-US" sz="2000" dirty="0"/>
              <a:t>], x[</a:t>
            </a:r>
            <a:r>
              <a:rPr lang="en-US" sz="2000" dirty="0" err="1"/>
              <a:t>i</a:t>
            </a:r>
            <a:r>
              <a:rPr lang="en-US" sz="2000" dirty="0"/>
              <a:t>], and row </a:t>
            </a:r>
            <a:r>
              <a:rPr lang="en-US" sz="2000" dirty="0" err="1"/>
              <a:t>i</a:t>
            </a:r>
            <a:r>
              <a:rPr lang="en-US" sz="2000" dirty="0"/>
              <a:t> of A </a:t>
            </a:r>
          </a:p>
          <a:p>
            <a:pPr lvl="1">
              <a:lnSpc>
                <a:spcPct val="90000"/>
              </a:lnSpc>
            </a:pPr>
            <a:r>
              <a:rPr lang="en-US" sz="2000" dirty="0"/>
              <a:t>For all </a:t>
            </a:r>
            <a:r>
              <a:rPr lang="en-US" sz="2000" dirty="0" err="1"/>
              <a:t>i</a:t>
            </a:r>
            <a:r>
              <a:rPr lang="en-US" sz="2000" dirty="0"/>
              <a:t> in </a:t>
            </a:r>
            <a:r>
              <a:rPr lang="en-US" sz="2000" dirty="0" err="1"/>
              <a:t>Nk</a:t>
            </a:r>
            <a:r>
              <a:rPr lang="en-US" sz="2000" dirty="0"/>
              <a:t>, Processor k computes y[</a:t>
            </a:r>
            <a:r>
              <a:rPr lang="en-US" sz="2000" dirty="0" err="1"/>
              <a:t>i</a:t>
            </a:r>
            <a:r>
              <a:rPr lang="en-US" sz="2000" dirty="0"/>
              <a:t>] = (row </a:t>
            </a:r>
            <a:r>
              <a:rPr lang="en-US" sz="2000" dirty="0" err="1"/>
              <a:t>i</a:t>
            </a:r>
            <a:r>
              <a:rPr lang="en-US" sz="2000" dirty="0"/>
              <a:t> of A) * x</a:t>
            </a:r>
          </a:p>
          <a:p>
            <a:pPr lvl="1">
              <a:lnSpc>
                <a:spcPct val="90000"/>
              </a:lnSpc>
            </a:pPr>
            <a:r>
              <a:rPr lang="ja-JP" altLang="en-US" sz="2000" dirty="0">
                <a:solidFill>
                  <a:srgbClr val="CC0000"/>
                </a:solidFill>
                <a:latin typeface="Arial"/>
              </a:rPr>
              <a:t>“</a:t>
            </a:r>
            <a:r>
              <a:rPr lang="en-US" sz="2000" dirty="0">
                <a:solidFill>
                  <a:srgbClr val="CC0000"/>
                </a:solidFill>
              </a:rPr>
              <a:t>owner computes</a:t>
            </a:r>
            <a:r>
              <a:rPr lang="ja-JP" altLang="en-US" sz="2000" dirty="0">
                <a:solidFill>
                  <a:srgbClr val="CC0000"/>
                </a:solidFill>
                <a:latin typeface="Arial"/>
              </a:rPr>
              <a:t>”</a:t>
            </a:r>
            <a:r>
              <a:rPr lang="en-US" sz="2000" dirty="0">
                <a:solidFill>
                  <a:schemeClr val="accent2"/>
                </a:solidFill>
              </a:rPr>
              <a:t> </a:t>
            </a:r>
            <a:r>
              <a:rPr lang="en-US" sz="2000" dirty="0">
                <a:solidFill>
                  <a:schemeClr val="tx2"/>
                </a:solidFill>
              </a:rPr>
              <a:t>rule: Processor k compute y[</a:t>
            </a:r>
            <a:r>
              <a:rPr lang="en-US" sz="2000" dirty="0" err="1">
                <a:solidFill>
                  <a:schemeClr val="tx2"/>
                </a:solidFill>
              </a:rPr>
              <a:t>i</a:t>
            </a:r>
            <a:r>
              <a:rPr lang="en-US" sz="2000" dirty="0">
                <a:solidFill>
                  <a:schemeClr val="tx2"/>
                </a:solidFill>
              </a:rPr>
              <a:t>]s it owns</a:t>
            </a:r>
            <a:endParaRPr lang="en-US" sz="2000" dirty="0"/>
          </a:p>
        </p:txBody>
      </p:sp>
      <p:grpSp>
        <p:nvGrpSpPr>
          <p:cNvPr id="2" name="Group 1"/>
          <p:cNvGrpSpPr/>
          <p:nvPr/>
        </p:nvGrpSpPr>
        <p:grpSpPr>
          <a:xfrm>
            <a:off x="5181600" y="1143000"/>
            <a:ext cx="3306762" cy="2405062"/>
            <a:chOff x="5303838" y="1328738"/>
            <a:chExt cx="3306762" cy="2405062"/>
          </a:xfrm>
        </p:grpSpPr>
        <p:sp>
          <p:nvSpPr>
            <p:cNvPr id="265237" name="Text Box 21"/>
            <p:cNvSpPr txBox="1">
              <a:spLocks noChangeArrowheads="1"/>
            </p:cNvSpPr>
            <p:nvPr/>
          </p:nvSpPr>
          <p:spPr bwMode="auto">
            <a:xfrm>
              <a:off x="5303838" y="2274888"/>
              <a:ext cx="334962" cy="396875"/>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rgbClr val="000000"/>
                  </a:solidFill>
                </a:rPr>
                <a:t>y</a:t>
              </a:r>
            </a:p>
          </p:txBody>
        </p:sp>
        <p:sp>
          <p:nvSpPr>
            <p:cNvPr id="265232" name="Rectangle 16"/>
            <p:cNvSpPr>
              <a:spLocks noChangeArrowheads="1"/>
            </p:cNvSpPr>
            <p:nvPr/>
          </p:nvSpPr>
          <p:spPr bwMode="auto">
            <a:xfrm>
              <a:off x="5989638" y="1831975"/>
              <a:ext cx="2060575" cy="1901825"/>
            </a:xfrm>
            <a:prstGeom prst="rect">
              <a:avLst/>
            </a:prstGeom>
            <a:solidFill>
              <a:srgbClr val="FFFFCC"/>
            </a:solidFill>
            <a:ln w="12700">
              <a:solidFill>
                <a:srgbClr val="0000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a:solidFill>
                  <a:prstClr val="black"/>
                </a:solidFill>
              </a:endParaRPr>
            </a:p>
          </p:txBody>
        </p:sp>
        <p:sp>
          <p:nvSpPr>
            <p:cNvPr id="265233" name="Rectangle 17"/>
            <p:cNvSpPr>
              <a:spLocks noChangeArrowheads="1"/>
            </p:cNvSpPr>
            <p:nvPr/>
          </p:nvSpPr>
          <p:spPr bwMode="auto">
            <a:xfrm>
              <a:off x="5641975" y="1831975"/>
              <a:ext cx="131763" cy="1901825"/>
            </a:xfrm>
            <a:prstGeom prst="rect">
              <a:avLst/>
            </a:prstGeom>
            <a:solidFill>
              <a:srgbClr val="CCECFF"/>
            </a:solidFill>
            <a:ln w="12700">
              <a:solidFill>
                <a:srgbClr val="0000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5234" name="Rectangle 18"/>
            <p:cNvSpPr>
              <a:spLocks noChangeArrowheads="1"/>
            </p:cNvSpPr>
            <p:nvPr/>
          </p:nvSpPr>
          <p:spPr bwMode="auto">
            <a:xfrm>
              <a:off x="5997575" y="1562100"/>
              <a:ext cx="2062163" cy="130175"/>
            </a:xfrm>
            <a:prstGeom prst="rect">
              <a:avLst/>
            </a:prstGeom>
            <a:solidFill>
              <a:srgbClr val="CCFFCC"/>
            </a:solidFill>
            <a:ln w="12700">
              <a:solidFill>
                <a:srgbClr val="0000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a:solidFill>
                  <a:srgbClr val="CCFFCC"/>
                </a:solidFill>
              </a:endParaRPr>
            </a:p>
          </p:txBody>
        </p:sp>
        <p:sp>
          <p:nvSpPr>
            <p:cNvPr id="265235" name="Text Box 19"/>
            <p:cNvSpPr txBox="1">
              <a:spLocks noChangeArrowheads="1"/>
            </p:cNvSpPr>
            <p:nvPr/>
          </p:nvSpPr>
          <p:spPr bwMode="auto">
            <a:xfrm>
              <a:off x="6034088" y="2455863"/>
              <a:ext cx="2119312" cy="366712"/>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dirty="0" err="1">
                  <a:solidFill>
                    <a:srgbClr val="000000"/>
                  </a:solidFill>
                </a:rPr>
                <a:t>i</a:t>
              </a:r>
              <a:r>
                <a:rPr lang="en-US" dirty="0">
                  <a:solidFill>
                    <a:srgbClr val="000000"/>
                  </a:solidFill>
                </a:rPr>
                <a:t>: [j1,v1], [j2,v2],…</a:t>
              </a:r>
            </a:p>
          </p:txBody>
        </p:sp>
        <p:sp>
          <p:nvSpPr>
            <p:cNvPr id="265236" name="Text Box 20"/>
            <p:cNvSpPr txBox="1">
              <a:spLocks noChangeArrowheads="1"/>
            </p:cNvSpPr>
            <p:nvPr/>
          </p:nvSpPr>
          <p:spPr bwMode="auto">
            <a:xfrm>
              <a:off x="8153400" y="1371600"/>
              <a:ext cx="334963" cy="396875"/>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rgbClr val="000000"/>
                  </a:solidFill>
                </a:rPr>
                <a:t>X</a:t>
              </a:r>
            </a:p>
          </p:txBody>
        </p:sp>
        <p:sp>
          <p:nvSpPr>
            <p:cNvPr id="265238" name="Line 22"/>
            <p:cNvSpPr>
              <a:spLocks noChangeShapeType="1"/>
            </p:cNvSpPr>
            <p:nvPr/>
          </p:nvSpPr>
          <p:spPr bwMode="auto">
            <a:xfrm flipH="1">
              <a:off x="5641975" y="2325688"/>
              <a:ext cx="2422525"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prstClr val="black"/>
                </a:solidFill>
              </a:endParaRPr>
            </a:p>
          </p:txBody>
        </p:sp>
        <p:sp>
          <p:nvSpPr>
            <p:cNvPr id="265239" name="Line 23"/>
            <p:cNvSpPr>
              <a:spLocks noChangeShapeType="1"/>
            </p:cNvSpPr>
            <p:nvPr/>
          </p:nvSpPr>
          <p:spPr bwMode="auto">
            <a:xfrm flipH="1">
              <a:off x="5619750" y="2854325"/>
              <a:ext cx="2422525"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prstClr val="black"/>
                </a:solidFill>
              </a:endParaRPr>
            </a:p>
          </p:txBody>
        </p:sp>
        <p:sp>
          <p:nvSpPr>
            <p:cNvPr id="265240" name="Line 24"/>
            <p:cNvSpPr>
              <a:spLocks noChangeShapeType="1"/>
            </p:cNvSpPr>
            <p:nvPr/>
          </p:nvSpPr>
          <p:spPr bwMode="auto">
            <a:xfrm flipH="1">
              <a:off x="5635625" y="3290888"/>
              <a:ext cx="2422525"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prstClr val="black"/>
                </a:solidFill>
              </a:endParaRPr>
            </a:p>
          </p:txBody>
        </p:sp>
        <p:sp>
          <p:nvSpPr>
            <p:cNvPr id="265241" name="Text Box 25"/>
            <p:cNvSpPr txBox="1">
              <a:spLocks noChangeArrowheads="1"/>
            </p:cNvSpPr>
            <p:nvPr/>
          </p:nvSpPr>
          <p:spPr bwMode="auto">
            <a:xfrm>
              <a:off x="8147050" y="1868488"/>
              <a:ext cx="463550" cy="1847850"/>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80000"/>
                </a:spcBef>
              </a:pPr>
              <a:r>
                <a:rPr lang="en-US">
                  <a:solidFill>
                    <a:srgbClr val="000000"/>
                  </a:solidFill>
                </a:rPr>
                <a:t>P1</a:t>
              </a:r>
            </a:p>
            <a:p>
              <a:pPr>
                <a:spcBef>
                  <a:spcPct val="80000"/>
                </a:spcBef>
              </a:pPr>
              <a:r>
                <a:rPr lang="en-US">
                  <a:solidFill>
                    <a:srgbClr val="000000"/>
                  </a:solidFill>
                </a:rPr>
                <a:t>P2</a:t>
              </a:r>
            </a:p>
            <a:p>
              <a:pPr>
                <a:spcBef>
                  <a:spcPct val="80000"/>
                </a:spcBef>
              </a:pPr>
              <a:r>
                <a:rPr lang="en-US">
                  <a:solidFill>
                    <a:srgbClr val="000000"/>
                  </a:solidFill>
                </a:rPr>
                <a:t>P3</a:t>
              </a:r>
            </a:p>
            <a:p>
              <a:pPr>
                <a:spcBef>
                  <a:spcPct val="80000"/>
                </a:spcBef>
              </a:pPr>
              <a:r>
                <a:rPr lang="en-US">
                  <a:solidFill>
                    <a:srgbClr val="000000"/>
                  </a:solidFill>
                </a:rPr>
                <a:t>P4</a:t>
              </a:r>
            </a:p>
          </p:txBody>
        </p:sp>
        <p:sp>
          <p:nvSpPr>
            <p:cNvPr id="265247" name="Text Box 31"/>
            <p:cNvSpPr txBox="1">
              <a:spLocks noChangeArrowheads="1"/>
            </p:cNvSpPr>
            <p:nvPr/>
          </p:nvSpPr>
          <p:spPr bwMode="auto">
            <a:xfrm>
              <a:off x="6003925" y="1328738"/>
              <a:ext cx="19129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dirty="0">
                  <a:solidFill>
                    <a:prstClr val="black"/>
                  </a:solidFill>
                </a:rPr>
                <a:t>P1        P2         P3      P4</a:t>
              </a:r>
            </a:p>
          </p:txBody>
        </p:sp>
        <p:sp>
          <p:nvSpPr>
            <p:cNvPr id="265249" name="Text Box 33"/>
            <p:cNvSpPr txBox="1">
              <a:spLocks noChangeArrowheads="1"/>
            </p:cNvSpPr>
            <p:nvPr/>
          </p:nvSpPr>
          <p:spPr bwMode="auto">
            <a:xfrm>
              <a:off x="6003925" y="186531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prstClr val="black"/>
                  </a:solidFill>
                </a:rPr>
                <a:t>x</a:t>
              </a:r>
            </a:p>
          </p:txBody>
        </p:sp>
        <p:sp>
          <p:nvSpPr>
            <p:cNvPr id="265250" name="Text Box 34"/>
            <p:cNvSpPr txBox="1">
              <a:spLocks noChangeArrowheads="1"/>
            </p:cNvSpPr>
            <p:nvPr/>
          </p:nvSpPr>
          <p:spPr bwMode="auto">
            <a:xfrm>
              <a:off x="7070725" y="186531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prstClr val="black"/>
                  </a:solidFill>
                </a:rPr>
                <a:t>x</a:t>
              </a:r>
            </a:p>
          </p:txBody>
        </p:sp>
        <p:sp>
          <p:nvSpPr>
            <p:cNvPr id="265251" name="Line 35"/>
            <p:cNvSpPr>
              <a:spLocks noChangeShapeType="1"/>
            </p:cNvSpPr>
            <p:nvPr/>
          </p:nvSpPr>
          <p:spPr bwMode="auto">
            <a:xfrm>
              <a:off x="6400800" y="1447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prstClr val="black"/>
                </a:solidFill>
              </a:endParaRPr>
            </a:p>
          </p:txBody>
        </p:sp>
        <p:sp>
          <p:nvSpPr>
            <p:cNvPr id="265252" name="Line 36"/>
            <p:cNvSpPr>
              <a:spLocks noChangeShapeType="1"/>
            </p:cNvSpPr>
            <p:nvPr/>
          </p:nvSpPr>
          <p:spPr bwMode="auto">
            <a:xfrm>
              <a:off x="7010400" y="1447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prstClr val="black"/>
                </a:solidFill>
              </a:endParaRPr>
            </a:p>
          </p:txBody>
        </p:sp>
        <p:sp>
          <p:nvSpPr>
            <p:cNvPr id="265253" name="Line 37"/>
            <p:cNvSpPr>
              <a:spLocks noChangeShapeType="1"/>
            </p:cNvSpPr>
            <p:nvPr/>
          </p:nvSpPr>
          <p:spPr bwMode="auto">
            <a:xfrm>
              <a:off x="7467600" y="1447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prstClr val="black"/>
                </a:solidFill>
              </a:endParaRPr>
            </a:p>
          </p:txBody>
        </p:sp>
      </p:grpSp>
      <p:sp>
        <p:nvSpPr>
          <p:cNvPr id="265256" name="AutoShape 40"/>
          <p:cNvSpPr>
            <a:spLocks noChangeArrowheads="1"/>
          </p:cNvSpPr>
          <p:nvPr/>
        </p:nvSpPr>
        <p:spPr bwMode="auto">
          <a:xfrm>
            <a:off x="7696200" y="4419600"/>
            <a:ext cx="1447800" cy="609600"/>
          </a:xfrm>
          <a:prstGeom prst="wedgeRoundRectCallout">
            <a:avLst>
              <a:gd name="adj1" fmla="val -50218"/>
              <a:gd name="adj2" fmla="val 86199"/>
              <a:gd name="adj3" fmla="val 16667"/>
            </a:avLst>
          </a:prstGeom>
          <a:solidFill>
            <a:srgbClr val="D5F7D7"/>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en-US" sz="1200">
                <a:solidFill>
                  <a:prstClr val="black"/>
                </a:solidFill>
              </a:rPr>
              <a:t>May need communication</a:t>
            </a:r>
          </a:p>
        </p:txBody>
      </p:sp>
    </p:spTree>
    <p:extLst>
      <p:ext uri="{BB962C8B-B14F-4D97-AF65-F5344CB8AC3E}">
        <p14:creationId xmlns:p14="http://schemas.microsoft.com/office/powerpoint/2010/main" val="242399986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5"/>
          <p:cNvSpPr>
            <a:spLocks noGrp="1"/>
          </p:cNvSpPr>
          <p:nvPr>
            <p:ph type="sldNum" sz="quarter" idx="12"/>
          </p:nvPr>
        </p:nvSpPr>
        <p:spPr/>
        <p:txBody>
          <a:bodyPr/>
          <a:lstStyle/>
          <a:p>
            <a:r>
              <a:rPr lang="en-US">
                <a:solidFill>
                  <a:prstClr val="black"/>
                </a:solidFill>
              </a:rPr>
              <a:t>                        </a:t>
            </a:r>
          </a:p>
          <a:p>
            <a:r>
              <a:rPr lang="en-US">
                <a:solidFill>
                  <a:prstClr val="black"/>
                </a:solidFill>
              </a:rPr>
              <a:t>                        </a:t>
            </a:r>
            <a:fld id="{957EC91E-8F46-204E-A7AC-91B8092A2DF5}" type="slidenum">
              <a:rPr lang="en-US">
                <a:solidFill>
                  <a:prstClr val="black"/>
                </a:solidFill>
              </a:rPr>
              <a:pPr/>
              <a:t>25</a:t>
            </a:fld>
            <a:endParaRPr lang="en-US">
              <a:solidFill>
                <a:prstClr val="black"/>
              </a:solidFill>
            </a:endParaRPr>
          </a:p>
        </p:txBody>
      </p:sp>
      <p:sp>
        <p:nvSpPr>
          <p:cNvPr id="266242" name="Rectangle 2"/>
          <p:cNvSpPr>
            <a:spLocks noGrp="1" noChangeArrowheads="1"/>
          </p:cNvSpPr>
          <p:nvPr>
            <p:ph type="title"/>
          </p:nvPr>
        </p:nvSpPr>
        <p:spPr>
          <a:xfrm>
            <a:off x="762000" y="-76200"/>
            <a:ext cx="7696200" cy="838200"/>
          </a:xfrm>
        </p:spPr>
        <p:txBody>
          <a:bodyPr/>
          <a:lstStyle/>
          <a:p>
            <a:r>
              <a:rPr lang="en-US" sz="2400"/>
              <a:t>Graph partitioning and sparse matrices</a:t>
            </a:r>
          </a:p>
        </p:txBody>
      </p:sp>
      <p:sp>
        <p:nvSpPr>
          <p:cNvPr id="266243" name="Rectangle 3"/>
          <p:cNvSpPr>
            <a:spLocks noGrp="1" noChangeArrowheads="1"/>
          </p:cNvSpPr>
          <p:nvPr>
            <p:ph type="body" idx="1"/>
          </p:nvPr>
        </p:nvSpPr>
        <p:spPr>
          <a:xfrm>
            <a:off x="381000" y="4267200"/>
            <a:ext cx="8229600" cy="2286000"/>
          </a:xfrm>
        </p:spPr>
        <p:txBody>
          <a:bodyPr/>
          <a:lstStyle/>
          <a:p>
            <a:pPr>
              <a:lnSpc>
                <a:spcPct val="90000"/>
              </a:lnSpc>
            </a:pPr>
            <a:r>
              <a:rPr lang="en-US" sz="2000" dirty="0"/>
              <a:t>A </a:t>
            </a:r>
            <a:r>
              <a:rPr lang="ja-JP" altLang="en-US" sz="2000" dirty="0">
                <a:latin typeface="Arial"/>
              </a:rPr>
              <a:t>“</a:t>
            </a:r>
            <a:r>
              <a:rPr lang="en-US" sz="2000" dirty="0"/>
              <a:t>good</a:t>
            </a:r>
            <a:r>
              <a:rPr lang="ja-JP" altLang="en-US" sz="2000" dirty="0">
                <a:latin typeface="Arial"/>
              </a:rPr>
              <a:t>”</a:t>
            </a:r>
            <a:r>
              <a:rPr lang="en-US" sz="2000" dirty="0"/>
              <a:t> partition of the graph has</a:t>
            </a:r>
          </a:p>
          <a:p>
            <a:pPr lvl="1">
              <a:lnSpc>
                <a:spcPct val="90000"/>
              </a:lnSpc>
            </a:pPr>
            <a:r>
              <a:rPr lang="en-US" sz="2000" dirty="0"/>
              <a:t>equal (weighted) number of nodes in each part (load and storage balance).</a:t>
            </a:r>
          </a:p>
          <a:p>
            <a:pPr lvl="1">
              <a:lnSpc>
                <a:spcPct val="90000"/>
              </a:lnSpc>
            </a:pPr>
            <a:r>
              <a:rPr lang="en-US" sz="2000" dirty="0"/>
              <a:t>minimum number of edges crossing between (minimize communication).</a:t>
            </a:r>
          </a:p>
          <a:p>
            <a:pPr>
              <a:lnSpc>
                <a:spcPct val="90000"/>
              </a:lnSpc>
            </a:pPr>
            <a:r>
              <a:rPr lang="en-US" sz="2000" dirty="0"/>
              <a:t>Reorder the rows/columns by putting all nodes in one partition together.</a:t>
            </a:r>
            <a:endParaRPr lang="en-US" dirty="0"/>
          </a:p>
        </p:txBody>
      </p:sp>
      <p:grpSp>
        <p:nvGrpSpPr>
          <p:cNvPr id="266281" name="Group 41"/>
          <p:cNvGrpSpPr>
            <a:grpSpLocks/>
          </p:cNvGrpSpPr>
          <p:nvPr/>
        </p:nvGrpSpPr>
        <p:grpSpPr bwMode="auto">
          <a:xfrm>
            <a:off x="5257800" y="1447800"/>
            <a:ext cx="1905000" cy="2119313"/>
            <a:chOff x="3312" y="1584"/>
            <a:chExt cx="1200" cy="1335"/>
          </a:xfrm>
        </p:grpSpPr>
        <p:grpSp>
          <p:nvGrpSpPr>
            <p:cNvPr id="266282" name="Group 42"/>
            <p:cNvGrpSpPr>
              <a:grpSpLocks/>
            </p:cNvGrpSpPr>
            <p:nvPr/>
          </p:nvGrpSpPr>
          <p:grpSpPr bwMode="auto">
            <a:xfrm>
              <a:off x="3360" y="1584"/>
              <a:ext cx="1104" cy="1335"/>
              <a:chOff x="3360" y="1584"/>
              <a:chExt cx="1104" cy="1335"/>
            </a:xfrm>
          </p:grpSpPr>
          <p:sp>
            <p:nvSpPr>
              <p:cNvPr id="266283" name="Text Box 43"/>
              <p:cNvSpPr txBox="1">
                <a:spLocks noChangeArrowheads="1"/>
              </p:cNvSpPr>
              <p:nvPr/>
            </p:nvSpPr>
            <p:spPr bwMode="auto">
              <a:xfrm>
                <a:off x="3744" y="1584"/>
                <a:ext cx="144" cy="231"/>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rgbClr val="000000"/>
                    </a:solidFill>
                    <a:latin typeface="Times New Roman" charset="0"/>
                  </a:rPr>
                  <a:t>3</a:t>
                </a:r>
              </a:p>
            </p:txBody>
          </p:sp>
          <p:sp>
            <p:nvSpPr>
              <p:cNvPr id="266284" name="Text Box 44"/>
              <p:cNvSpPr txBox="1">
                <a:spLocks noChangeArrowheads="1"/>
              </p:cNvSpPr>
              <p:nvPr/>
            </p:nvSpPr>
            <p:spPr bwMode="auto">
              <a:xfrm>
                <a:off x="3696" y="2688"/>
                <a:ext cx="144" cy="231"/>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rgbClr val="000000"/>
                    </a:solidFill>
                    <a:latin typeface="Times New Roman" charset="0"/>
                  </a:rPr>
                  <a:t>6</a:t>
                </a:r>
              </a:p>
            </p:txBody>
          </p:sp>
          <p:grpSp>
            <p:nvGrpSpPr>
              <p:cNvPr id="266285" name="Group 45"/>
              <p:cNvGrpSpPr>
                <a:grpSpLocks/>
              </p:cNvGrpSpPr>
              <p:nvPr/>
            </p:nvGrpSpPr>
            <p:grpSpPr bwMode="auto">
              <a:xfrm>
                <a:off x="3360" y="1728"/>
                <a:ext cx="1104" cy="1143"/>
                <a:chOff x="3312" y="1728"/>
                <a:chExt cx="1104" cy="1143"/>
              </a:xfrm>
            </p:grpSpPr>
            <p:sp>
              <p:nvSpPr>
                <p:cNvPr id="266286" name="Text Box 46"/>
                <p:cNvSpPr txBox="1">
                  <a:spLocks noChangeArrowheads="1"/>
                </p:cNvSpPr>
                <p:nvPr/>
              </p:nvSpPr>
              <p:spPr bwMode="auto">
                <a:xfrm>
                  <a:off x="3360" y="1728"/>
                  <a:ext cx="144" cy="231"/>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rgbClr val="000000"/>
                      </a:solidFill>
                      <a:latin typeface="Times New Roman" charset="0"/>
                    </a:rPr>
                    <a:t>2</a:t>
                  </a:r>
                </a:p>
              </p:txBody>
            </p:sp>
            <p:sp>
              <p:nvSpPr>
                <p:cNvPr id="266287" name="Text Box 47"/>
                <p:cNvSpPr txBox="1">
                  <a:spLocks noChangeArrowheads="1"/>
                </p:cNvSpPr>
                <p:nvPr/>
              </p:nvSpPr>
              <p:spPr bwMode="auto">
                <a:xfrm>
                  <a:off x="3312" y="2304"/>
                  <a:ext cx="144" cy="231"/>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rgbClr val="000000"/>
                      </a:solidFill>
                      <a:latin typeface="Times New Roman" charset="0"/>
                    </a:rPr>
                    <a:t>1</a:t>
                  </a:r>
                </a:p>
              </p:txBody>
            </p:sp>
            <p:sp>
              <p:nvSpPr>
                <p:cNvPr id="266288" name="Text Box 48"/>
                <p:cNvSpPr txBox="1">
                  <a:spLocks noChangeArrowheads="1"/>
                </p:cNvSpPr>
                <p:nvPr/>
              </p:nvSpPr>
              <p:spPr bwMode="auto">
                <a:xfrm>
                  <a:off x="4272" y="2640"/>
                  <a:ext cx="144" cy="231"/>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rgbClr val="000000"/>
                      </a:solidFill>
                      <a:latin typeface="Times New Roman" charset="0"/>
                    </a:rPr>
                    <a:t>5</a:t>
                  </a:r>
                </a:p>
              </p:txBody>
            </p:sp>
            <p:sp>
              <p:nvSpPr>
                <p:cNvPr id="266289" name="Text Box 49"/>
                <p:cNvSpPr txBox="1">
                  <a:spLocks noChangeArrowheads="1"/>
                </p:cNvSpPr>
                <p:nvPr/>
              </p:nvSpPr>
              <p:spPr bwMode="auto">
                <a:xfrm>
                  <a:off x="4224" y="1728"/>
                  <a:ext cx="144" cy="231"/>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rgbClr val="000000"/>
                      </a:solidFill>
                      <a:latin typeface="Times New Roman" charset="0"/>
                    </a:rPr>
                    <a:t>4</a:t>
                  </a:r>
                </a:p>
              </p:txBody>
            </p:sp>
            <p:sp>
              <p:nvSpPr>
                <p:cNvPr id="266290" name="Line 50"/>
                <p:cNvSpPr>
                  <a:spLocks noChangeShapeType="1"/>
                </p:cNvSpPr>
                <p:nvPr/>
              </p:nvSpPr>
              <p:spPr bwMode="auto">
                <a:xfrm>
                  <a:off x="3504" y="1920"/>
                  <a:ext cx="288" cy="81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291" name="Line 51"/>
                <p:cNvSpPr>
                  <a:spLocks noChangeShapeType="1"/>
                </p:cNvSpPr>
                <p:nvPr/>
              </p:nvSpPr>
              <p:spPr bwMode="auto">
                <a:xfrm flipH="1">
                  <a:off x="3456" y="1920"/>
                  <a:ext cx="48" cy="4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292" name="Line 52"/>
                <p:cNvSpPr>
                  <a:spLocks noChangeShapeType="1"/>
                </p:cNvSpPr>
                <p:nvPr/>
              </p:nvSpPr>
              <p:spPr bwMode="auto">
                <a:xfrm flipV="1">
                  <a:off x="3504" y="1872"/>
                  <a:ext cx="720"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293" name="Line 53"/>
                <p:cNvSpPr>
                  <a:spLocks noChangeShapeType="1"/>
                </p:cNvSpPr>
                <p:nvPr/>
              </p:nvSpPr>
              <p:spPr bwMode="auto">
                <a:xfrm>
                  <a:off x="3456" y="2400"/>
                  <a:ext cx="816" cy="336"/>
                </a:xfrm>
                <a:prstGeom prst="line">
                  <a:avLst/>
                </a:prstGeom>
                <a:noFill/>
                <a:ln w="12700">
                  <a:solidFill>
                    <a:srgbClr val="000000"/>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294" name="Line 54"/>
                <p:cNvSpPr>
                  <a:spLocks noChangeShapeType="1"/>
                </p:cNvSpPr>
                <p:nvPr/>
              </p:nvSpPr>
              <p:spPr bwMode="auto">
                <a:xfrm flipH="1" flipV="1">
                  <a:off x="4224" y="1872"/>
                  <a:ext cx="48" cy="86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295" name="Line 55"/>
                <p:cNvSpPr>
                  <a:spLocks noChangeShapeType="1"/>
                </p:cNvSpPr>
                <p:nvPr/>
              </p:nvSpPr>
              <p:spPr bwMode="auto">
                <a:xfrm flipH="1">
                  <a:off x="3792" y="1776"/>
                  <a:ext cx="48" cy="96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296" name="Line 56"/>
                <p:cNvSpPr>
                  <a:spLocks noChangeShapeType="1"/>
                </p:cNvSpPr>
                <p:nvPr/>
              </p:nvSpPr>
              <p:spPr bwMode="auto">
                <a:xfrm>
                  <a:off x="3840" y="1776"/>
                  <a:ext cx="384" cy="9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297" name="Line 57"/>
                <p:cNvSpPr>
                  <a:spLocks noChangeShapeType="1"/>
                </p:cNvSpPr>
                <p:nvPr/>
              </p:nvSpPr>
              <p:spPr bwMode="auto">
                <a:xfrm>
                  <a:off x="3792" y="2736"/>
                  <a:ext cx="48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grpSp>
        </p:grpSp>
        <p:grpSp>
          <p:nvGrpSpPr>
            <p:cNvPr id="266298" name="Group 58"/>
            <p:cNvGrpSpPr>
              <a:grpSpLocks/>
            </p:cNvGrpSpPr>
            <p:nvPr/>
          </p:nvGrpSpPr>
          <p:grpSpPr bwMode="auto">
            <a:xfrm>
              <a:off x="3312" y="1584"/>
              <a:ext cx="1200" cy="1296"/>
              <a:chOff x="3312" y="1584"/>
              <a:chExt cx="1200" cy="1296"/>
            </a:xfrm>
          </p:grpSpPr>
          <p:sp>
            <p:nvSpPr>
              <p:cNvPr id="266299" name="Oval 59"/>
              <p:cNvSpPr>
                <a:spLocks noChangeArrowheads="1"/>
              </p:cNvSpPr>
              <p:nvPr/>
            </p:nvSpPr>
            <p:spPr bwMode="auto">
              <a:xfrm>
                <a:off x="3312" y="1824"/>
                <a:ext cx="432" cy="672"/>
              </a:xfrm>
              <a:prstGeom prst="ellipse">
                <a:avLst/>
              </a:prstGeom>
              <a:noFill/>
              <a:ln w="12700">
                <a:solidFill>
                  <a:srgbClr val="FC0128"/>
                </a:solidFill>
                <a:round/>
                <a:headEnd type="none" w="sm" len="sm"/>
                <a:tailEnd type="none" w="sm" len="sm"/>
              </a:ln>
              <a:effectLst/>
              <a:extLst>
                <a:ext uri="{909E8E84-426E-40dd-AFC4-6F175D3DCCD1}">
                  <a14:hiddenFill xmlns:a14="http://schemas.microsoft.com/office/drawing/2010/main">
                    <a:solidFill>
                      <a:srgbClr val="FC0128"/>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300" name="Oval 60"/>
              <p:cNvSpPr>
                <a:spLocks noChangeArrowheads="1"/>
              </p:cNvSpPr>
              <p:nvPr/>
            </p:nvSpPr>
            <p:spPr bwMode="auto">
              <a:xfrm>
                <a:off x="3744" y="1584"/>
                <a:ext cx="768" cy="384"/>
              </a:xfrm>
              <a:prstGeom prst="ellipse">
                <a:avLst/>
              </a:prstGeom>
              <a:noFill/>
              <a:ln w="12700">
                <a:solidFill>
                  <a:srgbClr val="063DE8"/>
                </a:solidFill>
                <a:round/>
                <a:headEnd type="none" w="sm" len="sm"/>
                <a:tailEnd type="none" w="sm" len="sm"/>
              </a:ln>
              <a:effectLst/>
              <a:extLst>
                <a:ext uri="{909E8E84-426E-40dd-AFC4-6F175D3DCCD1}">
                  <a14:hiddenFill xmlns:a14="http://schemas.microsoft.com/office/drawing/2010/main">
                    <a:solidFill>
                      <a:srgbClr val="FC0128"/>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301" name="Oval 61"/>
              <p:cNvSpPr>
                <a:spLocks noChangeArrowheads="1"/>
              </p:cNvSpPr>
              <p:nvPr/>
            </p:nvSpPr>
            <p:spPr bwMode="auto">
              <a:xfrm>
                <a:off x="3696" y="2544"/>
                <a:ext cx="768" cy="336"/>
              </a:xfrm>
              <a:prstGeom prst="ellipse">
                <a:avLst/>
              </a:prstGeom>
              <a:noFill/>
              <a:ln w="12700">
                <a:solidFill>
                  <a:srgbClr val="0000CC"/>
                </a:solidFill>
                <a:round/>
                <a:headEnd type="none" w="sm" len="sm"/>
                <a:tailEnd type="none" w="sm" len="sm"/>
              </a:ln>
              <a:effectLst/>
              <a:extLst>
                <a:ext uri="{909E8E84-426E-40dd-AFC4-6F175D3DCCD1}">
                  <a14:hiddenFill xmlns:a14="http://schemas.microsoft.com/office/drawing/2010/main">
                    <a:solidFill>
                      <a:srgbClr val="FC0128"/>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grpSp>
      </p:grpSp>
      <p:grpSp>
        <p:nvGrpSpPr>
          <p:cNvPr id="266322" name="Group 82"/>
          <p:cNvGrpSpPr>
            <a:grpSpLocks/>
          </p:cNvGrpSpPr>
          <p:nvPr/>
        </p:nvGrpSpPr>
        <p:grpSpPr bwMode="auto">
          <a:xfrm>
            <a:off x="1355725" y="685800"/>
            <a:ext cx="3749675" cy="3657600"/>
            <a:chOff x="854" y="912"/>
            <a:chExt cx="1930" cy="2031"/>
          </a:xfrm>
        </p:grpSpPr>
        <p:sp>
          <p:nvSpPr>
            <p:cNvPr id="266323" name="Text Box 83"/>
            <p:cNvSpPr txBox="1">
              <a:spLocks noChangeArrowheads="1"/>
            </p:cNvSpPr>
            <p:nvPr/>
          </p:nvSpPr>
          <p:spPr bwMode="auto">
            <a:xfrm>
              <a:off x="854" y="1152"/>
              <a:ext cx="1834" cy="1791"/>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dirty="0">
                  <a:solidFill>
                    <a:srgbClr val="000000"/>
                  </a:solidFill>
                  <a:latin typeface="Times New Roman" charset="0"/>
                </a:rPr>
                <a:t>1    1     1                      1</a:t>
              </a:r>
            </a:p>
            <a:p>
              <a:pPr>
                <a:spcBef>
                  <a:spcPct val="50000"/>
                </a:spcBef>
              </a:pPr>
              <a:r>
                <a:rPr lang="en-US" dirty="0">
                  <a:solidFill>
                    <a:srgbClr val="000000"/>
                  </a:solidFill>
                  <a:latin typeface="Times New Roman" charset="0"/>
                </a:rPr>
                <a:t>2    1     1             1               1</a:t>
              </a:r>
            </a:p>
            <a:p>
              <a:pPr>
                <a:spcBef>
                  <a:spcPct val="50000"/>
                </a:spcBef>
              </a:pPr>
              <a:r>
                <a:rPr lang="en-US" dirty="0">
                  <a:solidFill>
                    <a:srgbClr val="000000"/>
                  </a:solidFill>
                  <a:latin typeface="Times New Roman" charset="0"/>
                </a:rPr>
                <a:t>3                   1     1               1</a:t>
              </a:r>
            </a:p>
            <a:p>
              <a:pPr>
                <a:spcBef>
                  <a:spcPct val="50000"/>
                </a:spcBef>
              </a:pPr>
              <a:r>
                <a:rPr lang="en-US" dirty="0">
                  <a:solidFill>
                    <a:srgbClr val="000000"/>
                  </a:solidFill>
                  <a:latin typeface="Times New Roman" charset="0"/>
                </a:rPr>
                <a:t>4           1      1     1       1 </a:t>
              </a:r>
            </a:p>
            <a:p>
              <a:pPr>
                <a:spcBef>
                  <a:spcPct val="50000"/>
                </a:spcBef>
              </a:pPr>
              <a:r>
                <a:rPr lang="en-US" dirty="0">
                  <a:solidFill>
                    <a:srgbClr val="000000"/>
                  </a:solidFill>
                  <a:latin typeface="Times New Roman" charset="0"/>
                </a:rPr>
                <a:t>5    1                    1       1      1</a:t>
              </a:r>
            </a:p>
            <a:p>
              <a:pPr>
                <a:spcBef>
                  <a:spcPct val="50000"/>
                </a:spcBef>
              </a:pPr>
              <a:r>
                <a:rPr lang="en-US" dirty="0">
                  <a:solidFill>
                    <a:srgbClr val="000000"/>
                  </a:solidFill>
                  <a:latin typeface="Times New Roman" charset="0"/>
                </a:rPr>
                <a:t>6            1     1              1      1</a:t>
              </a:r>
            </a:p>
            <a:p>
              <a:pPr>
                <a:spcBef>
                  <a:spcPct val="50000"/>
                </a:spcBef>
              </a:pPr>
              <a:endParaRPr lang="en-US" dirty="0">
                <a:solidFill>
                  <a:srgbClr val="000000"/>
                </a:solidFill>
                <a:latin typeface="Times New Roman" charset="0"/>
              </a:endParaRPr>
            </a:p>
          </p:txBody>
        </p:sp>
        <p:grpSp>
          <p:nvGrpSpPr>
            <p:cNvPr id="266324" name="Group 84"/>
            <p:cNvGrpSpPr>
              <a:grpSpLocks/>
            </p:cNvGrpSpPr>
            <p:nvPr/>
          </p:nvGrpSpPr>
          <p:grpSpPr bwMode="auto">
            <a:xfrm>
              <a:off x="960" y="912"/>
              <a:ext cx="1824" cy="1824"/>
              <a:chOff x="960" y="912"/>
              <a:chExt cx="1824" cy="1824"/>
            </a:xfrm>
          </p:grpSpPr>
          <p:sp>
            <p:nvSpPr>
              <p:cNvPr id="266325" name="Rectangle 85"/>
              <p:cNvSpPr>
                <a:spLocks noChangeArrowheads="1"/>
              </p:cNvSpPr>
              <p:nvPr/>
            </p:nvSpPr>
            <p:spPr bwMode="auto">
              <a:xfrm>
                <a:off x="1008" y="1104"/>
                <a:ext cx="1680" cy="1632"/>
              </a:xfrm>
              <a:prstGeom prst="rect">
                <a:avLst/>
              </a:prstGeom>
              <a:noFill/>
              <a:ln w="12700">
                <a:solidFill>
                  <a:srgbClr val="000000"/>
                </a:solidFill>
                <a:miter lim="800000"/>
                <a:headEnd type="none" w="sm" len="sm"/>
                <a:tailEnd type="none" w="sm" len="sm"/>
              </a:ln>
              <a:effectLst/>
              <a:extLst>
                <a:ext uri="{909E8E84-426E-40dd-AFC4-6F175D3DCCD1}">
                  <a14:hiddenFill xmlns:a14="http://schemas.microsoft.com/office/drawing/2010/main">
                    <a:solidFill>
                      <a:srgbClr val="FC0128"/>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326" name="Text Box 86"/>
              <p:cNvSpPr txBox="1">
                <a:spLocks noChangeArrowheads="1"/>
              </p:cNvSpPr>
              <p:nvPr/>
            </p:nvSpPr>
            <p:spPr bwMode="auto">
              <a:xfrm>
                <a:off x="960" y="912"/>
                <a:ext cx="1824" cy="231"/>
              </a:xfrm>
              <a:prstGeom prst="rect">
                <a:avLst/>
              </a:prstGeom>
              <a:noFill/>
              <a:ln>
                <a:noFill/>
              </a:ln>
              <a:effectLst/>
              <a:extLst>
                <a:ext uri="{909E8E84-426E-40dd-AFC4-6F175D3DCCD1}">
                  <a14:hiddenFill xmlns:a14="http://schemas.microsoft.com/office/drawing/2010/main">
                    <a:solidFill>
                      <a:srgbClr val="FC0128"/>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rgbClr val="000000"/>
                    </a:solidFill>
                    <a:latin typeface="Times New Roman" charset="0"/>
                  </a:rPr>
                  <a:t>  1     2      3      4      5      6</a:t>
                </a:r>
              </a:p>
            </p:txBody>
          </p:sp>
          <p:sp>
            <p:nvSpPr>
              <p:cNvPr id="266327" name="Rectangle 87"/>
              <p:cNvSpPr>
                <a:spLocks noChangeArrowheads="1"/>
              </p:cNvSpPr>
              <p:nvPr/>
            </p:nvSpPr>
            <p:spPr bwMode="auto">
              <a:xfrm>
                <a:off x="1056" y="1200"/>
                <a:ext cx="1584" cy="432"/>
              </a:xfrm>
              <a:prstGeom prst="rect">
                <a:avLst/>
              </a:prstGeom>
              <a:noFill/>
              <a:ln w="12700">
                <a:solidFill>
                  <a:srgbClr val="FC0128"/>
                </a:solidFill>
                <a:miter lim="800000"/>
                <a:headEnd type="none" w="sm" len="sm"/>
                <a:tailEnd type="none" w="sm" len="sm"/>
              </a:ln>
              <a:effectLst/>
              <a:extLst>
                <a:ext uri="{909E8E84-426E-40dd-AFC4-6F175D3DCCD1}">
                  <a14:hiddenFill xmlns:a14="http://schemas.microsoft.com/office/drawing/2010/main">
                    <a:solidFill>
                      <a:srgbClr val="FC0128"/>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328" name="Rectangle 88"/>
              <p:cNvSpPr>
                <a:spLocks noChangeArrowheads="1"/>
              </p:cNvSpPr>
              <p:nvPr/>
            </p:nvSpPr>
            <p:spPr bwMode="auto">
              <a:xfrm>
                <a:off x="1056" y="1680"/>
                <a:ext cx="1584" cy="480"/>
              </a:xfrm>
              <a:prstGeom prst="rect">
                <a:avLst/>
              </a:prstGeom>
              <a:noFill/>
              <a:ln w="12700">
                <a:solidFill>
                  <a:srgbClr val="063DE8"/>
                </a:solidFill>
                <a:miter lim="800000"/>
                <a:headEnd type="none" w="sm" len="sm"/>
                <a:tailEnd type="none" w="sm" len="sm"/>
              </a:ln>
              <a:effectLst/>
              <a:extLst>
                <a:ext uri="{909E8E84-426E-40dd-AFC4-6F175D3DCCD1}">
                  <a14:hiddenFill xmlns:a14="http://schemas.microsoft.com/office/drawing/2010/main">
                    <a:solidFill>
                      <a:srgbClr val="FC0128"/>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6329" name="Rectangle 89"/>
              <p:cNvSpPr>
                <a:spLocks noChangeArrowheads="1"/>
              </p:cNvSpPr>
              <p:nvPr/>
            </p:nvSpPr>
            <p:spPr bwMode="auto">
              <a:xfrm>
                <a:off x="1056" y="2208"/>
                <a:ext cx="1584" cy="480"/>
              </a:xfrm>
              <a:prstGeom prst="rect">
                <a:avLst/>
              </a:prstGeom>
              <a:noFill/>
              <a:ln w="12700">
                <a:solidFill>
                  <a:srgbClr val="0000CC"/>
                </a:solidFill>
                <a:miter lim="800000"/>
                <a:headEnd type="none" w="sm" len="sm"/>
                <a:tailEnd type="none" w="sm" len="sm"/>
              </a:ln>
              <a:effectLst/>
              <a:extLst>
                <a:ext uri="{909E8E84-426E-40dd-AFC4-6F175D3DCCD1}">
                  <a14:hiddenFill xmlns:a14="http://schemas.microsoft.com/office/drawing/2010/main">
                    <a:solidFill>
                      <a:srgbClr val="FC0128"/>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grpSp>
      </p:grpSp>
    </p:spTree>
    <p:extLst>
      <p:ext uri="{BB962C8B-B14F-4D97-AF65-F5344CB8AC3E}">
        <p14:creationId xmlns:p14="http://schemas.microsoft.com/office/powerpoint/2010/main" val="168389227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r>
              <a:rPr lang="en-US">
                <a:solidFill>
                  <a:prstClr val="black"/>
                </a:solidFill>
              </a:rPr>
              <a:t>                        </a:t>
            </a:r>
          </a:p>
          <a:p>
            <a:r>
              <a:rPr lang="en-US">
                <a:solidFill>
                  <a:prstClr val="black"/>
                </a:solidFill>
              </a:rPr>
              <a:t>                        </a:t>
            </a:r>
            <a:fld id="{AEDBC21C-1169-D04D-8531-0B49FA11D6EA}" type="slidenum">
              <a:rPr lang="en-US">
                <a:solidFill>
                  <a:prstClr val="black"/>
                </a:solidFill>
              </a:rPr>
              <a:pPr/>
              <a:t>26</a:t>
            </a:fld>
            <a:endParaRPr lang="en-US">
              <a:solidFill>
                <a:prstClr val="black"/>
              </a:solidFill>
            </a:endParaRPr>
          </a:p>
        </p:txBody>
      </p:sp>
      <p:sp>
        <p:nvSpPr>
          <p:cNvPr id="267266" name="Rectangle 2"/>
          <p:cNvSpPr>
            <a:spLocks noGrp="1" noChangeArrowheads="1"/>
          </p:cNvSpPr>
          <p:nvPr>
            <p:ph type="title"/>
          </p:nvPr>
        </p:nvSpPr>
        <p:spPr/>
        <p:txBody>
          <a:bodyPr/>
          <a:lstStyle/>
          <a:p>
            <a:r>
              <a:rPr lang="en-US" sz="2400" dirty="0"/>
              <a:t>Matrix reordering via graph partitioning</a:t>
            </a:r>
          </a:p>
        </p:txBody>
      </p:sp>
      <p:sp>
        <p:nvSpPr>
          <p:cNvPr id="267267" name="Rectangle 3"/>
          <p:cNvSpPr>
            <a:spLocks noGrp="1" noChangeArrowheads="1"/>
          </p:cNvSpPr>
          <p:nvPr>
            <p:ph type="body" idx="1"/>
          </p:nvPr>
        </p:nvSpPr>
        <p:spPr>
          <a:xfrm>
            <a:off x="533400" y="914400"/>
            <a:ext cx="7772400" cy="2362200"/>
          </a:xfrm>
        </p:spPr>
        <p:txBody>
          <a:bodyPr/>
          <a:lstStyle/>
          <a:p>
            <a:pPr eaLnBrk="0" hangingPunct="0">
              <a:spcBef>
                <a:spcPct val="15000"/>
              </a:spcBef>
              <a:buClrTx/>
              <a:buSzPct val="100000"/>
              <a:buFontTx/>
              <a:buChar char="•"/>
            </a:pPr>
            <a:r>
              <a:rPr lang="ja-JP" altLang="en-US" sz="2000" dirty="0">
                <a:solidFill>
                  <a:srgbClr val="000000"/>
                </a:solidFill>
                <a:latin typeface="Arial"/>
              </a:rPr>
              <a:t>“</a:t>
            </a:r>
            <a:r>
              <a:rPr lang="en-US" sz="2000" dirty="0">
                <a:solidFill>
                  <a:srgbClr val="000000"/>
                </a:solidFill>
              </a:rPr>
              <a:t>Ideal</a:t>
            </a:r>
            <a:r>
              <a:rPr lang="ja-JP" altLang="en-US" sz="2000" dirty="0">
                <a:solidFill>
                  <a:srgbClr val="000000"/>
                </a:solidFill>
                <a:latin typeface="Arial"/>
              </a:rPr>
              <a:t>”</a:t>
            </a:r>
            <a:r>
              <a:rPr lang="en-US" sz="2000" dirty="0">
                <a:solidFill>
                  <a:srgbClr val="000000"/>
                </a:solidFill>
              </a:rPr>
              <a:t> matrix structure for parallelism: block diagonal</a:t>
            </a:r>
          </a:p>
          <a:p>
            <a:pPr lvl="1" eaLnBrk="0" hangingPunct="0">
              <a:spcBef>
                <a:spcPct val="15000"/>
              </a:spcBef>
              <a:buClrTx/>
              <a:buSzPct val="100000"/>
            </a:pPr>
            <a:r>
              <a:rPr lang="en-US" sz="2000" dirty="0">
                <a:solidFill>
                  <a:srgbClr val="000099"/>
                </a:solidFill>
              </a:rPr>
              <a:t>p (number of processors) blocks, can all be computed locally.</a:t>
            </a:r>
          </a:p>
          <a:p>
            <a:pPr lvl="1" eaLnBrk="0" hangingPunct="0">
              <a:spcBef>
                <a:spcPct val="15000"/>
              </a:spcBef>
              <a:buClrTx/>
              <a:buSzPct val="100000"/>
            </a:pPr>
            <a:r>
              <a:rPr lang="en-US" sz="2000" dirty="0">
                <a:solidFill>
                  <a:srgbClr val="000099"/>
                </a:solidFill>
              </a:rPr>
              <a:t>If no non-zeros outside these blocks, no communication needed</a:t>
            </a:r>
          </a:p>
          <a:p>
            <a:pPr eaLnBrk="0" hangingPunct="0">
              <a:spcBef>
                <a:spcPct val="15000"/>
              </a:spcBef>
              <a:buClrTx/>
              <a:buSzPct val="100000"/>
              <a:buFontTx/>
              <a:buChar char="•"/>
            </a:pPr>
            <a:r>
              <a:rPr lang="en-US" sz="2000" dirty="0">
                <a:solidFill>
                  <a:srgbClr val="000000"/>
                </a:solidFill>
              </a:rPr>
              <a:t>Can we reorder the rows/columns to get close to this?</a:t>
            </a:r>
          </a:p>
          <a:p>
            <a:pPr lvl="1" eaLnBrk="0" hangingPunct="0">
              <a:spcBef>
                <a:spcPct val="15000"/>
              </a:spcBef>
              <a:buClrTx/>
              <a:buSzPct val="100000"/>
            </a:pPr>
            <a:r>
              <a:rPr lang="en-US" sz="2000" dirty="0">
                <a:solidFill>
                  <a:srgbClr val="000099"/>
                </a:solidFill>
              </a:rPr>
              <a:t>Most </a:t>
            </a:r>
            <a:r>
              <a:rPr lang="en-US" sz="2000" dirty="0" err="1">
                <a:solidFill>
                  <a:srgbClr val="000099"/>
                </a:solidFill>
              </a:rPr>
              <a:t>nonzeros</a:t>
            </a:r>
            <a:r>
              <a:rPr lang="en-US" sz="2000" dirty="0">
                <a:solidFill>
                  <a:srgbClr val="000099"/>
                </a:solidFill>
              </a:rPr>
              <a:t> in diagonal blocks, </a:t>
            </a:r>
            <a:r>
              <a:rPr lang="en-US" sz="2000" dirty="0" smtClean="0">
                <a:solidFill>
                  <a:srgbClr val="000099"/>
                </a:solidFill>
              </a:rPr>
              <a:t>very few </a:t>
            </a:r>
            <a:r>
              <a:rPr lang="en-US" sz="2000" dirty="0">
                <a:solidFill>
                  <a:srgbClr val="000099"/>
                </a:solidFill>
              </a:rPr>
              <a:t>outside</a:t>
            </a:r>
            <a:endParaRPr lang="en-US" dirty="0"/>
          </a:p>
        </p:txBody>
      </p:sp>
      <p:grpSp>
        <p:nvGrpSpPr>
          <p:cNvPr id="2" name="Group 1"/>
          <p:cNvGrpSpPr/>
          <p:nvPr/>
        </p:nvGrpSpPr>
        <p:grpSpPr>
          <a:xfrm>
            <a:off x="1098550" y="3505200"/>
            <a:ext cx="6216650" cy="3101975"/>
            <a:chOff x="1022350" y="3603625"/>
            <a:chExt cx="6216650" cy="3101975"/>
          </a:xfrm>
        </p:grpSpPr>
        <p:sp>
          <p:nvSpPr>
            <p:cNvPr id="267269" name="Text Box 5"/>
            <p:cNvSpPr txBox="1">
              <a:spLocks noChangeArrowheads="1"/>
            </p:cNvSpPr>
            <p:nvPr/>
          </p:nvSpPr>
          <p:spPr bwMode="auto">
            <a:xfrm>
              <a:off x="5937250" y="3992563"/>
              <a:ext cx="650875"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prstClr val="black"/>
                  </a:solidFill>
                  <a:latin typeface="Helvetica" charset="0"/>
                </a:rPr>
                <a:t>P0</a:t>
              </a:r>
            </a:p>
            <a:p>
              <a:pPr>
                <a:spcBef>
                  <a:spcPct val="50000"/>
                </a:spcBef>
              </a:pPr>
              <a:r>
                <a:rPr lang="en-US">
                  <a:solidFill>
                    <a:prstClr val="black"/>
                  </a:solidFill>
                  <a:latin typeface="Helvetica" charset="0"/>
                </a:rPr>
                <a:t>P1</a:t>
              </a:r>
            </a:p>
            <a:p>
              <a:pPr>
                <a:spcBef>
                  <a:spcPct val="50000"/>
                </a:spcBef>
              </a:pPr>
              <a:r>
                <a:rPr lang="en-US">
                  <a:solidFill>
                    <a:prstClr val="black"/>
                  </a:solidFill>
                  <a:latin typeface="Helvetica" charset="0"/>
                </a:rPr>
                <a:t>P2</a:t>
              </a:r>
            </a:p>
            <a:p>
              <a:pPr>
                <a:spcBef>
                  <a:spcPct val="50000"/>
                </a:spcBef>
              </a:pPr>
              <a:r>
                <a:rPr lang="en-US">
                  <a:solidFill>
                    <a:prstClr val="black"/>
                  </a:solidFill>
                  <a:latin typeface="Helvetica" charset="0"/>
                </a:rPr>
                <a:t>P3</a:t>
              </a:r>
            </a:p>
            <a:p>
              <a:pPr>
                <a:spcBef>
                  <a:spcPct val="50000"/>
                </a:spcBef>
              </a:pPr>
              <a:r>
                <a:rPr lang="en-US">
                  <a:solidFill>
                    <a:prstClr val="black"/>
                  </a:solidFill>
                  <a:latin typeface="Helvetica" charset="0"/>
                </a:rPr>
                <a:t>P4</a:t>
              </a:r>
            </a:p>
          </p:txBody>
        </p:sp>
        <p:sp>
          <p:nvSpPr>
            <p:cNvPr id="267270" name="Rectangle 6"/>
            <p:cNvSpPr>
              <a:spLocks noChangeArrowheads="1"/>
            </p:cNvSpPr>
            <p:nvPr/>
          </p:nvSpPr>
          <p:spPr bwMode="auto">
            <a:xfrm>
              <a:off x="2540000" y="3956050"/>
              <a:ext cx="506413" cy="230822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71" name="Rectangle 7"/>
            <p:cNvSpPr>
              <a:spLocks noChangeArrowheads="1"/>
            </p:cNvSpPr>
            <p:nvPr/>
          </p:nvSpPr>
          <p:spPr bwMode="auto">
            <a:xfrm>
              <a:off x="4564063" y="3956050"/>
              <a:ext cx="506412" cy="230822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72" name="Rectangle 8"/>
            <p:cNvSpPr>
              <a:spLocks noChangeArrowheads="1"/>
            </p:cNvSpPr>
            <p:nvPr/>
          </p:nvSpPr>
          <p:spPr bwMode="auto">
            <a:xfrm>
              <a:off x="4057650" y="3956050"/>
              <a:ext cx="506413" cy="230822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73" name="Rectangle 9"/>
            <p:cNvSpPr>
              <a:spLocks noChangeArrowheads="1"/>
            </p:cNvSpPr>
            <p:nvPr/>
          </p:nvSpPr>
          <p:spPr bwMode="auto">
            <a:xfrm>
              <a:off x="3552825" y="3956050"/>
              <a:ext cx="504825" cy="230822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74" name="Rectangle 10"/>
            <p:cNvSpPr>
              <a:spLocks noChangeArrowheads="1"/>
            </p:cNvSpPr>
            <p:nvPr/>
          </p:nvSpPr>
          <p:spPr bwMode="auto">
            <a:xfrm>
              <a:off x="3046413" y="3956050"/>
              <a:ext cx="506412" cy="230822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76" name="Rectangle 12"/>
            <p:cNvSpPr>
              <a:spLocks noChangeArrowheads="1"/>
            </p:cNvSpPr>
            <p:nvPr/>
          </p:nvSpPr>
          <p:spPr bwMode="auto">
            <a:xfrm>
              <a:off x="3046413" y="4418013"/>
              <a:ext cx="506412" cy="460375"/>
            </a:xfrm>
            <a:prstGeom prst="rect">
              <a:avLst/>
            </a:prstGeom>
            <a:solidFill>
              <a:srgbClr val="FFCC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77" name="Rectangle 13"/>
            <p:cNvSpPr>
              <a:spLocks noChangeArrowheads="1"/>
            </p:cNvSpPr>
            <p:nvPr/>
          </p:nvSpPr>
          <p:spPr bwMode="auto">
            <a:xfrm>
              <a:off x="3552825" y="4878388"/>
              <a:ext cx="504825" cy="461962"/>
            </a:xfrm>
            <a:prstGeom prst="rect">
              <a:avLst/>
            </a:prstGeom>
            <a:solidFill>
              <a:srgbClr val="FFCC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78" name="Rectangle 14"/>
            <p:cNvSpPr>
              <a:spLocks noChangeArrowheads="1"/>
            </p:cNvSpPr>
            <p:nvPr/>
          </p:nvSpPr>
          <p:spPr bwMode="auto">
            <a:xfrm>
              <a:off x="4057650" y="5340350"/>
              <a:ext cx="506413" cy="461963"/>
            </a:xfrm>
            <a:prstGeom prst="rect">
              <a:avLst/>
            </a:prstGeom>
            <a:solidFill>
              <a:srgbClr val="FFCC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79" name="Rectangle 15"/>
            <p:cNvSpPr>
              <a:spLocks noChangeArrowheads="1"/>
            </p:cNvSpPr>
            <p:nvPr/>
          </p:nvSpPr>
          <p:spPr bwMode="auto">
            <a:xfrm>
              <a:off x="4564063" y="5802313"/>
              <a:ext cx="506412" cy="461962"/>
            </a:xfrm>
            <a:prstGeom prst="rect">
              <a:avLst/>
            </a:prstGeom>
            <a:solidFill>
              <a:srgbClr val="FFCC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80" name="Rectangle 16"/>
            <p:cNvSpPr>
              <a:spLocks noChangeArrowheads="1"/>
            </p:cNvSpPr>
            <p:nvPr/>
          </p:nvSpPr>
          <p:spPr bwMode="auto">
            <a:xfrm>
              <a:off x="1600200" y="3956050"/>
              <a:ext cx="144463" cy="2308225"/>
            </a:xfrm>
            <a:prstGeom prst="rect">
              <a:avLst/>
            </a:prstGeom>
            <a:solidFill>
              <a:srgbClr val="CCEC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81" name="Rectangle 17"/>
            <p:cNvSpPr>
              <a:spLocks noChangeArrowheads="1"/>
            </p:cNvSpPr>
            <p:nvPr/>
          </p:nvSpPr>
          <p:spPr bwMode="auto">
            <a:xfrm>
              <a:off x="2560638" y="3603625"/>
              <a:ext cx="2511425" cy="122238"/>
            </a:xfrm>
            <a:prstGeom prst="rect">
              <a:avLst/>
            </a:prstGeom>
            <a:solidFill>
              <a:srgbClr val="CCFFCC"/>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a:solidFill>
                  <a:srgbClr val="CCFFCC"/>
                </a:solidFill>
              </a:endParaRPr>
            </a:p>
          </p:txBody>
        </p:sp>
        <p:sp>
          <p:nvSpPr>
            <p:cNvPr id="267282" name="Text Box 18"/>
            <p:cNvSpPr txBox="1">
              <a:spLocks noChangeArrowheads="1"/>
            </p:cNvSpPr>
            <p:nvPr/>
          </p:nvSpPr>
          <p:spPr bwMode="auto">
            <a:xfrm>
              <a:off x="1962150" y="5011738"/>
              <a:ext cx="217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b="1">
                  <a:solidFill>
                    <a:prstClr val="black"/>
                  </a:solidFill>
                  <a:latin typeface="Times New Roman" charset="0"/>
                </a:rPr>
                <a:t>=</a:t>
              </a:r>
            </a:p>
          </p:txBody>
        </p:sp>
        <p:sp>
          <p:nvSpPr>
            <p:cNvPr id="267283" name="Text Box 19"/>
            <p:cNvSpPr txBox="1">
              <a:spLocks noChangeArrowheads="1"/>
            </p:cNvSpPr>
            <p:nvPr/>
          </p:nvSpPr>
          <p:spPr bwMode="auto">
            <a:xfrm>
              <a:off x="5141913" y="5076825"/>
              <a:ext cx="2905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b="1">
                  <a:solidFill>
                    <a:prstClr val="black"/>
                  </a:solidFill>
                  <a:latin typeface="Times New Roman" charset="0"/>
                </a:rPr>
                <a:t>*</a:t>
              </a:r>
            </a:p>
          </p:txBody>
        </p:sp>
        <p:sp>
          <p:nvSpPr>
            <p:cNvPr id="267284" name="Line 20"/>
            <p:cNvSpPr>
              <a:spLocks noChangeShapeType="1"/>
            </p:cNvSpPr>
            <p:nvPr/>
          </p:nvSpPr>
          <p:spPr bwMode="auto">
            <a:xfrm>
              <a:off x="1022350" y="4418013"/>
              <a:ext cx="62166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85" name="Line 21"/>
            <p:cNvSpPr>
              <a:spLocks noChangeShapeType="1"/>
            </p:cNvSpPr>
            <p:nvPr/>
          </p:nvSpPr>
          <p:spPr bwMode="auto">
            <a:xfrm>
              <a:off x="1022350" y="4878388"/>
              <a:ext cx="62166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86" name="Line 22"/>
            <p:cNvSpPr>
              <a:spLocks noChangeShapeType="1"/>
            </p:cNvSpPr>
            <p:nvPr/>
          </p:nvSpPr>
          <p:spPr bwMode="auto">
            <a:xfrm>
              <a:off x="1022350" y="5340350"/>
              <a:ext cx="62166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87" name="Line 23"/>
            <p:cNvSpPr>
              <a:spLocks noChangeShapeType="1"/>
            </p:cNvSpPr>
            <p:nvPr/>
          </p:nvSpPr>
          <p:spPr bwMode="auto">
            <a:xfrm>
              <a:off x="1022350" y="5802313"/>
              <a:ext cx="62166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sp>
          <p:nvSpPr>
            <p:cNvPr id="267288" name="Text Box 24"/>
            <p:cNvSpPr txBox="1">
              <a:spLocks noChangeArrowheads="1"/>
            </p:cNvSpPr>
            <p:nvPr/>
          </p:nvSpPr>
          <p:spPr bwMode="auto">
            <a:xfrm>
              <a:off x="2566988" y="6308725"/>
              <a:ext cx="271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prstClr val="black"/>
                  </a:solidFill>
                  <a:latin typeface="Helvetica" charset="0"/>
                </a:rPr>
                <a:t>P0    P1   P2   P3  P4  </a:t>
              </a:r>
            </a:p>
          </p:txBody>
        </p:sp>
        <p:sp>
          <p:nvSpPr>
            <p:cNvPr id="267289" name="Rectangle 25"/>
            <p:cNvSpPr>
              <a:spLocks noChangeArrowheads="1"/>
            </p:cNvSpPr>
            <p:nvPr/>
          </p:nvSpPr>
          <p:spPr bwMode="auto">
            <a:xfrm>
              <a:off x="2541588" y="3959225"/>
              <a:ext cx="506412" cy="460375"/>
            </a:xfrm>
            <a:prstGeom prst="rect">
              <a:avLst/>
            </a:prstGeom>
            <a:solidFill>
              <a:srgbClr val="FFCC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136418901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5A887DCB-1185-3A4F-B348-259E4E4483F9}" type="slidenum">
              <a:rPr lang="en-US" sz="1000">
                <a:latin typeface="Comic Sans MS" charset="0"/>
              </a:rPr>
              <a:pPr/>
              <a:t>27</a:t>
            </a:fld>
            <a:endParaRPr lang="en-US" sz="1000">
              <a:latin typeface="Comic Sans MS" charset="0"/>
            </a:endParaRPr>
          </a:p>
        </p:txBody>
      </p:sp>
      <p:sp>
        <p:nvSpPr>
          <p:cNvPr id="546818" name="Rectangle 2"/>
          <p:cNvSpPr>
            <a:spLocks noGrp="1" noChangeArrowheads="1"/>
          </p:cNvSpPr>
          <p:nvPr>
            <p:ph type="title"/>
          </p:nvPr>
        </p:nvSpPr>
        <p:spPr/>
        <p:txBody>
          <a:bodyPr/>
          <a:lstStyle/>
          <a:p>
            <a:pPr>
              <a:defRPr/>
            </a:pPr>
            <a:r>
              <a:rPr lang="en-US" dirty="0"/>
              <a:t>Distributed Compressed Row </a:t>
            </a:r>
            <a:r>
              <a:rPr lang="en-US" dirty="0" smtClean="0"/>
              <a:t>Storage</a:t>
            </a:r>
            <a:endParaRPr lang="en-US" dirty="0"/>
          </a:p>
        </p:txBody>
      </p:sp>
      <p:sp>
        <p:nvSpPr>
          <p:cNvPr id="71683" name="Rectangle 3"/>
          <p:cNvSpPr>
            <a:spLocks noGrp="1" noChangeArrowheads="1"/>
          </p:cNvSpPr>
          <p:nvPr>
            <p:ph type="body" idx="4294967295"/>
          </p:nvPr>
        </p:nvSpPr>
        <p:spPr/>
        <p:txBody>
          <a:bodyPr/>
          <a:lstStyle/>
          <a:p>
            <a:r>
              <a:rPr lang="en-US" sz="2400" dirty="0">
                <a:latin typeface="Times" charset="0"/>
              </a:rPr>
              <a:t>Each process has </a:t>
            </a:r>
            <a:r>
              <a:rPr lang="en-US" sz="2400" dirty="0" smtClean="0">
                <a:latin typeface="Times" charset="0"/>
              </a:rPr>
              <a:t>a structure </a:t>
            </a:r>
            <a:r>
              <a:rPr lang="en-US" sz="2400" dirty="0">
                <a:latin typeface="Times" charset="0"/>
              </a:rPr>
              <a:t>to store local part of A </a:t>
            </a:r>
            <a:endParaRPr lang="en-US" sz="2800" dirty="0">
              <a:latin typeface="Times" charset="0"/>
            </a:endParaRPr>
          </a:p>
          <a:p>
            <a:pPr>
              <a:buFont typeface="Wingdings" charset="0"/>
              <a:buNone/>
            </a:pPr>
            <a:r>
              <a:rPr lang="en-US" sz="2800" dirty="0">
                <a:latin typeface="Times" charset="0"/>
              </a:rPr>
              <a:t>	</a:t>
            </a:r>
            <a:r>
              <a:rPr lang="en-US" sz="1800" dirty="0">
                <a:solidFill>
                  <a:srgbClr val="A50021"/>
                </a:solidFill>
                <a:latin typeface="Times" charset="0"/>
              </a:rPr>
              <a:t>	</a:t>
            </a:r>
          </a:p>
          <a:p>
            <a:pPr>
              <a:buFont typeface="Wingdings" charset="0"/>
              <a:buNone/>
            </a:pPr>
            <a:r>
              <a:rPr lang="en-US" sz="1800" dirty="0" smtClean="0">
                <a:solidFill>
                  <a:srgbClr val="A50021"/>
                </a:solidFill>
                <a:latin typeface="Times" charset="0"/>
              </a:rPr>
              <a:t>  </a:t>
            </a:r>
            <a:r>
              <a:rPr lang="en-US" sz="1800" dirty="0" smtClean="0">
                <a:solidFill>
                  <a:srgbClr val="FF0000"/>
                </a:solidFill>
                <a:latin typeface="Times" charset="0"/>
              </a:rPr>
              <a:t> </a:t>
            </a:r>
            <a:r>
              <a:rPr lang="en-US" sz="1800" dirty="0" err="1">
                <a:solidFill>
                  <a:srgbClr val="FF0000"/>
                </a:solidFill>
                <a:latin typeface="Times" charset="0"/>
              </a:rPr>
              <a:t>typedef</a:t>
            </a:r>
            <a:r>
              <a:rPr lang="en-US" sz="1800" dirty="0">
                <a:solidFill>
                  <a:srgbClr val="FF0000"/>
                </a:solidFill>
                <a:latin typeface="Times" charset="0"/>
              </a:rPr>
              <a:t> </a:t>
            </a:r>
            <a:r>
              <a:rPr lang="en-US" sz="1800" dirty="0" err="1">
                <a:solidFill>
                  <a:srgbClr val="FF0000"/>
                </a:solidFill>
                <a:latin typeface="Times" charset="0"/>
              </a:rPr>
              <a:t>struct</a:t>
            </a:r>
            <a:r>
              <a:rPr lang="en-US" sz="1800" dirty="0">
                <a:solidFill>
                  <a:srgbClr val="FF0000"/>
                </a:solidFill>
                <a:latin typeface="Times" charset="0"/>
              </a:rPr>
              <a:t> {</a:t>
            </a:r>
          </a:p>
          <a:p>
            <a:pPr>
              <a:buFont typeface="Wingdings" charset="0"/>
              <a:buNone/>
            </a:pPr>
            <a:r>
              <a:rPr lang="en-US" sz="1800" dirty="0">
                <a:solidFill>
                  <a:srgbClr val="FF0000"/>
                </a:solidFill>
                <a:latin typeface="Times" charset="0"/>
              </a:rPr>
              <a:t>	    </a:t>
            </a:r>
            <a:r>
              <a:rPr lang="en-US" sz="1800" dirty="0" err="1" smtClean="0">
                <a:solidFill>
                  <a:srgbClr val="FF0000"/>
                </a:solidFill>
                <a:latin typeface="Times" charset="0"/>
              </a:rPr>
              <a:t>int</a:t>
            </a:r>
            <a:r>
              <a:rPr lang="en-US" sz="1800" dirty="0">
                <a:solidFill>
                  <a:srgbClr val="FF0000"/>
                </a:solidFill>
                <a:latin typeface="Times" charset="0"/>
              </a:rPr>
              <a:t> </a:t>
            </a:r>
            <a:r>
              <a:rPr lang="en-US" sz="1800" dirty="0" smtClean="0">
                <a:solidFill>
                  <a:srgbClr val="FF0000"/>
                </a:solidFill>
                <a:latin typeface="Times" charset="0"/>
              </a:rPr>
              <a:t>  </a:t>
            </a:r>
            <a:r>
              <a:rPr lang="en-US" sz="1800" dirty="0" err="1">
                <a:solidFill>
                  <a:srgbClr val="FF0000"/>
                </a:solidFill>
                <a:latin typeface="Times" charset="0"/>
              </a:rPr>
              <a:t>nnz_loc</a:t>
            </a:r>
            <a:r>
              <a:rPr lang="en-US" sz="1800" dirty="0">
                <a:solidFill>
                  <a:srgbClr val="FF0000"/>
                </a:solidFill>
                <a:latin typeface="Times" charset="0"/>
              </a:rPr>
              <a:t>;  // number of </a:t>
            </a:r>
            <a:r>
              <a:rPr lang="en-US" sz="1800" dirty="0" err="1">
                <a:solidFill>
                  <a:srgbClr val="FF0000"/>
                </a:solidFill>
                <a:latin typeface="Times" charset="0"/>
              </a:rPr>
              <a:t>nonzeros</a:t>
            </a:r>
            <a:r>
              <a:rPr lang="en-US" sz="1800" dirty="0">
                <a:solidFill>
                  <a:srgbClr val="FF0000"/>
                </a:solidFill>
                <a:latin typeface="Times" charset="0"/>
              </a:rPr>
              <a:t> in the local </a:t>
            </a:r>
            <a:r>
              <a:rPr lang="en-US" sz="1800" dirty="0" err="1">
                <a:solidFill>
                  <a:srgbClr val="FF0000"/>
                </a:solidFill>
                <a:latin typeface="Times" charset="0"/>
              </a:rPr>
              <a:t>submatrix</a:t>
            </a:r>
            <a:endParaRPr lang="en-US" sz="1800" dirty="0">
              <a:solidFill>
                <a:srgbClr val="FF0000"/>
              </a:solidFill>
              <a:latin typeface="Times" charset="0"/>
            </a:endParaRPr>
          </a:p>
          <a:p>
            <a:pPr>
              <a:buFont typeface="Wingdings" charset="0"/>
              <a:buNone/>
            </a:pPr>
            <a:r>
              <a:rPr lang="en-US" sz="1800" dirty="0">
                <a:solidFill>
                  <a:srgbClr val="FF0000"/>
                </a:solidFill>
                <a:latin typeface="Times" charset="0"/>
              </a:rPr>
              <a:t>	    </a:t>
            </a:r>
            <a:r>
              <a:rPr lang="en-US" sz="1800" dirty="0" err="1" smtClean="0">
                <a:solidFill>
                  <a:srgbClr val="FF0000"/>
                </a:solidFill>
                <a:latin typeface="Times" charset="0"/>
              </a:rPr>
              <a:t>int</a:t>
            </a:r>
            <a:r>
              <a:rPr lang="en-US" sz="1800" dirty="0" smtClean="0">
                <a:solidFill>
                  <a:srgbClr val="FF0000"/>
                </a:solidFill>
                <a:latin typeface="Times" charset="0"/>
              </a:rPr>
              <a:t>   </a:t>
            </a:r>
            <a:r>
              <a:rPr lang="en-US" sz="1800" dirty="0" err="1">
                <a:solidFill>
                  <a:srgbClr val="FF0000"/>
                </a:solidFill>
                <a:latin typeface="Times" charset="0"/>
              </a:rPr>
              <a:t>m_loc</a:t>
            </a:r>
            <a:r>
              <a:rPr lang="en-US" sz="1800" dirty="0">
                <a:solidFill>
                  <a:srgbClr val="FF0000"/>
                </a:solidFill>
                <a:latin typeface="Times" charset="0"/>
              </a:rPr>
              <a:t>;     // number of rows local to this processor</a:t>
            </a:r>
          </a:p>
          <a:p>
            <a:pPr>
              <a:buFont typeface="Wingdings" charset="0"/>
              <a:buNone/>
            </a:pPr>
            <a:r>
              <a:rPr lang="en-US" sz="1800" dirty="0">
                <a:solidFill>
                  <a:srgbClr val="FF0000"/>
                </a:solidFill>
                <a:latin typeface="Times" charset="0"/>
              </a:rPr>
              <a:t>	    </a:t>
            </a:r>
            <a:r>
              <a:rPr lang="en-US" sz="1800" dirty="0" err="1" smtClean="0">
                <a:solidFill>
                  <a:srgbClr val="FF0000"/>
                </a:solidFill>
                <a:latin typeface="Times" charset="0"/>
              </a:rPr>
              <a:t>int</a:t>
            </a:r>
            <a:r>
              <a:rPr lang="en-US" sz="1800" dirty="0" smtClean="0">
                <a:solidFill>
                  <a:srgbClr val="FF0000"/>
                </a:solidFill>
                <a:latin typeface="Times" charset="0"/>
              </a:rPr>
              <a:t>   </a:t>
            </a:r>
            <a:r>
              <a:rPr lang="en-US" sz="1800" dirty="0" err="1">
                <a:solidFill>
                  <a:srgbClr val="FF0000"/>
                </a:solidFill>
                <a:latin typeface="Times" charset="0"/>
              </a:rPr>
              <a:t>fst_row</a:t>
            </a:r>
            <a:r>
              <a:rPr lang="en-US" sz="1800" dirty="0">
                <a:solidFill>
                  <a:srgbClr val="FF0000"/>
                </a:solidFill>
                <a:latin typeface="Times" charset="0"/>
              </a:rPr>
              <a:t>;   // global index of the first row</a:t>
            </a:r>
          </a:p>
          <a:p>
            <a:pPr>
              <a:buFont typeface="Wingdings" charset="0"/>
              <a:buNone/>
            </a:pPr>
            <a:r>
              <a:rPr lang="en-US" sz="1800" dirty="0">
                <a:solidFill>
                  <a:srgbClr val="FF0000"/>
                </a:solidFill>
                <a:latin typeface="Times" charset="0"/>
              </a:rPr>
              <a:t>       </a:t>
            </a:r>
            <a:r>
              <a:rPr lang="en-US" sz="1800" dirty="0" smtClean="0">
                <a:solidFill>
                  <a:srgbClr val="FF0000"/>
                </a:solidFill>
                <a:latin typeface="Times" charset="0"/>
              </a:rPr>
              <a:t>   </a:t>
            </a:r>
            <a:r>
              <a:rPr lang="en-US" sz="1800" dirty="0">
                <a:solidFill>
                  <a:srgbClr val="FF0000"/>
                </a:solidFill>
                <a:latin typeface="Times" charset="0"/>
              </a:rPr>
              <a:t>void   *</a:t>
            </a:r>
            <a:r>
              <a:rPr lang="en-US" sz="1800" dirty="0" err="1">
                <a:solidFill>
                  <a:srgbClr val="FF0000"/>
                </a:solidFill>
                <a:latin typeface="Times" charset="0"/>
              </a:rPr>
              <a:t>nzval</a:t>
            </a:r>
            <a:r>
              <a:rPr lang="en-US" sz="1800" dirty="0">
                <a:solidFill>
                  <a:srgbClr val="FF0000"/>
                </a:solidFill>
                <a:latin typeface="Times" charset="0"/>
              </a:rPr>
              <a:t>;     // pointer to array of nonzero values, packed by row</a:t>
            </a:r>
          </a:p>
          <a:p>
            <a:pPr>
              <a:buFont typeface="Wingdings" charset="0"/>
              <a:buNone/>
            </a:pPr>
            <a:r>
              <a:rPr lang="en-US" sz="1800" dirty="0">
                <a:solidFill>
                  <a:srgbClr val="FF0000"/>
                </a:solidFill>
                <a:latin typeface="Times" charset="0"/>
              </a:rPr>
              <a:t>	    </a:t>
            </a:r>
            <a:r>
              <a:rPr lang="en-US" sz="1800" dirty="0" err="1" smtClean="0">
                <a:solidFill>
                  <a:srgbClr val="FF0000"/>
                </a:solidFill>
                <a:latin typeface="Times" charset="0"/>
              </a:rPr>
              <a:t>int</a:t>
            </a:r>
            <a:r>
              <a:rPr lang="en-US" sz="1800" dirty="0" smtClean="0">
                <a:solidFill>
                  <a:srgbClr val="FF0000"/>
                </a:solidFill>
                <a:latin typeface="Times" charset="0"/>
              </a:rPr>
              <a:t>   </a:t>
            </a:r>
            <a:r>
              <a:rPr lang="en-US" sz="1800" dirty="0">
                <a:solidFill>
                  <a:srgbClr val="FF0000"/>
                </a:solidFill>
                <a:latin typeface="Times" charset="0"/>
              </a:rPr>
              <a:t>*</a:t>
            </a:r>
            <a:r>
              <a:rPr lang="en-US" sz="1800" dirty="0" err="1">
                <a:solidFill>
                  <a:srgbClr val="FF0000"/>
                </a:solidFill>
                <a:latin typeface="Times" charset="0"/>
              </a:rPr>
              <a:t>colind</a:t>
            </a:r>
            <a:r>
              <a:rPr lang="en-US" sz="1800" dirty="0">
                <a:solidFill>
                  <a:srgbClr val="FF0000"/>
                </a:solidFill>
                <a:latin typeface="Times" charset="0"/>
              </a:rPr>
              <a:t>;    // pointer to array of column indices of the </a:t>
            </a:r>
            <a:r>
              <a:rPr lang="en-US" sz="1800" dirty="0" err="1">
                <a:solidFill>
                  <a:srgbClr val="FF0000"/>
                </a:solidFill>
                <a:latin typeface="Times" charset="0"/>
              </a:rPr>
              <a:t>nonzeros</a:t>
            </a:r>
            <a:endParaRPr lang="en-US" sz="1800" dirty="0">
              <a:solidFill>
                <a:srgbClr val="FF0000"/>
              </a:solidFill>
              <a:latin typeface="Times" charset="0"/>
            </a:endParaRPr>
          </a:p>
          <a:p>
            <a:pPr>
              <a:buFont typeface="Wingdings" charset="0"/>
              <a:buNone/>
            </a:pPr>
            <a:r>
              <a:rPr lang="en-US" sz="1800" dirty="0">
                <a:solidFill>
                  <a:srgbClr val="FF0000"/>
                </a:solidFill>
                <a:latin typeface="Times" charset="0"/>
              </a:rPr>
              <a:t>	    </a:t>
            </a:r>
            <a:r>
              <a:rPr lang="en-US" sz="1800" dirty="0" err="1" smtClean="0">
                <a:solidFill>
                  <a:srgbClr val="FF0000"/>
                </a:solidFill>
                <a:latin typeface="Times" charset="0"/>
              </a:rPr>
              <a:t>int</a:t>
            </a:r>
            <a:r>
              <a:rPr lang="en-US" sz="1800" dirty="0" smtClean="0">
                <a:solidFill>
                  <a:srgbClr val="FF0000"/>
                </a:solidFill>
                <a:latin typeface="Times" charset="0"/>
              </a:rPr>
              <a:t>   </a:t>
            </a:r>
            <a:r>
              <a:rPr lang="en-US" sz="1800" dirty="0">
                <a:solidFill>
                  <a:srgbClr val="FF0000"/>
                </a:solidFill>
                <a:latin typeface="Times" charset="0"/>
              </a:rPr>
              <a:t>*</a:t>
            </a:r>
            <a:r>
              <a:rPr lang="en-US" sz="1800" dirty="0" err="1">
                <a:solidFill>
                  <a:srgbClr val="FF0000"/>
                </a:solidFill>
                <a:latin typeface="Times" charset="0"/>
              </a:rPr>
              <a:t>rowptr</a:t>
            </a:r>
            <a:r>
              <a:rPr lang="en-US" sz="1800" dirty="0">
                <a:solidFill>
                  <a:srgbClr val="FF0000"/>
                </a:solidFill>
                <a:latin typeface="Times" charset="0"/>
              </a:rPr>
              <a:t>;   // pointer to array of beginning of rows in </a:t>
            </a:r>
            <a:r>
              <a:rPr lang="en-US" sz="1800" dirty="0" err="1">
                <a:solidFill>
                  <a:srgbClr val="FF0000"/>
                </a:solidFill>
                <a:latin typeface="Times" charset="0"/>
              </a:rPr>
              <a:t>nzval</a:t>
            </a:r>
            <a:r>
              <a:rPr lang="en-US" sz="1800" dirty="0">
                <a:solidFill>
                  <a:srgbClr val="FF0000"/>
                </a:solidFill>
                <a:latin typeface="Times" charset="0"/>
              </a:rPr>
              <a:t>[]and </a:t>
            </a:r>
            <a:r>
              <a:rPr lang="en-US" sz="1800" dirty="0" err="1">
                <a:solidFill>
                  <a:srgbClr val="FF0000"/>
                </a:solidFill>
                <a:latin typeface="Times" charset="0"/>
              </a:rPr>
              <a:t>colind</a:t>
            </a:r>
            <a:r>
              <a:rPr lang="en-US" sz="1800" dirty="0">
                <a:solidFill>
                  <a:srgbClr val="FF0000"/>
                </a:solidFill>
                <a:latin typeface="Times" charset="0"/>
              </a:rPr>
              <a:t>[]</a:t>
            </a:r>
          </a:p>
          <a:p>
            <a:pPr>
              <a:buFont typeface="Wingdings" charset="0"/>
              <a:buNone/>
            </a:pPr>
            <a:r>
              <a:rPr lang="en-US" sz="1800" dirty="0">
                <a:solidFill>
                  <a:srgbClr val="FF0000"/>
                </a:solidFill>
                <a:latin typeface="Times" charset="0"/>
              </a:rPr>
              <a:t>	}  </a:t>
            </a:r>
            <a:r>
              <a:rPr lang="en-US" sz="1800" dirty="0" err="1" smtClean="0">
                <a:solidFill>
                  <a:srgbClr val="FF0000"/>
                </a:solidFill>
                <a:latin typeface="Times" charset="0"/>
              </a:rPr>
              <a:t>CRS_dist</a:t>
            </a:r>
            <a:r>
              <a:rPr lang="en-US" sz="1800" dirty="0" smtClean="0">
                <a:solidFill>
                  <a:srgbClr val="FF0000"/>
                </a:solidFill>
                <a:latin typeface="Times" charset="0"/>
              </a:rPr>
              <a:t>;</a:t>
            </a:r>
            <a:endParaRPr lang="en-US" sz="1800" dirty="0">
              <a:solidFill>
                <a:srgbClr val="FF0000"/>
              </a:solidFill>
              <a:latin typeface="Times" charset="0"/>
            </a:endParaRPr>
          </a:p>
          <a:p>
            <a:pPr>
              <a:buFont typeface="Wingdings" charset="0"/>
              <a:buNone/>
            </a:pPr>
            <a:endParaRPr lang="en-US" sz="1800" dirty="0">
              <a:solidFill>
                <a:schemeClr val="hlink"/>
              </a:solidFill>
              <a:latin typeface="Times" charset="0"/>
            </a:endParaRPr>
          </a:p>
        </p:txBody>
      </p:sp>
      <p:sp>
        <p:nvSpPr>
          <p:cNvPr id="71684" name="AutoShape 4"/>
          <p:cNvSpPr>
            <a:spLocks noChangeArrowheads="1"/>
          </p:cNvSpPr>
          <p:nvPr/>
        </p:nvSpPr>
        <p:spPr bwMode="auto">
          <a:xfrm>
            <a:off x="457200" y="1905000"/>
            <a:ext cx="8077200" cy="3276600"/>
          </a:xfrm>
          <a:prstGeom prst="roundRect">
            <a:avLst>
              <a:gd name="adj" fmla="val 16667"/>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25565694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4"/>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EF893623-718F-AF4F-8FEF-FF3622B8B534}" type="slidenum">
              <a:rPr lang="en-US" sz="1000">
                <a:latin typeface="Comic Sans MS" charset="0"/>
              </a:rPr>
              <a:pPr/>
              <a:t>28</a:t>
            </a:fld>
            <a:endParaRPr lang="en-US" sz="1000">
              <a:latin typeface="Comic Sans MS" charset="0"/>
            </a:endParaRPr>
          </a:p>
        </p:txBody>
      </p:sp>
      <p:sp>
        <p:nvSpPr>
          <p:cNvPr id="547842" name="Rectangle 2"/>
          <p:cNvSpPr>
            <a:spLocks noGrp="1" noChangeArrowheads="1"/>
          </p:cNvSpPr>
          <p:nvPr>
            <p:ph type="title"/>
          </p:nvPr>
        </p:nvSpPr>
        <p:spPr/>
        <p:txBody>
          <a:bodyPr/>
          <a:lstStyle/>
          <a:p>
            <a:pPr>
              <a:defRPr/>
            </a:pPr>
            <a:r>
              <a:rPr lang="en-US" dirty="0">
                <a:cs typeface="+mj-cs"/>
              </a:rPr>
              <a:t>Distributed Compressed Row Storage</a:t>
            </a:r>
          </a:p>
        </p:txBody>
      </p:sp>
      <p:sp>
        <p:nvSpPr>
          <p:cNvPr id="73731" name="Rectangle 3"/>
          <p:cNvSpPr>
            <a:spLocks noGrp="1" noChangeArrowheads="1"/>
          </p:cNvSpPr>
          <p:nvPr>
            <p:ph type="body" sz="half" idx="1"/>
          </p:nvPr>
        </p:nvSpPr>
        <p:spPr>
          <a:xfrm>
            <a:off x="304800" y="2743200"/>
            <a:ext cx="4191000" cy="3352800"/>
          </a:xfrm>
        </p:spPr>
        <p:txBody>
          <a:bodyPr/>
          <a:lstStyle/>
          <a:p>
            <a:r>
              <a:rPr lang="en-US" sz="2000">
                <a:latin typeface="Times" charset="0"/>
              </a:rPr>
              <a:t>Processor P0 data structure:</a:t>
            </a:r>
          </a:p>
          <a:p>
            <a:pPr lvl="1"/>
            <a:r>
              <a:rPr lang="en-US" sz="1800">
                <a:latin typeface="Times" charset="0"/>
              </a:rPr>
              <a:t>nnz_loc = 5</a:t>
            </a:r>
          </a:p>
          <a:p>
            <a:pPr lvl="1"/>
            <a:r>
              <a:rPr lang="en-US" sz="1800">
                <a:latin typeface="Times" charset="0"/>
              </a:rPr>
              <a:t>m_loc = 2</a:t>
            </a:r>
          </a:p>
          <a:p>
            <a:pPr lvl="1"/>
            <a:r>
              <a:rPr lang="en-US" sz="1800">
                <a:latin typeface="Times" charset="0"/>
              </a:rPr>
              <a:t>fst_row = 0  // </a:t>
            </a:r>
            <a:r>
              <a:rPr lang="en-US" sz="1800">
                <a:solidFill>
                  <a:srgbClr val="FF0000"/>
                </a:solidFill>
                <a:latin typeface="Times" charset="0"/>
              </a:rPr>
              <a:t>0-based indexing </a:t>
            </a:r>
          </a:p>
          <a:p>
            <a:pPr lvl="1"/>
            <a:r>
              <a:rPr lang="en-US" sz="1800">
                <a:latin typeface="Times" charset="0"/>
              </a:rPr>
              <a:t>nzval  = { s,  u,  u,  l,  u }</a:t>
            </a:r>
          </a:p>
          <a:p>
            <a:pPr lvl="1"/>
            <a:r>
              <a:rPr lang="en-US" sz="1800">
                <a:latin typeface="Times" charset="0"/>
              </a:rPr>
              <a:t>colind = { 0,  2,  4,  0,  1 }</a:t>
            </a:r>
          </a:p>
          <a:p>
            <a:pPr lvl="1"/>
            <a:r>
              <a:rPr lang="en-US" sz="1800">
                <a:latin typeface="Times" charset="0"/>
              </a:rPr>
              <a:t>rowptr = { 0, 3, 5 }</a:t>
            </a:r>
          </a:p>
        </p:txBody>
      </p:sp>
      <p:sp>
        <p:nvSpPr>
          <p:cNvPr id="73732" name="Rectangle 4"/>
          <p:cNvSpPr>
            <a:spLocks noGrp="1" noChangeArrowheads="1"/>
          </p:cNvSpPr>
          <p:nvPr>
            <p:ph type="body" sz="half" idx="2"/>
          </p:nvPr>
        </p:nvSpPr>
        <p:spPr>
          <a:xfrm>
            <a:off x="4724400" y="2743200"/>
            <a:ext cx="4419600" cy="3352800"/>
          </a:xfrm>
        </p:spPr>
        <p:txBody>
          <a:bodyPr/>
          <a:lstStyle/>
          <a:p>
            <a:r>
              <a:rPr lang="en-US" sz="2000">
                <a:latin typeface="Times" charset="0"/>
              </a:rPr>
              <a:t>Processor P1 data structure:</a:t>
            </a:r>
          </a:p>
          <a:p>
            <a:pPr lvl="1"/>
            <a:r>
              <a:rPr lang="en-US" sz="1800">
                <a:latin typeface="Times" charset="0"/>
              </a:rPr>
              <a:t>nnz_loc = 7</a:t>
            </a:r>
          </a:p>
          <a:p>
            <a:pPr lvl="1"/>
            <a:r>
              <a:rPr lang="en-US" sz="1800">
                <a:latin typeface="Times" charset="0"/>
              </a:rPr>
              <a:t>m_loc    = 3</a:t>
            </a:r>
          </a:p>
          <a:p>
            <a:pPr lvl="1"/>
            <a:r>
              <a:rPr lang="en-US" sz="1800">
                <a:latin typeface="Times" charset="0"/>
              </a:rPr>
              <a:t>fst_row  = 2   // </a:t>
            </a:r>
            <a:r>
              <a:rPr lang="en-US" sz="1800">
                <a:solidFill>
                  <a:srgbClr val="FF0000"/>
                </a:solidFill>
                <a:latin typeface="Times" charset="0"/>
              </a:rPr>
              <a:t>0-based indexing</a:t>
            </a:r>
          </a:p>
          <a:p>
            <a:pPr lvl="1"/>
            <a:r>
              <a:rPr lang="en-US" sz="1800">
                <a:latin typeface="Times" charset="0"/>
              </a:rPr>
              <a:t>nzval   = { l,  p,  e,  u,  l,  l,  r }</a:t>
            </a:r>
          </a:p>
          <a:p>
            <a:pPr lvl="1"/>
            <a:r>
              <a:rPr lang="en-US" sz="1800">
                <a:latin typeface="Times" charset="0"/>
              </a:rPr>
              <a:t>colind  = { 1, 2,  3,  4,  0, 1, 4 }</a:t>
            </a:r>
          </a:p>
          <a:p>
            <a:pPr lvl="1"/>
            <a:r>
              <a:rPr lang="en-US" sz="1800">
                <a:latin typeface="Times" charset="0"/>
              </a:rPr>
              <a:t>rowptr = { 0, 2, 4, 7 }</a:t>
            </a:r>
          </a:p>
        </p:txBody>
      </p:sp>
      <p:grpSp>
        <p:nvGrpSpPr>
          <p:cNvPr id="73733" name="Group 5"/>
          <p:cNvGrpSpPr>
            <a:grpSpLocks/>
          </p:cNvGrpSpPr>
          <p:nvPr/>
        </p:nvGrpSpPr>
        <p:grpSpPr bwMode="auto">
          <a:xfrm>
            <a:off x="5089525" y="990600"/>
            <a:ext cx="2149475" cy="1481138"/>
            <a:chOff x="3206" y="624"/>
            <a:chExt cx="1354" cy="933"/>
          </a:xfrm>
        </p:grpSpPr>
        <p:sp>
          <p:nvSpPr>
            <p:cNvPr id="73739" name="Rectangle 6"/>
            <p:cNvSpPr>
              <a:spLocks noChangeArrowheads="1"/>
            </p:cNvSpPr>
            <p:nvPr/>
          </p:nvSpPr>
          <p:spPr bwMode="auto">
            <a:xfrm>
              <a:off x="3504" y="645"/>
              <a:ext cx="960" cy="8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3740" name="Line 7"/>
            <p:cNvSpPr>
              <a:spLocks noChangeShapeType="1"/>
            </p:cNvSpPr>
            <p:nvPr/>
          </p:nvSpPr>
          <p:spPr bwMode="auto">
            <a:xfrm>
              <a:off x="3696" y="645"/>
              <a:ext cx="0" cy="8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1" name="Line 8"/>
            <p:cNvSpPr>
              <a:spLocks noChangeShapeType="1"/>
            </p:cNvSpPr>
            <p:nvPr/>
          </p:nvSpPr>
          <p:spPr bwMode="auto">
            <a:xfrm>
              <a:off x="3888" y="645"/>
              <a:ext cx="0" cy="8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2" name="Line 9"/>
            <p:cNvSpPr>
              <a:spLocks noChangeShapeType="1"/>
            </p:cNvSpPr>
            <p:nvPr/>
          </p:nvSpPr>
          <p:spPr bwMode="auto">
            <a:xfrm>
              <a:off x="4080" y="645"/>
              <a:ext cx="0" cy="8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3" name="Line 10"/>
            <p:cNvSpPr>
              <a:spLocks noChangeShapeType="1"/>
            </p:cNvSpPr>
            <p:nvPr/>
          </p:nvSpPr>
          <p:spPr bwMode="auto">
            <a:xfrm>
              <a:off x="4272" y="645"/>
              <a:ext cx="0" cy="8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4" name="Line 11"/>
            <p:cNvSpPr>
              <a:spLocks noChangeShapeType="1"/>
            </p:cNvSpPr>
            <p:nvPr/>
          </p:nvSpPr>
          <p:spPr bwMode="auto">
            <a:xfrm>
              <a:off x="3504" y="837"/>
              <a:ext cx="9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5" name="Line 12"/>
            <p:cNvSpPr>
              <a:spLocks noChangeShapeType="1"/>
            </p:cNvSpPr>
            <p:nvPr/>
          </p:nvSpPr>
          <p:spPr bwMode="auto">
            <a:xfrm>
              <a:off x="3504" y="1029"/>
              <a:ext cx="9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6" name="Line 13"/>
            <p:cNvSpPr>
              <a:spLocks noChangeShapeType="1"/>
            </p:cNvSpPr>
            <p:nvPr/>
          </p:nvSpPr>
          <p:spPr bwMode="auto">
            <a:xfrm>
              <a:off x="3504" y="1221"/>
              <a:ext cx="9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7" name="Line 14"/>
            <p:cNvSpPr>
              <a:spLocks noChangeShapeType="1"/>
            </p:cNvSpPr>
            <p:nvPr/>
          </p:nvSpPr>
          <p:spPr bwMode="auto">
            <a:xfrm>
              <a:off x="3504" y="1365"/>
              <a:ext cx="9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8" name="Text Box 15"/>
            <p:cNvSpPr txBox="1">
              <a:spLocks noChangeArrowheads="1"/>
            </p:cNvSpPr>
            <p:nvPr/>
          </p:nvSpPr>
          <p:spPr bwMode="auto">
            <a:xfrm>
              <a:off x="3686" y="816"/>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u</a:t>
              </a:r>
            </a:p>
          </p:txBody>
        </p:sp>
        <p:sp>
          <p:nvSpPr>
            <p:cNvPr id="73749" name="Text Box 16"/>
            <p:cNvSpPr txBox="1">
              <a:spLocks noChangeArrowheads="1"/>
            </p:cNvSpPr>
            <p:nvPr/>
          </p:nvSpPr>
          <p:spPr bwMode="auto">
            <a:xfrm>
              <a:off x="3542" y="624"/>
              <a:ext cx="1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s</a:t>
              </a:r>
            </a:p>
          </p:txBody>
        </p:sp>
        <p:sp>
          <p:nvSpPr>
            <p:cNvPr id="73750" name="Text Box 17"/>
            <p:cNvSpPr txBox="1">
              <a:spLocks noChangeArrowheads="1"/>
            </p:cNvSpPr>
            <p:nvPr/>
          </p:nvSpPr>
          <p:spPr bwMode="auto">
            <a:xfrm>
              <a:off x="3878" y="624"/>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u</a:t>
              </a:r>
            </a:p>
          </p:txBody>
        </p:sp>
        <p:sp>
          <p:nvSpPr>
            <p:cNvPr id="73751" name="Text Box 18"/>
            <p:cNvSpPr txBox="1">
              <a:spLocks noChangeArrowheads="1"/>
            </p:cNvSpPr>
            <p:nvPr/>
          </p:nvSpPr>
          <p:spPr bwMode="auto">
            <a:xfrm>
              <a:off x="4272" y="624"/>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u</a:t>
              </a:r>
            </a:p>
          </p:txBody>
        </p:sp>
        <p:sp>
          <p:nvSpPr>
            <p:cNvPr id="73752" name="Text Box 19"/>
            <p:cNvSpPr txBox="1">
              <a:spLocks noChangeArrowheads="1"/>
            </p:cNvSpPr>
            <p:nvPr/>
          </p:nvSpPr>
          <p:spPr bwMode="auto">
            <a:xfrm>
              <a:off x="3542" y="816"/>
              <a:ext cx="1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l</a:t>
              </a:r>
            </a:p>
          </p:txBody>
        </p:sp>
        <p:sp>
          <p:nvSpPr>
            <p:cNvPr id="73753" name="Text Box 20"/>
            <p:cNvSpPr txBox="1">
              <a:spLocks noChangeArrowheads="1"/>
            </p:cNvSpPr>
            <p:nvPr/>
          </p:nvSpPr>
          <p:spPr bwMode="auto">
            <a:xfrm>
              <a:off x="3878" y="1008"/>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p</a:t>
              </a:r>
            </a:p>
          </p:txBody>
        </p:sp>
        <p:sp>
          <p:nvSpPr>
            <p:cNvPr id="73754" name="Text Box 21"/>
            <p:cNvSpPr txBox="1">
              <a:spLocks noChangeArrowheads="1"/>
            </p:cNvSpPr>
            <p:nvPr/>
          </p:nvSpPr>
          <p:spPr bwMode="auto">
            <a:xfrm>
              <a:off x="4070" y="1152"/>
              <a:ext cx="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e</a:t>
              </a:r>
            </a:p>
          </p:txBody>
        </p:sp>
        <p:sp>
          <p:nvSpPr>
            <p:cNvPr id="73755" name="Text Box 22"/>
            <p:cNvSpPr txBox="1">
              <a:spLocks noChangeArrowheads="1"/>
            </p:cNvSpPr>
            <p:nvPr/>
          </p:nvSpPr>
          <p:spPr bwMode="auto">
            <a:xfrm>
              <a:off x="3494" y="1326"/>
              <a:ext cx="1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l</a:t>
              </a:r>
            </a:p>
          </p:txBody>
        </p:sp>
        <p:sp>
          <p:nvSpPr>
            <p:cNvPr id="73756" name="Text Box 23"/>
            <p:cNvSpPr txBox="1">
              <a:spLocks noChangeArrowheads="1"/>
            </p:cNvSpPr>
            <p:nvPr/>
          </p:nvSpPr>
          <p:spPr bwMode="auto">
            <a:xfrm>
              <a:off x="3686" y="1326"/>
              <a:ext cx="1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l</a:t>
              </a:r>
            </a:p>
          </p:txBody>
        </p:sp>
        <p:sp>
          <p:nvSpPr>
            <p:cNvPr id="73757" name="Text Box 24"/>
            <p:cNvSpPr txBox="1">
              <a:spLocks noChangeArrowheads="1"/>
            </p:cNvSpPr>
            <p:nvPr/>
          </p:nvSpPr>
          <p:spPr bwMode="auto">
            <a:xfrm>
              <a:off x="4300" y="131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r</a:t>
              </a:r>
            </a:p>
          </p:txBody>
        </p:sp>
        <p:sp>
          <p:nvSpPr>
            <p:cNvPr id="73758" name="Line 25"/>
            <p:cNvSpPr>
              <a:spLocks noChangeShapeType="1"/>
            </p:cNvSpPr>
            <p:nvPr/>
          </p:nvSpPr>
          <p:spPr bwMode="auto">
            <a:xfrm>
              <a:off x="3360" y="1029"/>
              <a:ext cx="1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59" name="Text Box 26"/>
            <p:cNvSpPr txBox="1">
              <a:spLocks noChangeArrowheads="1"/>
            </p:cNvSpPr>
            <p:nvPr/>
          </p:nvSpPr>
          <p:spPr bwMode="auto">
            <a:xfrm>
              <a:off x="3206" y="656"/>
              <a:ext cx="28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P0</a:t>
              </a:r>
            </a:p>
          </p:txBody>
        </p:sp>
        <p:sp>
          <p:nvSpPr>
            <p:cNvPr id="73760" name="Text Box 27"/>
            <p:cNvSpPr txBox="1">
              <a:spLocks noChangeArrowheads="1"/>
            </p:cNvSpPr>
            <p:nvPr/>
          </p:nvSpPr>
          <p:spPr bwMode="auto">
            <a:xfrm>
              <a:off x="3206" y="1136"/>
              <a:ext cx="28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P1</a:t>
              </a:r>
            </a:p>
          </p:txBody>
        </p:sp>
        <p:sp>
          <p:nvSpPr>
            <p:cNvPr id="73761" name="Text Box 28"/>
            <p:cNvSpPr txBox="1">
              <a:spLocks noChangeArrowheads="1"/>
            </p:cNvSpPr>
            <p:nvPr/>
          </p:nvSpPr>
          <p:spPr bwMode="auto">
            <a:xfrm>
              <a:off x="3686" y="1017"/>
              <a:ext cx="1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l</a:t>
              </a:r>
            </a:p>
          </p:txBody>
        </p:sp>
      </p:grpSp>
      <p:sp>
        <p:nvSpPr>
          <p:cNvPr id="73734" name="Line 29"/>
          <p:cNvSpPr>
            <a:spLocks noChangeShapeType="1"/>
          </p:cNvSpPr>
          <p:nvPr/>
        </p:nvSpPr>
        <p:spPr bwMode="auto">
          <a:xfrm>
            <a:off x="7010400" y="4114800"/>
            <a:ext cx="0" cy="609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5" name="Line 30"/>
          <p:cNvSpPr>
            <a:spLocks noChangeShapeType="1"/>
          </p:cNvSpPr>
          <p:nvPr/>
        </p:nvSpPr>
        <p:spPr bwMode="auto">
          <a:xfrm>
            <a:off x="7620000" y="4114800"/>
            <a:ext cx="0" cy="609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6" name="Line 31"/>
          <p:cNvSpPr>
            <a:spLocks noChangeShapeType="1"/>
          </p:cNvSpPr>
          <p:nvPr/>
        </p:nvSpPr>
        <p:spPr bwMode="auto">
          <a:xfrm>
            <a:off x="2895600" y="4114800"/>
            <a:ext cx="0" cy="609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7" name="Text Box 32"/>
          <p:cNvSpPr txBox="1">
            <a:spLocks noChangeArrowheads="1"/>
          </p:cNvSpPr>
          <p:nvPr/>
        </p:nvSpPr>
        <p:spPr bwMode="auto">
          <a:xfrm>
            <a:off x="609600" y="1219200"/>
            <a:ext cx="34788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A is distributed on 2 </a:t>
            </a:r>
            <a:r>
              <a:rPr lang="en-US" dirty="0" smtClean="0"/>
              <a:t>cores</a:t>
            </a:r>
            <a:r>
              <a:rPr lang="en-US" sz="2000" dirty="0" smtClean="0"/>
              <a:t>:</a:t>
            </a:r>
            <a:endParaRPr lang="en-US" sz="2000" dirty="0"/>
          </a:p>
        </p:txBody>
      </p:sp>
      <p:sp>
        <p:nvSpPr>
          <p:cNvPr id="73738" name="Text Box 33"/>
          <p:cNvSpPr txBox="1">
            <a:spLocks noChangeArrowheads="1"/>
          </p:cNvSpPr>
          <p:nvPr/>
        </p:nvSpPr>
        <p:spPr bwMode="auto">
          <a:xfrm>
            <a:off x="6765925" y="1828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u</a:t>
            </a:r>
          </a:p>
        </p:txBody>
      </p:sp>
    </p:spTree>
    <p:extLst>
      <p:ext uri="{BB962C8B-B14F-4D97-AF65-F5344CB8AC3E}">
        <p14:creationId xmlns:p14="http://schemas.microsoft.com/office/powerpoint/2010/main" val="308784325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Sparse matrices in MATLAB</a:t>
            </a:r>
            <a:endParaRPr lang="en-US" dirty="0"/>
          </a:p>
        </p:txBody>
      </p:sp>
      <p:sp>
        <p:nvSpPr>
          <p:cNvPr id="7" name="Content Placeholder 6"/>
          <p:cNvSpPr>
            <a:spLocks noGrp="1"/>
          </p:cNvSpPr>
          <p:nvPr>
            <p:ph idx="1"/>
          </p:nvPr>
        </p:nvSpPr>
        <p:spPr/>
        <p:txBody>
          <a:bodyPr/>
          <a:lstStyle/>
          <a:p>
            <a:r>
              <a:rPr lang="en-US" dirty="0" smtClean="0"/>
              <a:t>In </a:t>
            </a:r>
            <a:r>
              <a:rPr lang="en-US" dirty="0" err="1" smtClean="0"/>
              <a:t>matlab</a:t>
            </a:r>
            <a:r>
              <a:rPr lang="en-US" dirty="0" smtClean="0"/>
              <a:t>, “A = sparse()”, create a sparse matrix A</a:t>
            </a:r>
            <a:endParaRPr lang="en-US" dirty="0"/>
          </a:p>
          <a:p>
            <a:pPr lvl="1"/>
            <a:r>
              <a:rPr lang="en-US" dirty="0" smtClean="0"/>
              <a:t>Type “help sparse”, or “doc sparse”</a:t>
            </a:r>
          </a:p>
          <a:p>
            <a:r>
              <a:rPr lang="en-US" dirty="0" smtClean="0"/>
              <a:t>Storage: compressed column (CCS)</a:t>
            </a:r>
            <a:endParaRPr lang="en-US" dirty="0"/>
          </a:p>
          <a:p>
            <a:r>
              <a:rPr lang="en-US" dirty="0" smtClean="0"/>
              <a:t>Operation on sparse (full) matrices </a:t>
            </a:r>
            <a:r>
              <a:rPr lang="en-US" dirty="0" smtClean="0">
                <a:sym typeface="Wingdings"/>
              </a:rPr>
              <a:t>returns sparse (full) matrix</a:t>
            </a:r>
          </a:p>
          <a:p>
            <a:pPr marL="0" indent="0">
              <a:buNone/>
            </a:pPr>
            <a:r>
              <a:rPr lang="en-US" dirty="0">
                <a:sym typeface="Wingdings"/>
              </a:rPr>
              <a:t> </a:t>
            </a:r>
            <a:r>
              <a:rPr lang="en-US" dirty="0" smtClean="0">
                <a:sym typeface="Wingdings"/>
              </a:rPr>
              <a:t>    operation on mixed sparse &amp; full matrices returns full matrix</a:t>
            </a:r>
          </a:p>
          <a:p>
            <a:pPr lvl="0"/>
            <a:r>
              <a:rPr lang="en-US" dirty="0" smtClean="0">
                <a:solidFill>
                  <a:prstClr val="black"/>
                </a:solidFill>
              </a:rPr>
              <a:t>Ordering: </a:t>
            </a:r>
            <a:r>
              <a:rPr lang="en-US" dirty="0" err="1" smtClean="0">
                <a:solidFill>
                  <a:prstClr val="black"/>
                </a:solidFill>
              </a:rPr>
              <a:t>amd</a:t>
            </a:r>
            <a:r>
              <a:rPr lang="en-US" dirty="0" smtClean="0">
                <a:solidFill>
                  <a:prstClr val="black"/>
                </a:solidFill>
              </a:rPr>
              <a:t>, </a:t>
            </a:r>
            <a:r>
              <a:rPr lang="en-US" dirty="0" err="1" smtClean="0">
                <a:solidFill>
                  <a:prstClr val="black"/>
                </a:solidFill>
              </a:rPr>
              <a:t>symamd</a:t>
            </a:r>
            <a:r>
              <a:rPr lang="en-US" dirty="0" smtClean="0">
                <a:solidFill>
                  <a:prstClr val="black"/>
                </a:solidFill>
              </a:rPr>
              <a:t>, </a:t>
            </a:r>
            <a:r>
              <a:rPr lang="en-US" dirty="0" err="1" smtClean="0">
                <a:solidFill>
                  <a:prstClr val="black"/>
                </a:solidFill>
              </a:rPr>
              <a:t>symrcm</a:t>
            </a:r>
            <a:r>
              <a:rPr lang="en-US" dirty="0" smtClean="0">
                <a:solidFill>
                  <a:prstClr val="black"/>
                </a:solidFill>
              </a:rPr>
              <a:t>, </a:t>
            </a:r>
            <a:r>
              <a:rPr lang="en-US" dirty="0" err="1" smtClean="0">
                <a:solidFill>
                  <a:prstClr val="black"/>
                </a:solidFill>
              </a:rPr>
              <a:t>colamd</a:t>
            </a:r>
            <a:endParaRPr lang="en-US" dirty="0" smtClean="0">
              <a:solidFill>
                <a:prstClr val="black"/>
              </a:solidFill>
            </a:endParaRPr>
          </a:p>
          <a:p>
            <a:pPr lvl="0"/>
            <a:r>
              <a:rPr lang="en-US" dirty="0" smtClean="0">
                <a:solidFill>
                  <a:prstClr val="black"/>
                </a:solidFill>
              </a:rPr>
              <a:t>Factorization: </a:t>
            </a:r>
            <a:r>
              <a:rPr lang="en-US" dirty="0" err="1" smtClean="0">
                <a:sym typeface="Wingdings"/>
              </a:rPr>
              <a:t>lu</a:t>
            </a:r>
            <a:r>
              <a:rPr lang="en-US" dirty="0" smtClean="0">
                <a:sym typeface="Wingdings"/>
              </a:rPr>
              <a:t>, </a:t>
            </a:r>
            <a:r>
              <a:rPr lang="en-US" dirty="0" err="1" smtClean="0">
                <a:sym typeface="Wingdings"/>
              </a:rPr>
              <a:t>chol</a:t>
            </a:r>
            <a:r>
              <a:rPr lang="en-US" dirty="0" smtClean="0">
                <a:sym typeface="Wingdings"/>
              </a:rPr>
              <a:t>, </a:t>
            </a:r>
            <a:r>
              <a:rPr lang="en-US" dirty="0" err="1" smtClean="0">
                <a:sym typeface="Wingdings"/>
              </a:rPr>
              <a:t>qr</a:t>
            </a:r>
            <a:r>
              <a:rPr lang="en-US" dirty="0" smtClean="0">
                <a:sym typeface="Wingdings"/>
              </a:rPr>
              <a:t>, …</a:t>
            </a:r>
          </a:p>
          <a:p>
            <a:pPr lvl="0"/>
            <a:r>
              <a:rPr lang="en-US" dirty="0" smtClean="0">
                <a:solidFill>
                  <a:prstClr val="black"/>
                </a:solidFill>
                <a:sym typeface="Wingdings"/>
              </a:rPr>
              <a:t>Utilities: spy</a:t>
            </a:r>
            <a:endParaRPr lang="en-US" dirty="0">
              <a:solidFill>
                <a:prstClr val="black"/>
              </a:solidFill>
            </a:endParaRPr>
          </a:p>
        </p:txBody>
      </p:sp>
      <p:sp>
        <p:nvSpPr>
          <p:cNvPr id="5" name="Slide Number Placeholder 4"/>
          <p:cNvSpPr>
            <a:spLocks noGrp="1"/>
          </p:cNvSpPr>
          <p:nvPr>
            <p:ph type="sldNum" sz="quarter" idx="12"/>
          </p:nvPr>
        </p:nvSpPr>
        <p:spPr/>
        <p:txBody>
          <a:bodyPr/>
          <a:lstStyle/>
          <a:p>
            <a:pPr>
              <a:defRPr/>
            </a:pPr>
            <a:fld id="{2293DB6E-FEAE-644A-94B7-4325E4CDB41E}" type="slidenum">
              <a:rPr lang="en-US" smtClean="0"/>
              <a:pPr>
                <a:defRPr/>
              </a:pPr>
              <a:t>29</a:t>
            </a:fld>
            <a:endParaRPr lang="en-US"/>
          </a:p>
        </p:txBody>
      </p:sp>
    </p:spTree>
    <p:extLst>
      <p:ext uri="{BB962C8B-B14F-4D97-AF65-F5344CB8AC3E}">
        <p14:creationId xmlns:p14="http://schemas.microsoft.com/office/powerpoint/2010/main" val="146621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798513" y="306388"/>
            <a:ext cx="8026400" cy="368300"/>
          </a:xfrm>
        </p:spPr>
        <p:txBody>
          <a:bodyPr wrap="square"/>
          <a:lstStyle/>
          <a:p>
            <a:r>
              <a:rPr lang="en-US" dirty="0">
                <a:latin typeface="Arial" charset="0"/>
                <a:ea typeface="ＭＳ Ｐゴシック" charset="0"/>
              </a:rPr>
              <a:t>Solving </a:t>
            </a:r>
            <a:r>
              <a:rPr lang="en-US" dirty="0" smtClean="0">
                <a:latin typeface="Arial" charset="0"/>
                <a:ea typeface="ＭＳ Ｐゴシック" charset="0"/>
              </a:rPr>
              <a:t>partial differential equations</a:t>
            </a:r>
            <a:endParaRPr lang="en-US" dirty="0">
              <a:latin typeface="Arial" charset="0"/>
              <a:ea typeface="ＭＳ Ｐゴシック" charset="0"/>
            </a:endParaRPr>
          </a:p>
        </p:txBody>
      </p:sp>
      <p:sp>
        <p:nvSpPr>
          <p:cNvPr id="20484" name="Rectangle 3"/>
          <p:cNvSpPr>
            <a:spLocks noGrp="1" noChangeArrowheads="1"/>
          </p:cNvSpPr>
          <p:nvPr>
            <p:ph type="body" idx="1"/>
          </p:nvPr>
        </p:nvSpPr>
        <p:spPr>
          <a:xfrm>
            <a:off x="609600" y="874713"/>
            <a:ext cx="7942263" cy="4646612"/>
          </a:xfrm>
        </p:spPr>
        <p:txBody>
          <a:bodyPr/>
          <a:lstStyle/>
          <a:p>
            <a:r>
              <a:rPr lang="en-US" dirty="0">
                <a:latin typeface="Arial" charset="0"/>
                <a:ea typeface="ＭＳ Ｐゴシック" charset="0"/>
              </a:rPr>
              <a:t>Hyperbolic problems (waves):</a:t>
            </a:r>
          </a:p>
          <a:p>
            <a:pPr lvl="1"/>
            <a:r>
              <a:rPr lang="en-US" dirty="0">
                <a:latin typeface="Arial" charset="0"/>
                <a:ea typeface="ＭＳ Ｐゴシック" charset="0"/>
              </a:rPr>
              <a:t>Sound wave (position, time)</a:t>
            </a:r>
          </a:p>
          <a:p>
            <a:pPr lvl="1"/>
            <a:r>
              <a:rPr lang="en-US" dirty="0">
                <a:solidFill>
                  <a:srgbClr val="005400"/>
                </a:solidFill>
                <a:latin typeface="Arial" charset="0"/>
                <a:ea typeface="ＭＳ Ｐゴシック" charset="0"/>
              </a:rPr>
              <a:t>Use explicit time-</a:t>
            </a:r>
            <a:r>
              <a:rPr lang="en-US" dirty="0" smtClean="0">
                <a:solidFill>
                  <a:srgbClr val="005400"/>
                </a:solidFill>
                <a:latin typeface="Arial" charset="0"/>
                <a:ea typeface="ＭＳ Ｐゴシック" charset="0"/>
              </a:rPr>
              <a:t>stepping</a:t>
            </a:r>
            <a:r>
              <a:rPr lang="en-US" dirty="0">
                <a:solidFill>
                  <a:srgbClr val="005400"/>
                </a:solidFill>
                <a:latin typeface="Arial" charset="0"/>
                <a:ea typeface="ＭＳ Ｐゴシック" charset="0"/>
              </a:rPr>
              <a:t>: Combine nearest neighbors on </a:t>
            </a:r>
            <a:r>
              <a:rPr lang="en-US" dirty="0" smtClean="0">
                <a:solidFill>
                  <a:srgbClr val="005400"/>
                </a:solidFill>
                <a:latin typeface="Arial" charset="0"/>
                <a:ea typeface="ＭＳ Ｐゴシック" charset="0"/>
              </a:rPr>
              <a:t>grid</a:t>
            </a:r>
            <a:endParaRPr lang="en-US" dirty="0">
              <a:solidFill>
                <a:srgbClr val="005400"/>
              </a:solidFill>
              <a:latin typeface="Arial" charset="0"/>
              <a:ea typeface="ＭＳ Ｐゴシック" charset="0"/>
            </a:endParaRPr>
          </a:p>
          <a:p>
            <a:pPr lvl="1"/>
            <a:r>
              <a:rPr lang="en-US" dirty="0">
                <a:latin typeface="Arial" charset="0"/>
                <a:ea typeface="ＭＳ Ｐゴシック" charset="0"/>
              </a:rPr>
              <a:t>Solution at each point depends on neighbors at previous time</a:t>
            </a:r>
            <a:endParaRPr lang="en-US" sz="2000" dirty="0" smtClean="0">
              <a:latin typeface="Arial" charset="0"/>
              <a:ea typeface="ＭＳ Ｐゴシック" charset="0"/>
            </a:endParaRPr>
          </a:p>
          <a:p>
            <a:r>
              <a:rPr lang="en-US" sz="2000" dirty="0" smtClean="0">
                <a:latin typeface="Arial" charset="0"/>
                <a:ea typeface="ＭＳ Ｐゴシック" charset="0"/>
              </a:rPr>
              <a:t>Elliptic (steady </a:t>
            </a:r>
            <a:r>
              <a:rPr lang="en-US" sz="2000" dirty="0">
                <a:latin typeface="Arial" charset="0"/>
                <a:ea typeface="ＭＳ Ｐゴシック" charset="0"/>
              </a:rPr>
              <a:t>state) problems:</a:t>
            </a:r>
          </a:p>
          <a:p>
            <a:pPr lvl="1"/>
            <a:r>
              <a:rPr lang="en-US" dirty="0">
                <a:latin typeface="Arial" charset="0"/>
                <a:ea typeface="ＭＳ Ｐゴシック" charset="0"/>
              </a:rPr>
              <a:t>Electrostatic </a:t>
            </a:r>
            <a:r>
              <a:rPr lang="en-US" dirty="0" smtClean="0">
                <a:latin typeface="Arial" charset="0"/>
                <a:ea typeface="ＭＳ Ｐゴシック" charset="0"/>
              </a:rPr>
              <a:t>potential </a:t>
            </a:r>
            <a:r>
              <a:rPr lang="en-US" dirty="0">
                <a:latin typeface="Arial" charset="0"/>
                <a:ea typeface="ＭＳ Ｐゴシック" charset="0"/>
              </a:rPr>
              <a:t>(position)</a:t>
            </a:r>
          </a:p>
          <a:p>
            <a:pPr lvl="1"/>
            <a:r>
              <a:rPr lang="en-US" dirty="0">
                <a:solidFill>
                  <a:srgbClr val="005400"/>
                </a:solidFill>
                <a:latin typeface="Arial" charset="0"/>
                <a:ea typeface="ＭＳ Ｐゴシック" charset="0"/>
              </a:rPr>
              <a:t>Everything depends on everything </a:t>
            </a:r>
            <a:r>
              <a:rPr lang="en-US" dirty="0" smtClean="0">
                <a:solidFill>
                  <a:srgbClr val="005400"/>
                </a:solidFill>
                <a:latin typeface="Arial" charset="0"/>
                <a:ea typeface="ＭＳ Ｐゴシック" charset="0"/>
              </a:rPr>
              <a:t>else, use implicit method</a:t>
            </a:r>
            <a:endParaRPr lang="en-US" dirty="0">
              <a:solidFill>
                <a:srgbClr val="005400"/>
              </a:solidFill>
              <a:latin typeface="Arial" charset="0"/>
              <a:ea typeface="ＭＳ Ｐゴシック" charset="0"/>
            </a:endParaRPr>
          </a:p>
          <a:p>
            <a:pPr lvl="1"/>
            <a:r>
              <a:rPr lang="en-US" dirty="0">
                <a:latin typeface="Arial" charset="0"/>
                <a:ea typeface="ＭＳ Ｐゴシック" charset="0"/>
              </a:rPr>
              <a:t>This means locality is harder to find than in hyperbolic </a:t>
            </a:r>
            <a:r>
              <a:rPr lang="en-US" dirty="0" smtClean="0">
                <a:latin typeface="Arial" charset="0"/>
                <a:ea typeface="ＭＳ Ｐゴシック" charset="0"/>
              </a:rPr>
              <a:t>problems</a:t>
            </a:r>
          </a:p>
          <a:p>
            <a:pPr lvl="1"/>
            <a:r>
              <a:rPr lang="en-US" dirty="0">
                <a:latin typeface="Arial" charset="0"/>
                <a:ea typeface="ＭＳ Ｐゴシック" charset="0"/>
              </a:rPr>
              <a:t>Canonical example is the Poisson equation</a:t>
            </a:r>
          </a:p>
          <a:p>
            <a:pPr marL="0" indent="0">
              <a:buNone/>
            </a:pPr>
            <a:endParaRPr lang="en-US" dirty="0">
              <a:solidFill>
                <a:schemeClr val="hlink"/>
              </a:solidFill>
              <a:latin typeface="Arial" charset="0"/>
              <a:ea typeface="ＭＳ Ｐゴシック" charset="0"/>
            </a:endParaRPr>
          </a:p>
          <a:p>
            <a:r>
              <a:rPr lang="en-US" sz="2000" dirty="0">
                <a:latin typeface="Arial" charset="0"/>
                <a:ea typeface="ＭＳ Ｐゴシック" charset="0"/>
              </a:rPr>
              <a:t>Parabolic (time-dependent) problems:</a:t>
            </a:r>
          </a:p>
          <a:p>
            <a:pPr lvl="1"/>
            <a:r>
              <a:rPr lang="en-US" dirty="0" smtClean="0">
                <a:latin typeface="Arial" charset="0"/>
                <a:ea typeface="ＭＳ Ｐゴシック" charset="0"/>
              </a:rPr>
              <a:t>Temperature (</a:t>
            </a:r>
            <a:r>
              <a:rPr lang="en-US" dirty="0">
                <a:latin typeface="Arial" charset="0"/>
                <a:ea typeface="ＭＳ Ｐゴシック" charset="0"/>
              </a:rPr>
              <a:t>position</a:t>
            </a:r>
            <a:r>
              <a:rPr lang="en-US" dirty="0" smtClean="0">
                <a:latin typeface="Arial" charset="0"/>
                <a:ea typeface="ＭＳ Ｐゴシック" charset="0"/>
              </a:rPr>
              <a:t>, time</a:t>
            </a:r>
            <a:r>
              <a:rPr lang="en-US" dirty="0">
                <a:latin typeface="Arial" charset="0"/>
                <a:ea typeface="ＭＳ Ｐゴシック" charset="0"/>
              </a:rPr>
              <a:t>)</a:t>
            </a:r>
          </a:p>
          <a:p>
            <a:pPr lvl="1"/>
            <a:r>
              <a:rPr lang="en-US" dirty="0">
                <a:solidFill>
                  <a:srgbClr val="005400"/>
                </a:solidFill>
                <a:latin typeface="Arial" charset="0"/>
                <a:ea typeface="ＭＳ Ｐゴシック" charset="0"/>
              </a:rPr>
              <a:t>Involves an elliptic solve at each time-</a:t>
            </a:r>
            <a:r>
              <a:rPr lang="en-US" dirty="0" smtClean="0">
                <a:solidFill>
                  <a:srgbClr val="005400"/>
                </a:solidFill>
                <a:latin typeface="Arial" charset="0"/>
                <a:ea typeface="ＭＳ Ｐゴシック" charset="0"/>
              </a:rPr>
              <a:t>step</a:t>
            </a:r>
            <a:endParaRPr lang="en-US" dirty="0">
              <a:solidFill>
                <a:srgbClr val="005400"/>
              </a:solidFill>
              <a:latin typeface="Arial" charset="0"/>
              <a:ea typeface="ＭＳ Ｐゴシック" charset="0"/>
            </a:endParaRPr>
          </a:p>
        </p:txBody>
      </p:sp>
      <p:sp>
        <p:nvSpPr>
          <p:cNvPr id="20485" name="Text Box 4"/>
          <p:cNvSpPr txBox="1">
            <a:spLocks noChangeArrowheads="1"/>
          </p:cNvSpPr>
          <p:nvPr/>
        </p:nvSpPr>
        <p:spPr bwMode="auto">
          <a:xfrm>
            <a:off x="1600200" y="3886200"/>
            <a:ext cx="457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b="1" dirty="0">
                <a:sym typeface="Symbol" charset="0"/>
              </a:rPr>
              <a:t></a:t>
            </a:r>
            <a:r>
              <a:rPr lang="en-US" sz="2000" b="1" baseline="30000" dirty="0"/>
              <a:t>2</a:t>
            </a:r>
            <a:r>
              <a:rPr lang="en-US" sz="2000" b="1" dirty="0"/>
              <a:t>u/</a:t>
            </a:r>
            <a:r>
              <a:rPr lang="en-US" sz="2000" b="1" dirty="0">
                <a:sym typeface="Symbol" charset="0"/>
              </a:rPr>
              <a:t></a:t>
            </a:r>
            <a:r>
              <a:rPr lang="en-US" sz="2000" b="1" dirty="0"/>
              <a:t>x</a:t>
            </a:r>
            <a:r>
              <a:rPr lang="en-US" sz="2000" b="1" baseline="30000" dirty="0"/>
              <a:t>2</a:t>
            </a:r>
            <a:r>
              <a:rPr lang="en-US" sz="2000" b="1" dirty="0"/>
              <a:t>  +  </a:t>
            </a:r>
            <a:r>
              <a:rPr lang="en-US" sz="2000" b="1" dirty="0">
                <a:sym typeface="Symbol" charset="0"/>
              </a:rPr>
              <a:t></a:t>
            </a:r>
            <a:r>
              <a:rPr lang="en-US" sz="2000" b="1" baseline="30000" dirty="0"/>
              <a:t>2</a:t>
            </a:r>
            <a:r>
              <a:rPr lang="en-US" sz="2000" b="1" dirty="0"/>
              <a:t>u/</a:t>
            </a:r>
            <a:r>
              <a:rPr lang="en-US" sz="2000" b="1" dirty="0">
                <a:sym typeface="Symbol" charset="0"/>
              </a:rPr>
              <a:t></a:t>
            </a:r>
            <a:r>
              <a:rPr lang="en-US" sz="2000" b="1" dirty="0"/>
              <a:t>y</a:t>
            </a:r>
            <a:r>
              <a:rPr lang="en-US" sz="2000" b="1" baseline="30000" dirty="0"/>
              <a:t>2  </a:t>
            </a:r>
            <a:r>
              <a:rPr lang="en-US" sz="2000" b="1" dirty="0"/>
              <a:t>+  </a:t>
            </a:r>
            <a:r>
              <a:rPr lang="en-US" sz="2000" b="1" dirty="0">
                <a:sym typeface="Symbol" charset="0"/>
              </a:rPr>
              <a:t></a:t>
            </a:r>
            <a:r>
              <a:rPr lang="en-US" sz="2000" b="1" baseline="30000" dirty="0"/>
              <a:t>2</a:t>
            </a:r>
            <a:r>
              <a:rPr lang="en-US" sz="2000" b="1" dirty="0"/>
              <a:t>u/</a:t>
            </a:r>
            <a:r>
              <a:rPr lang="en-US" sz="2000" b="1" dirty="0">
                <a:sym typeface="Symbol" charset="0"/>
              </a:rPr>
              <a:t></a:t>
            </a:r>
            <a:r>
              <a:rPr lang="en-US" sz="2000" b="1" dirty="0"/>
              <a:t>z</a:t>
            </a:r>
            <a:r>
              <a:rPr lang="en-US" sz="2000" b="1" baseline="30000" dirty="0"/>
              <a:t>2  </a:t>
            </a:r>
            <a:r>
              <a:rPr lang="en-US" sz="2000" b="1" dirty="0"/>
              <a:t>=  f(</a:t>
            </a:r>
            <a:r>
              <a:rPr lang="en-US" sz="2000" b="1" dirty="0" err="1"/>
              <a:t>x,y,z</a:t>
            </a:r>
            <a:r>
              <a:rPr lang="en-US" sz="2000" b="1" dirty="0"/>
              <a:t>)</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EBDD2B2-3DA3-3849-820A-11FF8E99A3B2}" type="slidenum">
              <a:rPr lang="en-US" sz="1400">
                <a:latin typeface="Times New Roman" charset="0"/>
              </a:rPr>
              <a:pPr/>
              <a:t>3</a:t>
            </a:fld>
            <a:endParaRPr lang="en-US" sz="1400">
              <a:latin typeface="Times New Roman" charset="0"/>
            </a:endParaRPr>
          </a:p>
        </p:txBody>
      </p:sp>
    </p:spTree>
    <p:extLst>
      <p:ext uri="{BB962C8B-B14F-4D97-AF65-F5344CB8AC3E}">
        <p14:creationId xmlns:p14="http://schemas.microsoft.com/office/powerpoint/2010/main" val="25503030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Many representations of sparse matrices</a:t>
            </a:r>
          </a:p>
          <a:p>
            <a:pPr lvl="1"/>
            <a:r>
              <a:rPr lang="en-US" dirty="0"/>
              <a:t>D</a:t>
            </a:r>
            <a:r>
              <a:rPr lang="en-US" dirty="0" smtClean="0"/>
              <a:t>epending on application/algorithm needs</a:t>
            </a:r>
          </a:p>
          <a:p>
            <a:r>
              <a:rPr lang="en-US" dirty="0" smtClean="0"/>
              <a:t>Strong connection of sparse matrices and graphs</a:t>
            </a:r>
          </a:p>
          <a:p>
            <a:pPr lvl="1"/>
            <a:r>
              <a:rPr lang="en-US" dirty="0" smtClean="0"/>
              <a:t>Many graph algorithms are applicable</a:t>
            </a:r>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pPr>
                <a:defRPr/>
              </a:pPr>
              <a:t>30</a:t>
            </a:fld>
            <a:endParaRPr lang="en-US"/>
          </a:p>
        </p:txBody>
      </p:sp>
    </p:spTree>
    <p:extLst>
      <p:ext uri="{BB962C8B-B14F-4D97-AF65-F5344CB8AC3E}">
        <p14:creationId xmlns:p14="http://schemas.microsoft.com/office/powerpoint/2010/main" val="2303948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308A72EF-F0E9-B24C-A263-CB1AE29726BD}" type="slidenum">
              <a:rPr lang="en-US">
                <a:latin typeface="Verdana" charset="0"/>
              </a:rPr>
              <a:pPr/>
              <a:t>31</a:t>
            </a:fld>
            <a:endParaRPr lang="en-US">
              <a:latin typeface="Verdana" charset="0"/>
            </a:endParaRPr>
          </a:p>
        </p:txBody>
      </p:sp>
      <p:sp>
        <p:nvSpPr>
          <p:cNvPr id="145410" name="Rectangle 2"/>
          <p:cNvSpPr>
            <a:spLocks noGrp="1" noChangeArrowheads="1"/>
          </p:cNvSpPr>
          <p:nvPr>
            <p:ph type="title"/>
          </p:nvPr>
        </p:nvSpPr>
        <p:spPr/>
        <p:txBody>
          <a:bodyPr/>
          <a:lstStyle/>
          <a:p>
            <a:pPr eaLnBrk="1" hangingPunct="1"/>
            <a:r>
              <a:rPr lang="en-US" dirty="0">
                <a:latin typeface="Verdana" charset="0"/>
              </a:rPr>
              <a:t>References</a:t>
            </a:r>
          </a:p>
        </p:txBody>
      </p:sp>
      <p:sp>
        <p:nvSpPr>
          <p:cNvPr id="23558" name="Rectangle 3"/>
          <p:cNvSpPr>
            <a:spLocks noGrp="1" noChangeArrowheads="1"/>
          </p:cNvSpPr>
          <p:nvPr>
            <p:ph type="body" idx="1"/>
          </p:nvPr>
        </p:nvSpPr>
        <p:spPr/>
        <p:txBody>
          <a:bodyPr/>
          <a:lstStyle/>
          <a:p>
            <a:pPr eaLnBrk="1" hangingPunct="1">
              <a:buFont typeface="Arial"/>
              <a:buChar char="•"/>
              <a:defRPr/>
            </a:pPr>
            <a:r>
              <a:rPr lang="en-US" dirty="0"/>
              <a:t>Barrett, et al., “Templates for the solution of linear systems: Building Blocks for Iterative Methods, 2nd Edition”, SIAM, 1994 (book online</a:t>
            </a:r>
            <a:r>
              <a:rPr lang="en-US" dirty="0" smtClean="0"/>
              <a:t>)</a:t>
            </a:r>
          </a:p>
          <a:p>
            <a:pPr eaLnBrk="1" hangingPunct="1">
              <a:buFont typeface="Arial"/>
              <a:buChar char="•"/>
              <a:defRPr/>
            </a:pPr>
            <a:r>
              <a:rPr lang="en-US" dirty="0"/>
              <a:t>Sparse BLAS standard:  http://</a:t>
            </a:r>
            <a:r>
              <a:rPr lang="en-US" dirty="0" err="1"/>
              <a:t>www.netlib.org</a:t>
            </a:r>
            <a:r>
              <a:rPr lang="en-US" dirty="0"/>
              <a:t>/</a:t>
            </a:r>
            <a:r>
              <a:rPr lang="en-US" dirty="0" err="1"/>
              <a:t>blas</a:t>
            </a:r>
            <a:r>
              <a:rPr lang="en-US" dirty="0"/>
              <a:t>/blast-</a:t>
            </a:r>
            <a:r>
              <a:rPr lang="en-US" dirty="0" smtClean="0"/>
              <a:t>forum</a:t>
            </a:r>
            <a:endParaRPr lang="en-US" dirty="0" smtClean="0">
              <a:ea typeface="+mn-ea"/>
            </a:endParaRPr>
          </a:p>
          <a:p>
            <a:pPr eaLnBrk="1" hangingPunct="1">
              <a:buFont typeface="Arial"/>
              <a:buChar char="•"/>
              <a:defRPr/>
            </a:pPr>
            <a:r>
              <a:rPr lang="en-US" dirty="0" err="1" smtClean="0">
                <a:ea typeface="+mn-ea"/>
              </a:rPr>
              <a:t>BeBOP</a:t>
            </a:r>
            <a:r>
              <a:rPr lang="en-US" dirty="0" smtClean="0">
                <a:ea typeface="+mn-ea"/>
              </a:rPr>
              <a:t>: http://</a:t>
            </a:r>
            <a:r>
              <a:rPr lang="en-US" dirty="0" err="1" smtClean="0">
                <a:ea typeface="+mn-ea"/>
              </a:rPr>
              <a:t>bebop.cs.berkeley.edu</a:t>
            </a:r>
            <a:r>
              <a:rPr lang="en-US" dirty="0" smtClean="0">
                <a:ea typeface="+mn-ea"/>
              </a:rPr>
              <a:t>/</a:t>
            </a:r>
          </a:p>
          <a:p>
            <a:pPr eaLnBrk="1" hangingPunct="1">
              <a:buFont typeface="Arial"/>
              <a:buChar char="•"/>
              <a:defRPr/>
            </a:pPr>
            <a:r>
              <a:rPr lang="en-US" dirty="0" smtClean="0"/>
              <a:t>J.R. Gilbert, C. </a:t>
            </a:r>
            <a:r>
              <a:rPr lang="en-US" dirty="0" err="1" smtClean="0"/>
              <a:t>Moler</a:t>
            </a:r>
            <a:r>
              <a:rPr lang="en-US" dirty="0" smtClean="0"/>
              <a:t>, R. Schreiber, “</a:t>
            </a:r>
            <a:r>
              <a:rPr lang="en-US" dirty="0"/>
              <a:t>Sparse Matrices In MATLAB: Design And </a:t>
            </a:r>
            <a:r>
              <a:rPr lang="en-US" dirty="0" smtClean="0"/>
              <a:t>Implementation”, </a:t>
            </a:r>
            <a:r>
              <a:rPr lang="en-US" dirty="0"/>
              <a:t>SIAM J. Matrix Anal. </a:t>
            </a:r>
            <a:r>
              <a:rPr lang="en-US" dirty="0" err="1" smtClean="0"/>
              <a:t>Appl</a:t>
            </a:r>
            <a:r>
              <a:rPr lang="en-US" dirty="0" smtClean="0"/>
              <a:t>, 13, 333-356, 1992.</a:t>
            </a:r>
            <a:endParaRPr lang="en-US" dirty="0" smtClean="0">
              <a:ea typeface="+mn-ea"/>
            </a:endParaRPr>
          </a:p>
        </p:txBody>
      </p:sp>
    </p:spTree>
    <p:extLst>
      <p:ext uri="{BB962C8B-B14F-4D97-AF65-F5344CB8AC3E}">
        <p14:creationId xmlns:p14="http://schemas.microsoft.com/office/powerpoint/2010/main" val="288803095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b="0" dirty="0" smtClean="0"/>
              <a:t>Write a program that converts a matrix in CCS format to CRS </a:t>
            </a:r>
            <a:r>
              <a:rPr lang="en-US" b="0" dirty="0" smtClean="0"/>
              <a:t>format, see code </a:t>
            </a:r>
            <a:r>
              <a:rPr lang="en-US" dirty="0" smtClean="0"/>
              <a:t>in </a:t>
            </a:r>
            <a:r>
              <a:rPr lang="en-US" dirty="0" err="1" smtClean="0"/>
              <a:t>sparse_CCS</a:t>
            </a:r>
            <a:r>
              <a:rPr lang="en-US" smtClean="0"/>
              <a:t>/ directory</a:t>
            </a:r>
            <a:endParaRPr lang="en-US" b="0" dirty="0" smtClean="0"/>
          </a:p>
          <a:p>
            <a:pPr marL="457200" indent="-457200">
              <a:buFont typeface="+mj-lt"/>
              <a:buAutoNum type="arabicPeriod"/>
            </a:pPr>
            <a:r>
              <a:rPr lang="en-US" dirty="0" smtClean="0"/>
              <a:t>Write a program to compute y = A^T*x without forming A^T</a:t>
            </a:r>
          </a:p>
          <a:p>
            <a:pPr marL="857250" lvl="1" indent="-457200">
              <a:buFont typeface="Arial"/>
              <a:buChar char="•"/>
            </a:pPr>
            <a:r>
              <a:rPr lang="en-US" dirty="0" smtClean="0"/>
              <a:t>A can be stored in your favorite compressed format</a:t>
            </a:r>
            <a:endParaRPr lang="en-US" b="0" dirty="0" smtClean="0"/>
          </a:p>
          <a:p>
            <a:pPr marL="457200" indent="-457200">
              <a:buFont typeface="+mj-lt"/>
              <a:buAutoNum type="arabicPeriod"/>
            </a:pPr>
            <a:r>
              <a:rPr lang="en-US" b="0" dirty="0" smtClean="0"/>
              <a:t>Write a </a:t>
            </a:r>
            <a:r>
              <a:rPr lang="en-US" b="0" dirty="0" err="1" smtClean="0"/>
              <a:t>SpMV</a:t>
            </a:r>
            <a:r>
              <a:rPr lang="en-US" b="0" dirty="0" smtClean="0"/>
              <a:t> code with ELLPACK representation</a:t>
            </a:r>
          </a:p>
          <a:p>
            <a:pPr marL="457200" indent="-457200">
              <a:buFont typeface="+mj-lt"/>
              <a:buAutoNum type="arabicPeriod"/>
            </a:pPr>
            <a:r>
              <a:rPr lang="en-US" dirty="0" err="1" smtClean="0"/>
              <a:t>SpMV</a:t>
            </a:r>
            <a:r>
              <a:rPr lang="en-US" dirty="0" smtClean="0"/>
              <a:t> roofline model on your machine</a:t>
            </a:r>
          </a:p>
          <a:p>
            <a:pPr marL="457200" indent="-457200">
              <a:buFont typeface="+mj-lt"/>
              <a:buAutoNum type="arabicPeriod"/>
            </a:pPr>
            <a:r>
              <a:rPr lang="en-US" dirty="0" smtClean="0"/>
              <a:t>Write an </a:t>
            </a:r>
            <a:r>
              <a:rPr lang="en-US" dirty="0" err="1" smtClean="0"/>
              <a:t>OpenMP</a:t>
            </a:r>
            <a:r>
              <a:rPr lang="en-US" dirty="0" smtClean="0"/>
              <a:t> program for </a:t>
            </a:r>
            <a:r>
              <a:rPr lang="en-US" dirty="0" err="1" smtClean="0"/>
              <a:t>SpMV</a:t>
            </a:r>
            <a:endParaRPr lang="en-US" dirty="0" smtClean="0"/>
          </a:p>
          <a:p>
            <a:pPr marL="457200" indent="-457200">
              <a:buFont typeface="+mj-lt"/>
              <a:buAutoNum type="arabicPeriod"/>
            </a:pPr>
            <a:r>
              <a:rPr lang="en-US" b="0" dirty="0" smtClean="0"/>
              <a:t>Run the MPI </a:t>
            </a:r>
            <a:r>
              <a:rPr lang="en-US" b="0" dirty="0" err="1" smtClean="0"/>
              <a:t>SpMV</a:t>
            </a:r>
            <a:r>
              <a:rPr lang="en-US" b="0" dirty="0" smtClean="0"/>
              <a:t> code in </a:t>
            </a:r>
            <a:r>
              <a:rPr lang="en-US" dirty="0" smtClean="0"/>
              <a:t>the Hands-On-Exercises/ directory</a:t>
            </a:r>
            <a:endParaRPr lang="en-US" b="0" dirty="0" smtClean="0"/>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pPr>
                <a:defRPr/>
              </a:pPr>
              <a:t>32</a:t>
            </a:fld>
            <a:endParaRPr lang="en-US"/>
          </a:p>
        </p:txBody>
      </p:sp>
      <p:sp>
        <p:nvSpPr>
          <p:cNvPr id="5" name="TextBox 4"/>
          <p:cNvSpPr txBox="1"/>
          <p:nvPr/>
        </p:nvSpPr>
        <p:spPr>
          <a:xfrm>
            <a:off x="2032000" y="-76200"/>
            <a:ext cx="184666" cy="400110"/>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20732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EXTRA SLIDES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59315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1"/>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0A48DB68-D642-B84A-9C98-36C41EFB1858}" type="slidenum">
              <a:rPr lang="en-US">
                <a:latin typeface="Verdana" charset="0"/>
              </a:rPr>
              <a:pPr/>
              <a:t>34</a:t>
            </a:fld>
            <a:endParaRPr lang="en-US">
              <a:latin typeface="Verdana" charset="0"/>
            </a:endParaRPr>
          </a:p>
        </p:txBody>
      </p:sp>
      <p:sp>
        <p:nvSpPr>
          <p:cNvPr id="154626" name="Rectangle 2"/>
          <p:cNvSpPr>
            <a:spLocks noGrp="1" noChangeArrowheads="1"/>
          </p:cNvSpPr>
          <p:nvPr>
            <p:ph type="title"/>
          </p:nvPr>
        </p:nvSpPr>
        <p:spPr/>
        <p:txBody>
          <a:bodyPr/>
          <a:lstStyle/>
          <a:p>
            <a:pPr eaLnBrk="1" hangingPunct="1">
              <a:defRPr/>
            </a:pPr>
            <a:r>
              <a:rPr lang="en-US" smtClean="0">
                <a:solidFill>
                  <a:schemeClr val="accent6">
                    <a:lumMod val="10000"/>
                  </a:schemeClr>
                </a:solidFill>
                <a:ea typeface="+mj-ea"/>
              </a:rPr>
              <a:t>ELLPACK</a:t>
            </a:r>
            <a:endParaRPr lang="en-US" sz="2400" smtClean="0">
              <a:solidFill>
                <a:schemeClr val="accent6">
                  <a:lumMod val="10000"/>
                </a:schemeClr>
              </a:solidFill>
              <a:ea typeface="+mj-ea"/>
            </a:endParaRPr>
          </a:p>
        </p:txBody>
      </p:sp>
      <p:sp>
        <p:nvSpPr>
          <p:cNvPr id="3077" name="Rectangle 3"/>
          <p:cNvSpPr>
            <a:spLocks noGrp="1" noChangeArrowheads="1"/>
          </p:cNvSpPr>
          <p:nvPr>
            <p:ph type="body" sz="half" idx="1"/>
          </p:nvPr>
        </p:nvSpPr>
        <p:spPr>
          <a:xfrm>
            <a:off x="381000" y="1143000"/>
            <a:ext cx="8382000" cy="4913313"/>
          </a:xfrm>
        </p:spPr>
        <p:txBody>
          <a:bodyPr/>
          <a:lstStyle/>
          <a:p>
            <a:pPr eaLnBrk="1" hangingPunct="1">
              <a:lnSpc>
                <a:spcPct val="90000"/>
              </a:lnSpc>
            </a:pPr>
            <a:r>
              <a:rPr lang="en-US" sz="1800">
                <a:latin typeface="Verdana" charset="0"/>
              </a:rPr>
              <a:t>ELLPACK: software for solving elliptic problems [Purdue]</a:t>
            </a:r>
          </a:p>
          <a:p>
            <a:pPr eaLnBrk="1" hangingPunct="1">
              <a:lnSpc>
                <a:spcPct val="90000"/>
              </a:lnSpc>
            </a:pPr>
            <a:r>
              <a:rPr lang="en-US" sz="1800">
                <a:latin typeface="Verdana" charset="0"/>
              </a:rPr>
              <a:t>Force all rows to have the same length as the longest row, then columns are stored contiguously</a:t>
            </a:r>
          </a:p>
          <a:p>
            <a:pPr eaLnBrk="1" hangingPunct="1">
              <a:lnSpc>
                <a:spcPct val="90000"/>
              </a:lnSpc>
            </a:pPr>
            <a:endParaRPr lang="en-US" sz="1800">
              <a:latin typeface="Verdana" charset="0"/>
            </a:endParaRPr>
          </a:p>
          <a:p>
            <a:pPr eaLnBrk="1" hangingPunct="1">
              <a:lnSpc>
                <a:spcPct val="90000"/>
              </a:lnSpc>
            </a:pPr>
            <a:endParaRPr lang="en-US" sz="1800">
              <a:latin typeface="Verdana" charset="0"/>
            </a:endParaRPr>
          </a:p>
          <a:p>
            <a:pPr eaLnBrk="1" hangingPunct="1">
              <a:lnSpc>
                <a:spcPct val="90000"/>
              </a:lnSpc>
            </a:pPr>
            <a:endParaRPr lang="en-US" sz="1800">
              <a:latin typeface="Verdana" charset="0"/>
            </a:endParaRPr>
          </a:p>
          <a:p>
            <a:pPr eaLnBrk="1" hangingPunct="1">
              <a:lnSpc>
                <a:spcPct val="90000"/>
              </a:lnSpc>
            </a:pPr>
            <a:endParaRPr lang="en-US" sz="1800">
              <a:latin typeface="Verdana" charset="0"/>
            </a:endParaRPr>
          </a:p>
          <a:p>
            <a:pPr eaLnBrk="1" hangingPunct="1">
              <a:lnSpc>
                <a:spcPct val="90000"/>
              </a:lnSpc>
            </a:pPr>
            <a:endParaRPr lang="en-US" sz="1800">
              <a:latin typeface="Verdana" charset="0"/>
            </a:endParaRPr>
          </a:p>
          <a:p>
            <a:pPr eaLnBrk="1" hangingPunct="1">
              <a:lnSpc>
                <a:spcPct val="90000"/>
              </a:lnSpc>
            </a:pPr>
            <a:endParaRPr lang="en-US" sz="1800">
              <a:latin typeface="Verdana" charset="0"/>
            </a:endParaRPr>
          </a:p>
          <a:p>
            <a:pPr eaLnBrk="1" hangingPunct="1">
              <a:lnSpc>
                <a:spcPct val="90000"/>
              </a:lnSpc>
            </a:pPr>
            <a:endParaRPr lang="en-US" sz="1800">
              <a:latin typeface="Verdana" charset="0"/>
            </a:endParaRPr>
          </a:p>
          <a:p>
            <a:pPr eaLnBrk="1" hangingPunct="1">
              <a:lnSpc>
                <a:spcPct val="90000"/>
              </a:lnSpc>
            </a:pPr>
            <a:endParaRPr lang="en-US" sz="1800">
              <a:latin typeface="Verdana" charset="0"/>
            </a:endParaRPr>
          </a:p>
          <a:p>
            <a:pPr eaLnBrk="1" hangingPunct="1">
              <a:lnSpc>
                <a:spcPct val="90000"/>
              </a:lnSpc>
            </a:pPr>
            <a:endParaRPr lang="en-US" sz="1800">
              <a:latin typeface="Verdana" charset="0"/>
            </a:endParaRPr>
          </a:p>
          <a:p>
            <a:pPr eaLnBrk="1" hangingPunct="1">
              <a:lnSpc>
                <a:spcPct val="90000"/>
              </a:lnSpc>
            </a:pPr>
            <a:r>
              <a:rPr lang="en-US" sz="1800">
                <a:latin typeface="Verdana" charset="0"/>
              </a:rPr>
              <a:t>2 arrays:  nzval(N,L) and colind(N,L), where L = max row length</a:t>
            </a:r>
          </a:p>
          <a:p>
            <a:pPr lvl="1" eaLnBrk="1" hangingPunct="1">
              <a:lnSpc>
                <a:spcPct val="90000"/>
              </a:lnSpc>
            </a:pPr>
            <a:r>
              <a:rPr lang="en-US" sz="1800">
                <a:latin typeface="Verdana" charset="0"/>
              </a:rPr>
              <a:t>N*L reals, N*L integers</a:t>
            </a:r>
          </a:p>
          <a:p>
            <a:pPr eaLnBrk="1" hangingPunct="1">
              <a:lnSpc>
                <a:spcPct val="90000"/>
              </a:lnSpc>
            </a:pPr>
            <a:r>
              <a:rPr lang="en-US" sz="1800">
                <a:latin typeface="Verdana" charset="0"/>
              </a:rPr>
              <a:t>Usually L &lt;&lt; N</a:t>
            </a:r>
          </a:p>
        </p:txBody>
      </p:sp>
      <p:graphicFrame>
        <p:nvGraphicFramePr>
          <p:cNvPr id="3074" name="Object 4"/>
          <p:cNvGraphicFramePr>
            <a:graphicFrameLocks noGrp="1" noChangeAspect="1"/>
          </p:cNvGraphicFramePr>
          <p:nvPr>
            <p:ph sz="half" idx="2"/>
          </p:nvPr>
        </p:nvGraphicFramePr>
        <p:xfrm>
          <a:off x="1981200" y="2144713"/>
          <a:ext cx="4419600" cy="2351087"/>
        </p:xfrm>
        <a:graphic>
          <a:graphicData uri="http://schemas.openxmlformats.org/presentationml/2006/ole">
            <mc:AlternateContent xmlns:mc="http://schemas.openxmlformats.org/markup-compatibility/2006">
              <mc:Choice xmlns:v="urn:schemas-microsoft-com:vml" Requires="v">
                <p:oleObj spid="_x0000_s1203" name="Equation" r:id="rId4" imgW="4635360" imgH="2616120" progId="Equation.3">
                  <p:embed/>
                </p:oleObj>
              </mc:Choice>
              <mc:Fallback>
                <p:oleObj name="Equation" r:id="rId4" imgW="4635360" imgH="2616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144713"/>
                        <a:ext cx="4419600" cy="235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18324587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4294967295"/>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0413324C-F1DD-0C42-A1F3-8A73B96671EF}" type="slidenum">
              <a:rPr lang="en-US">
                <a:latin typeface="Verdana" charset="0"/>
              </a:rPr>
              <a:pPr/>
              <a:t>35</a:t>
            </a:fld>
            <a:endParaRPr lang="en-US">
              <a:latin typeface="Verdana" charset="0"/>
            </a:endParaRPr>
          </a:p>
        </p:txBody>
      </p:sp>
      <p:sp>
        <p:nvSpPr>
          <p:cNvPr id="157698" name="Rectangle 2"/>
          <p:cNvSpPr>
            <a:spLocks noGrp="1" noChangeArrowheads="1"/>
          </p:cNvSpPr>
          <p:nvPr>
            <p:ph type="title"/>
          </p:nvPr>
        </p:nvSpPr>
        <p:spPr/>
        <p:txBody>
          <a:bodyPr/>
          <a:lstStyle/>
          <a:p>
            <a:pPr eaLnBrk="1" hangingPunct="1"/>
            <a:r>
              <a:rPr lang="en-US" dirty="0" err="1">
                <a:latin typeface="Verdana" charset="0"/>
              </a:rPr>
              <a:t>SpMV</a:t>
            </a:r>
            <a:r>
              <a:rPr lang="en-US" dirty="0">
                <a:latin typeface="Verdana" charset="0"/>
              </a:rPr>
              <a:t> with ELLPACK</a:t>
            </a:r>
          </a:p>
        </p:txBody>
      </p:sp>
      <p:sp>
        <p:nvSpPr>
          <p:cNvPr id="4103" name="Rectangle 11"/>
          <p:cNvSpPr>
            <a:spLocks noGrp="1" noChangeArrowheads="1"/>
          </p:cNvSpPr>
          <p:nvPr>
            <p:ph type="body" idx="1"/>
          </p:nvPr>
        </p:nvSpPr>
        <p:spPr/>
        <p:txBody>
          <a:bodyPr/>
          <a:lstStyle/>
          <a:p>
            <a:pPr marL="0" indent="0" eaLnBrk="1" hangingPunct="1">
              <a:buNone/>
            </a:pPr>
            <a:endParaRPr lang="en-US" dirty="0">
              <a:solidFill>
                <a:srgbClr val="10181C"/>
              </a:solidFill>
              <a:latin typeface="Verdana" charset="0"/>
            </a:endParaRPr>
          </a:p>
          <a:p>
            <a:pPr eaLnBrk="1" hangingPunct="1">
              <a:buFont typeface="Wingdings" charset="0"/>
              <a:buNone/>
            </a:pPr>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endParaRPr lang="en-US" dirty="0">
              <a:solidFill>
                <a:srgbClr val="10181C"/>
              </a:solidFill>
              <a:latin typeface="Verdana" charset="0"/>
            </a:endParaRPr>
          </a:p>
          <a:p>
            <a:pPr eaLnBrk="1" hangingPunct="1"/>
            <a:r>
              <a:rPr lang="en-US" dirty="0">
                <a:solidFill>
                  <a:srgbClr val="10181C"/>
                </a:solidFill>
                <a:latin typeface="Verdana" charset="0"/>
              </a:rPr>
              <a:t>Neither </a:t>
            </a:r>
            <a:r>
              <a:rPr lang="ja-JP" altLang="en-US" dirty="0">
                <a:solidFill>
                  <a:srgbClr val="10181C"/>
                </a:solidFill>
                <a:latin typeface="Verdana" charset="0"/>
              </a:rPr>
              <a:t>“</a:t>
            </a:r>
            <a:r>
              <a:rPr lang="en-US" dirty="0">
                <a:solidFill>
                  <a:srgbClr val="10181C"/>
                </a:solidFill>
                <a:latin typeface="Verdana" charset="0"/>
              </a:rPr>
              <a:t>dot</a:t>
            </a:r>
            <a:r>
              <a:rPr lang="ja-JP" altLang="en-US" dirty="0">
                <a:solidFill>
                  <a:srgbClr val="10181C"/>
                </a:solidFill>
                <a:latin typeface="Verdana" charset="0"/>
              </a:rPr>
              <a:t>”</a:t>
            </a:r>
            <a:r>
              <a:rPr lang="en-US" dirty="0">
                <a:solidFill>
                  <a:srgbClr val="10181C"/>
                </a:solidFill>
                <a:latin typeface="Verdana" charset="0"/>
              </a:rPr>
              <a:t> nor </a:t>
            </a:r>
            <a:r>
              <a:rPr lang="ja-JP" altLang="en-US" dirty="0">
                <a:solidFill>
                  <a:srgbClr val="10181C"/>
                </a:solidFill>
                <a:latin typeface="Verdana" charset="0"/>
              </a:rPr>
              <a:t>“</a:t>
            </a:r>
            <a:r>
              <a:rPr lang="en-US" dirty="0">
                <a:solidFill>
                  <a:srgbClr val="10181C"/>
                </a:solidFill>
                <a:latin typeface="Verdana" charset="0"/>
              </a:rPr>
              <a:t>SAXPY</a:t>
            </a:r>
            <a:r>
              <a:rPr lang="ja-JP" altLang="en-US" dirty="0">
                <a:solidFill>
                  <a:srgbClr val="10181C"/>
                </a:solidFill>
                <a:latin typeface="Verdana" charset="0"/>
              </a:rPr>
              <a:t>”</a:t>
            </a:r>
            <a:endParaRPr lang="en-US" dirty="0">
              <a:solidFill>
                <a:srgbClr val="10181C"/>
              </a:solidFill>
              <a:latin typeface="Verdana" charset="0"/>
            </a:endParaRPr>
          </a:p>
          <a:p>
            <a:pPr eaLnBrk="1" hangingPunct="1"/>
            <a:r>
              <a:rPr lang="en-US" dirty="0">
                <a:solidFill>
                  <a:srgbClr val="10181C"/>
                </a:solidFill>
                <a:latin typeface="Verdana" charset="0"/>
              </a:rPr>
              <a:t>Good for vector processor: long vector length (N)</a:t>
            </a:r>
          </a:p>
          <a:p>
            <a:pPr eaLnBrk="1" hangingPunct="1"/>
            <a:r>
              <a:rPr lang="en-US" dirty="0">
                <a:solidFill>
                  <a:srgbClr val="10181C"/>
                </a:solidFill>
                <a:latin typeface="Verdana" charset="0"/>
              </a:rPr>
              <a:t>Extra memory, flops for padded zeros, especially bad if row lengths vary a lot </a:t>
            </a:r>
          </a:p>
        </p:txBody>
      </p:sp>
      <p:sp>
        <p:nvSpPr>
          <p:cNvPr id="4102" name="Text Box 4"/>
          <p:cNvSpPr txBox="1">
            <a:spLocks noChangeArrowheads="1"/>
          </p:cNvSpPr>
          <p:nvPr/>
        </p:nvSpPr>
        <p:spPr bwMode="auto">
          <a:xfrm>
            <a:off x="914400" y="1676400"/>
            <a:ext cx="42227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dirty="0"/>
              <a:t>y(</a:t>
            </a:r>
            <a:r>
              <a:rPr lang="en-US" dirty="0" err="1"/>
              <a:t>i</a:t>
            </a:r>
            <a:r>
              <a:rPr lang="en-US" dirty="0"/>
              <a:t>) = 0.0,  </a:t>
            </a:r>
            <a:r>
              <a:rPr lang="en-US" dirty="0" err="1"/>
              <a:t>i</a:t>
            </a:r>
            <a:r>
              <a:rPr lang="en-US" dirty="0"/>
              <a:t> = 1…N</a:t>
            </a:r>
          </a:p>
          <a:p>
            <a:r>
              <a:rPr lang="en-US" dirty="0"/>
              <a:t>do j = 1, L</a:t>
            </a:r>
          </a:p>
          <a:p>
            <a:r>
              <a:rPr lang="en-US" dirty="0"/>
              <a:t>    do </a:t>
            </a:r>
            <a:r>
              <a:rPr lang="en-US" dirty="0" err="1"/>
              <a:t>i</a:t>
            </a:r>
            <a:r>
              <a:rPr lang="en-US" dirty="0"/>
              <a:t> = 1, N</a:t>
            </a:r>
          </a:p>
          <a:p>
            <a:r>
              <a:rPr lang="en-US" dirty="0"/>
              <a:t>        y(</a:t>
            </a:r>
            <a:r>
              <a:rPr lang="en-US" dirty="0" err="1"/>
              <a:t>i</a:t>
            </a:r>
            <a:r>
              <a:rPr lang="en-US" dirty="0"/>
              <a:t>) = y(</a:t>
            </a:r>
            <a:r>
              <a:rPr lang="en-US" dirty="0" err="1"/>
              <a:t>i</a:t>
            </a:r>
            <a:r>
              <a:rPr lang="en-US" dirty="0"/>
              <a:t>) + </a:t>
            </a:r>
            <a:r>
              <a:rPr lang="en-US" dirty="0" err="1"/>
              <a:t>nzval</a:t>
            </a:r>
            <a:r>
              <a:rPr lang="en-US" dirty="0"/>
              <a:t>(</a:t>
            </a:r>
            <a:r>
              <a:rPr lang="en-US" dirty="0" err="1"/>
              <a:t>i</a:t>
            </a:r>
            <a:r>
              <a:rPr lang="en-US" dirty="0"/>
              <a:t>, j) * </a:t>
            </a:r>
            <a:r>
              <a:rPr lang="en-US" dirty="0">
                <a:solidFill>
                  <a:srgbClr val="FF0000"/>
                </a:solidFill>
              </a:rPr>
              <a:t>x(</a:t>
            </a:r>
            <a:r>
              <a:rPr lang="en-US" dirty="0" err="1">
                <a:solidFill>
                  <a:srgbClr val="FF0000"/>
                </a:solidFill>
              </a:rPr>
              <a:t>colind</a:t>
            </a:r>
            <a:r>
              <a:rPr lang="en-US" dirty="0">
                <a:solidFill>
                  <a:srgbClr val="FF0000"/>
                </a:solidFill>
              </a:rPr>
              <a:t>(</a:t>
            </a:r>
            <a:r>
              <a:rPr lang="en-US" dirty="0" err="1">
                <a:solidFill>
                  <a:srgbClr val="FF0000"/>
                </a:solidFill>
              </a:rPr>
              <a:t>i</a:t>
            </a:r>
            <a:r>
              <a:rPr lang="en-US" dirty="0">
                <a:solidFill>
                  <a:srgbClr val="FF0000"/>
                </a:solidFill>
              </a:rPr>
              <a:t>, j))</a:t>
            </a:r>
          </a:p>
          <a:p>
            <a:r>
              <a:rPr lang="en-US" dirty="0"/>
              <a:t>    </a:t>
            </a:r>
            <a:r>
              <a:rPr lang="en-US" dirty="0" err="1"/>
              <a:t>enddo</a:t>
            </a:r>
            <a:endParaRPr lang="en-US" dirty="0"/>
          </a:p>
          <a:p>
            <a:r>
              <a:rPr lang="en-US" dirty="0" err="1"/>
              <a:t>enddo</a:t>
            </a:r>
            <a:r>
              <a:rPr lang="en-US" dirty="0"/>
              <a:t> </a:t>
            </a:r>
          </a:p>
        </p:txBody>
      </p:sp>
      <p:graphicFrame>
        <p:nvGraphicFramePr>
          <p:cNvPr id="4098" name="Object 7"/>
          <p:cNvGraphicFramePr>
            <a:graphicFrameLocks noGrp="1" noChangeAspect="1"/>
          </p:cNvGraphicFramePr>
          <p:nvPr>
            <p:ph idx="4294967295"/>
          </p:nvPr>
        </p:nvGraphicFramePr>
        <p:xfrm>
          <a:off x="6096000" y="1295400"/>
          <a:ext cx="1600200" cy="2616200"/>
        </p:xfrm>
        <a:graphic>
          <a:graphicData uri="http://schemas.openxmlformats.org/presentationml/2006/ole">
            <mc:AlternateContent xmlns:mc="http://schemas.openxmlformats.org/markup-compatibility/2006">
              <mc:Choice xmlns:v="urn:schemas-microsoft-com:vml" Requires="v">
                <p:oleObj spid="_x0000_s5299" name="Equation" r:id="rId4" imgW="1600200" imgH="2616120" progId="Equation.3">
                  <p:embed/>
                </p:oleObj>
              </mc:Choice>
              <mc:Fallback>
                <p:oleObj name="Equation" r:id="rId4" imgW="1600200" imgH="2616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295400"/>
                        <a:ext cx="1600200" cy="261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 name="AutoShape 12"/>
          <p:cNvSpPr>
            <a:spLocks noChangeArrowheads="1"/>
          </p:cNvSpPr>
          <p:nvPr/>
        </p:nvSpPr>
        <p:spPr bwMode="auto">
          <a:xfrm>
            <a:off x="762000" y="1371600"/>
            <a:ext cx="4724400" cy="22098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338374841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1"/>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AEBE5CEC-CA25-AD45-966A-77FE778E9073}" type="slidenum">
              <a:rPr lang="en-US">
                <a:latin typeface="Verdana" charset="0"/>
              </a:rPr>
              <a:pPr/>
              <a:t>36</a:t>
            </a:fld>
            <a:endParaRPr lang="en-US">
              <a:latin typeface="Verdana" charset="0"/>
            </a:endParaRPr>
          </a:p>
        </p:txBody>
      </p:sp>
      <p:sp>
        <p:nvSpPr>
          <p:cNvPr id="162818" name="Rectangle 2"/>
          <p:cNvSpPr>
            <a:spLocks noGrp="1" noChangeArrowheads="1"/>
          </p:cNvSpPr>
          <p:nvPr>
            <p:ph type="title"/>
          </p:nvPr>
        </p:nvSpPr>
        <p:spPr/>
        <p:txBody>
          <a:bodyPr/>
          <a:lstStyle/>
          <a:p>
            <a:pPr eaLnBrk="1" hangingPunct="1"/>
            <a:r>
              <a:rPr lang="en-US" dirty="0">
                <a:latin typeface="Verdana" charset="0"/>
              </a:rPr>
              <a:t>Segmented-Sum  [</a:t>
            </a:r>
            <a:r>
              <a:rPr lang="en-US" dirty="0" err="1">
                <a:latin typeface="Verdana" charset="0"/>
              </a:rPr>
              <a:t>Blelloch</a:t>
            </a:r>
            <a:r>
              <a:rPr lang="en-US" dirty="0">
                <a:latin typeface="Verdana" charset="0"/>
              </a:rPr>
              <a:t> et al.]</a:t>
            </a:r>
          </a:p>
        </p:txBody>
      </p:sp>
      <p:sp>
        <p:nvSpPr>
          <p:cNvPr id="5125" name="Rectangle 3"/>
          <p:cNvSpPr>
            <a:spLocks noGrp="1" noChangeArrowheads="1"/>
          </p:cNvSpPr>
          <p:nvPr>
            <p:ph type="body" sz="half" idx="1"/>
          </p:nvPr>
        </p:nvSpPr>
        <p:spPr>
          <a:xfrm>
            <a:off x="381000" y="1143000"/>
            <a:ext cx="8534400" cy="4913313"/>
          </a:xfrm>
        </p:spPr>
        <p:txBody>
          <a:bodyPr/>
          <a:lstStyle/>
          <a:p>
            <a:pPr eaLnBrk="1" hangingPunct="1"/>
            <a:r>
              <a:rPr lang="en-US">
                <a:latin typeface="Verdana" charset="0"/>
              </a:rPr>
              <a:t>Data structure is an augmented form of CRS,</a:t>
            </a:r>
          </a:p>
          <a:p>
            <a:pPr eaLnBrk="1" hangingPunct="1">
              <a:buFont typeface="Wingdings" charset="0"/>
              <a:buNone/>
            </a:pPr>
            <a:r>
              <a:rPr lang="en-US">
                <a:latin typeface="Verdana" charset="0"/>
              </a:rPr>
              <a:t>	computational structure is similar to ELLPACK</a:t>
            </a:r>
          </a:p>
          <a:p>
            <a:pPr eaLnBrk="1" hangingPunct="1"/>
            <a:r>
              <a:rPr lang="en-US">
                <a:latin typeface="Verdana" charset="0"/>
              </a:rPr>
              <a:t>Each row is treated as a </a:t>
            </a:r>
            <a:r>
              <a:rPr lang="en-US" b="1" i="1" u="sng">
                <a:latin typeface="Verdana" charset="0"/>
              </a:rPr>
              <a:t>segment</a:t>
            </a:r>
            <a:r>
              <a:rPr lang="en-US">
                <a:latin typeface="Verdana" charset="0"/>
              </a:rPr>
              <a:t> in a long vector</a:t>
            </a:r>
          </a:p>
          <a:p>
            <a:pPr eaLnBrk="1" hangingPunct="1"/>
            <a:r>
              <a:rPr lang="en-US">
                <a:latin typeface="Verdana" charset="0"/>
              </a:rPr>
              <a:t>Underlined elements denote the beginning of each segment</a:t>
            </a:r>
          </a:p>
          <a:p>
            <a:pPr eaLnBrk="1" hangingPunct="1">
              <a:buFont typeface="Wingdings" charset="0"/>
              <a:buNone/>
            </a:pPr>
            <a:r>
              <a:rPr lang="en-US">
                <a:latin typeface="Verdana" charset="0"/>
              </a:rPr>
              <a:t>	(i.e., a row in A)</a:t>
            </a:r>
          </a:p>
          <a:p>
            <a:pPr eaLnBrk="1" hangingPunct="1"/>
            <a:r>
              <a:rPr lang="en-US">
                <a:latin typeface="Verdana" charset="0"/>
              </a:rPr>
              <a:t>Dimension: S * L ~ NNZ, </a:t>
            </a:r>
            <a:r>
              <a:rPr lang="en-US">
                <a:solidFill>
                  <a:srgbClr val="9900CC"/>
                </a:solidFill>
                <a:latin typeface="Verdana" charset="0"/>
              </a:rPr>
              <a:t>where L is chosen to approximate the hardware vector length</a:t>
            </a:r>
          </a:p>
          <a:p>
            <a:pPr eaLnBrk="1" hangingPunct="1"/>
            <a:endParaRPr lang="en-US">
              <a:latin typeface="Verdana" charset="0"/>
            </a:endParaRPr>
          </a:p>
          <a:p>
            <a:pPr eaLnBrk="1" hangingPunct="1"/>
            <a:endParaRPr lang="en-US" sz="1800">
              <a:latin typeface="Verdana" charset="0"/>
            </a:endParaRPr>
          </a:p>
          <a:p>
            <a:pPr eaLnBrk="1" hangingPunct="1"/>
            <a:endParaRPr lang="en-US" sz="1800">
              <a:latin typeface="Verdana" charset="0"/>
            </a:endParaRPr>
          </a:p>
          <a:p>
            <a:pPr eaLnBrk="1" hangingPunct="1"/>
            <a:endParaRPr lang="en-US" sz="1800">
              <a:latin typeface="Verdana" charset="0"/>
            </a:endParaRPr>
          </a:p>
          <a:p>
            <a:pPr eaLnBrk="1" hangingPunct="1"/>
            <a:endParaRPr lang="en-US" sz="1800">
              <a:latin typeface="Verdana" charset="0"/>
            </a:endParaRPr>
          </a:p>
          <a:p>
            <a:pPr eaLnBrk="1" hangingPunct="1"/>
            <a:endParaRPr lang="en-US" sz="1800">
              <a:latin typeface="Verdana" charset="0"/>
            </a:endParaRPr>
          </a:p>
          <a:p>
            <a:pPr eaLnBrk="1" hangingPunct="1"/>
            <a:endParaRPr lang="en-US" sz="1800">
              <a:latin typeface="Verdana" charset="0"/>
            </a:endParaRPr>
          </a:p>
          <a:p>
            <a:pPr eaLnBrk="1" hangingPunct="1"/>
            <a:endParaRPr lang="en-US" sz="1800">
              <a:latin typeface="Verdana" charset="0"/>
            </a:endParaRPr>
          </a:p>
        </p:txBody>
      </p:sp>
      <p:graphicFrame>
        <p:nvGraphicFramePr>
          <p:cNvPr id="5122" name="Object 4"/>
          <p:cNvGraphicFramePr>
            <a:graphicFrameLocks noGrp="1" noChangeAspect="1"/>
          </p:cNvGraphicFramePr>
          <p:nvPr>
            <p:ph sz="half" idx="2"/>
          </p:nvPr>
        </p:nvGraphicFramePr>
        <p:xfrm>
          <a:off x="1905000" y="3643313"/>
          <a:ext cx="4076700" cy="2300287"/>
        </p:xfrm>
        <a:graphic>
          <a:graphicData uri="http://schemas.openxmlformats.org/presentationml/2006/ole">
            <mc:AlternateContent xmlns:mc="http://schemas.openxmlformats.org/markup-compatibility/2006">
              <mc:Choice xmlns:v="urn:schemas-microsoft-com:vml" Requires="v">
                <p:oleObj spid="_x0000_s6323" name="Equation" r:id="rId4" imgW="4635360" imgH="2616120" progId="Equation.3">
                  <p:embed/>
                </p:oleObj>
              </mc:Choice>
              <mc:Fallback>
                <p:oleObj name="Equation" r:id="rId4" imgW="4635360" imgH="2616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3643313"/>
                        <a:ext cx="4076700" cy="230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19980544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1"/>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79E8CC00-F1E1-0143-B1E8-71717220D923}" type="slidenum">
              <a:rPr lang="en-US">
                <a:latin typeface="Verdana" charset="0"/>
              </a:rPr>
              <a:pPr/>
              <a:t>37</a:t>
            </a:fld>
            <a:endParaRPr lang="en-US">
              <a:latin typeface="Verdana" charset="0"/>
            </a:endParaRPr>
          </a:p>
        </p:txBody>
      </p:sp>
      <p:sp>
        <p:nvSpPr>
          <p:cNvPr id="164866" name="Rectangle 2"/>
          <p:cNvSpPr>
            <a:spLocks noGrp="1" noChangeArrowheads="1"/>
          </p:cNvSpPr>
          <p:nvPr>
            <p:ph type="title"/>
          </p:nvPr>
        </p:nvSpPr>
        <p:spPr/>
        <p:txBody>
          <a:bodyPr/>
          <a:lstStyle/>
          <a:p>
            <a:pPr eaLnBrk="1" hangingPunct="1"/>
            <a:r>
              <a:rPr lang="en-US" dirty="0" err="1">
                <a:latin typeface="Verdana" charset="0"/>
              </a:rPr>
              <a:t>SpMV</a:t>
            </a:r>
            <a:r>
              <a:rPr lang="en-US" dirty="0">
                <a:latin typeface="Verdana" charset="0"/>
              </a:rPr>
              <a:t> with Segmented-Sum</a:t>
            </a:r>
          </a:p>
        </p:txBody>
      </p:sp>
      <p:sp>
        <p:nvSpPr>
          <p:cNvPr id="6149" name="Rectangle 3"/>
          <p:cNvSpPr>
            <a:spLocks noGrp="1" noChangeArrowheads="1"/>
          </p:cNvSpPr>
          <p:nvPr>
            <p:ph type="body" sz="half" idx="1"/>
          </p:nvPr>
        </p:nvSpPr>
        <p:spPr>
          <a:xfrm>
            <a:off x="381000" y="1143000"/>
            <a:ext cx="8534400" cy="4913313"/>
          </a:xfrm>
        </p:spPr>
        <p:txBody>
          <a:bodyPr/>
          <a:lstStyle/>
          <a:p>
            <a:pPr eaLnBrk="1" hangingPunct="1"/>
            <a:endParaRPr lang="en-US" sz="1800">
              <a:latin typeface="Verdana" charset="0"/>
            </a:endParaRPr>
          </a:p>
          <a:p>
            <a:pPr eaLnBrk="1" hangingPunct="1"/>
            <a:endParaRPr lang="en-US" sz="1800">
              <a:latin typeface="Verdana" charset="0"/>
            </a:endParaRPr>
          </a:p>
          <a:p>
            <a:pPr eaLnBrk="1" hangingPunct="1"/>
            <a:endParaRPr lang="en-US">
              <a:latin typeface="Verdana" charset="0"/>
            </a:endParaRPr>
          </a:p>
          <a:p>
            <a:pPr eaLnBrk="1" hangingPunct="1"/>
            <a:endParaRPr lang="en-US">
              <a:latin typeface="Verdana" charset="0"/>
            </a:endParaRPr>
          </a:p>
          <a:p>
            <a:pPr eaLnBrk="1" hangingPunct="1"/>
            <a:endParaRPr lang="en-US">
              <a:latin typeface="Verdana" charset="0"/>
            </a:endParaRPr>
          </a:p>
          <a:p>
            <a:pPr eaLnBrk="1" hangingPunct="1"/>
            <a:endParaRPr lang="en-US">
              <a:latin typeface="Verdana" charset="0"/>
            </a:endParaRPr>
          </a:p>
          <a:p>
            <a:pPr eaLnBrk="1" hangingPunct="1"/>
            <a:endParaRPr lang="en-US">
              <a:latin typeface="Verdana" charset="0"/>
            </a:endParaRPr>
          </a:p>
          <a:p>
            <a:pPr eaLnBrk="1" hangingPunct="1"/>
            <a:r>
              <a:rPr lang="en-US">
                <a:latin typeface="Verdana" charset="0"/>
              </a:rPr>
              <a:t>2 arrays: nzval(S, L) and colind(S, L), where S*L ~ NNZ</a:t>
            </a:r>
          </a:p>
          <a:p>
            <a:pPr lvl="1" eaLnBrk="1" hangingPunct="1"/>
            <a:r>
              <a:rPr lang="en-US">
                <a:latin typeface="Verdana" charset="0"/>
              </a:rPr>
              <a:t>NNZ reals, NNZ integers</a:t>
            </a:r>
          </a:p>
          <a:p>
            <a:pPr eaLnBrk="1" hangingPunct="1"/>
            <a:r>
              <a:rPr lang="en-US">
                <a:latin typeface="Verdana" charset="0"/>
              </a:rPr>
              <a:t>SpMV is performed bottom-up, with each </a:t>
            </a:r>
            <a:r>
              <a:rPr lang="ja-JP" altLang="en-US">
                <a:latin typeface="Verdana" charset="0"/>
              </a:rPr>
              <a:t>“</a:t>
            </a:r>
            <a:r>
              <a:rPr lang="en-US">
                <a:latin typeface="Verdana" charset="0"/>
              </a:rPr>
              <a:t>row-sum</a:t>
            </a:r>
            <a:r>
              <a:rPr lang="ja-JP" altLang="en-US">
                <a:latin typeface="Verdana" charset="0"/>
              </a:rPr>
              <a:t>”</a:t>
            </a:r>
            <a:r>
              <a:rPr lang="en-US">
                <a:latin typeface="Verdana" charset="0"/>
              </a:rPr>
              <a:t> (dot) of Ax stored in the beginning of each segment</a:t>
            </a:r>
          </a:p>
          <a:p>
            <a:pPr lvl="1" eaLnBrk="1" hangingPunct="1"/>
            <a:r>
              <a:rPr lang="en-US">
                <a:latin typeface="Verdana" charset="0"/>
              </a:rPr>
              <a:t>Similar to ELLPACK, but with more control logic in inner-loop</a:t>
            </a:r>
          </a:p>
          <a:p>
            <a:pPr eaLnBrk="1" hangingPunct="1"/>
            <a:r>
              <a:rPr lang="en-US">
                <a:latin typeface="Verdana" charset="0"/>
              </a:rPr>
              <a:t>Good for vector processors</a:t>
            </a:r>
          </a:p>
        </p:txBody>
      </p:sp>
      <p:graphicFrame>
        <p:nvGraphicFramePr>
          <p:cNvPr id="6146" name="Object 4"/>
          <p:cNvGraphicFramePr>
            <a:graphicFrameLocks noGrp="1" noChangeAspect="1"/>
          </p:cNvGraphicFramePr>
          <p:nvPr>
            <p:ph sz="half" idx="2"/>
          </p:nvPr>
        </p:nvGraphicFramePr>
        <p:xfrm>
          <a:off x="723900" y="1219200"/>
          <a:ext cx="4076700" cy="2300288"/>
        </p:xfrm>
        <a:graphic>
          <a:graphicData uri="http://schemas.openxmlformats.org/presentationml/2006/ole">
            <mc:AlternateContent xmlns:mc="http://schemas.openxmlformats.org/markup-compatibility/2006">
              <mc:Choice xmlns:v="urn:schemas-microsoft-com:vml" Requires="v">
                <p:oleObj spid="_x0000_s7347" name="Equation" r:id="rId4" imgW="4635360" imgH="2616120" progId="Equation.3">
                  <p:embed/>
                </p:oleObj>
              </mc:Choice>
              <mc:Fallback>
                <p:oleObj name="Equation" r:id="rId4" imgW="4635360" imgH="2616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 y="1219200"/>
                        <a:ext cx="4076700" cy="2300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6150" name="Text Box 6"/>
          <p:cNvSpPr txBox="1">
            <a:spLocks noChangeArrowheads="1"/>
          </p:cNvSpPr>
          <p:nvPr/>
        </p:nvSpPr>
        <p:spPr bwMode="auto">
          <a:xfrm>
            <a:off x="5638800" y="1506538"/>
            <a:ext cx="14478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a:t>do i = S, 1</a:t>
            </a:r>
          </a:p>
          <a:p>
            <a:r>
              <a:rPr lang="en-US"/>
              <a:t>    do j = 1, L</a:t>
            </a:r>
          </a:p>
          <a:p>
            <a:r>
              <a:rPr lang="en-US"/>
              <a:t>        . . . </a:t>
            </a:r>
          </a:p>
          <a:p>
            <a:r>
              <a:rPr lang="en-US"/>
              <a:t>    enddo</a:t>
            </a:r>
          </a:p>
          <a:p>
            <a:r>
              <a:rPr lang="en-US"/>
              <a:t>enddo</a:t>
            </a:r>
          </a:p>
        </p:txBody>
      </p:sp>
    </p:spTree>
    <p:extLst>
      <p:ext uri="{BB962C8B-B14F-4D97-AF65-F5344CB8AC3E}">
        <p14:creationId xmlns:p14="http://schemas.microsoft.com/office/powerpoint/2010/main" val="25283208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PDE discretization leads to sparse matrices</a:t>
            </a:r>
            <a:endParaRPr lang="en-US" dirty="0"/>
          </a:p>
        </p:txBody>
      </p:sp>
      <p:sp>
        <p:nvSpPr>
          <p:cNvPr id="3" name="Content Placeholder 2"/>
          <p:cNvSpPr>
            <a:spLocks noGrp="1"/>
          </p:cNvSpPr>
          <p:nvPr>
            <p:ph idx="1"/>
          </p:nvPr>
        </p:nvSpPr>
        <p:spPr>
          <a:xfrm>
            <a:off x="457200" y="838200"/>
            <a:ext cx="8077200" cy="5135562"/>
          </a:xfrm>
        </p:spPr>
        <p:txBody>
          <a:bodyPr/>
          <a:lstStyle/>
          <a:p>
            <a:r>
              <a:rPr lang="en-US" dirty="0" smtClean="0"/>
              <a:t>Poisson equation in 2D:</a:t>
            </a:r>
          </a:p>
          <a:p>
            <a:endParaRPr lang="en-US" dirty="0"/>
          </a:p>
          <a:p>
            <a:endParaRPr lang="en-US" dirty="0" smtClean="0"/>
          </a:p>
          <a:p>
            <a:endParaRPr lang="en-US" dirty="0"/>
          </a:p>
          <a:p>
            <a:r>
              <a:rPr lang="en-US" dirty="0" smtClean="0"/>
              <a:t>Finite difference discretization </a:t>
            </a:r>
            <a:r>
              <a:rPr lang="en-US" dirty="0" smtClean="0">
                <a:sym typeface="Wingdings"/>
              </a:rPr>
              <a:t> </a:t>
            </a:r>
            <a:r>
              <a:rPr lang="en-US" dirty="0" smtClean="0"/>
              <a:t>stencil computation</a:t>
            </a:r>
          </a:p>
          <a:p>
            <a:endParaRPr lang="en-US" dirty="0"/>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pPr>
                <a:defRPr/>
              </a:pPr>
              <a:t>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631134868"/>
              </p:ext>
            </p:extLst>
          </p:nvPr>
        </p:nvGraphicFramePr>
        <p:xfrm>
          <a:off x="1486619" y="1143000"/>
          <a:ext cx="5218981" cy="1143000"/>
        </p:xfrm>
        <a:graphic>
          <a:graphicData uri="http://schemas.openxmlformats.org/presentationml/2006/ole">
            <mc:AlternateContent xmlns:mc="http://schemas.openxmlformats.org/markup-compatibility/2006">
              <mc:Choice xmlns:v="urn:schemas-microsoft-com:vml" Requires="v">
                <p:oleObj spid="_x0000_s18540" name="Equation" r:id="rId3" imgW="3073400" imgH="673100" progId="Equation.3">
                  <p:embed/>
                </p:oleObj>
              </mc:Choice>
              <mc:Fallback>
                <p:oleObj name="Equation" r:id="rId3" imgW="3073400" imgH="673100" progId="Equation.3">
                  <p:embed/>
                  <p:pic>
                    <p:nvPicPr>
                      <p:cNvPr id="0" name=""/>
                      <p:cNvPicPr/>
                      <p:nvPr/>
                    </p:nvPicPr>
                    <p:blipFill>
                      <a:blip r:embed="rId4"/>
                      <a:stretch>
                        <a:fillRect/>
                      </a:stretch>
                    </p:blipFill>
                    <p:spPr>
                      <a:xfrm>
                        <a:off x="1486619" y="1143000"/>
                        <a:ext cx="5218981" cy="1143000"/>
                      </a:xfrm>
                      <a:prstGeom prst="rect">
                        <a:avLst/>
                      </a:prstGeom>
                    </p:spPr>
                  </p:pic>
                </p:oleObj>
              </mc:Fallback>
            </mc:AlternateContent>
          </a:graphicData>
        </a:graphic>
      </p:graphicFrame>
      <p:pic>
        <p:nvPicPr>
          <p:cNvPr id="6" name="Picture 4"/>
          <p:cNvPicPr>
            <a:picLocks noChangeAspect="1" noChangeArrowheads="1"/>
          </p:cNvPicPr>
          <p:nvPr/>
        </p:nvPicPr>
        <p:blipFill>
          <a:blip r:embed="rId5">
            <a:lum bright="-6000" contrast="18000"/>
            <a:extLst>
              <a:ext uri="{28A0092B-C50C-407E-A947-70E740481C1C}">
                <a14:useLocalDpi xmlns:a14="http://schemas.microsoft.com/office/drawing/2010/main" val="0"/>
              </a:ext>
            </a:extLst>
          </a:blip>
          <a:srcRect/>
          <a:stretch>
            <a:fillRect/>
          </a:stretch>
        </p:blipFill>
        <p:spPr bwMode="auto">
          <a:xfrm>
            <a:off x="1143000" y="2667000"/>
            <a:ext cx="5638800" cy="3794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6477000" y="3974068"/>
            <a:ext cx="1608884" cy="369332"/>
          </a:xfrm>
          <a:prstGeom prst="rect">
            <a:avLst/>
          </a:prstGeom>
          <a:noFill/>
        </p:spPr>
        <p:txBody>
          <a:bodyPr wrap="none" rtlCol="0">
            <a:spAutoFit/>
          </a:bodyPr>
          <a:lstStyle/>
          <a:p>
            <a:r>
              <a:rPr lang="en-US" sz="1800" dirty="0" smtClean="0"/>
              <a:t>5-point stencil</a:t>
            </a:r>
            <a:endParaRPr lang="en-US" sz="1800" dirty="0"/>
          </a:p>
        </p:txBody>
      </p:sp>
    </p:spTree>
    <p:extLst>
      <p:ext uri="{BB962C8B-B14F-4D97-AF65-F5344CB8AC3E}">
        <p14:creationId xmlns:p14="http://schemas.microsoft.com/office/powerpoint/2010/main" val="2913538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view</a:t>
            </a:r>
            <a:endParaRPr lang="en-US" dirty="0"/>
          </a:p>
        </p:txBody>
      </p:sp>
      <p:sp>
        <p:nvSpPr>
          <p:cNvPr id="4" name="Slide Number Placeholder 3"/>
          <p:cNvSpPr>
            <a:spLocks noGrp="1"/>
          </p:cNvSpPr>
          <p:nvPr>
            <p:ph type="sldNum" sz="quarter" idx="12"/>
          </p:nvPr>
        </p:nvSpPr>
        <p:spPr/>
        <p:txBody>
          <a:bodyPr/>
          <a:lstStyle/>
          <a:p>
            <a:pPr>
              <a:defRPr/>
            </a:pPr>
            <a:fld id="{56B77392-047B-45E0-88FB-18A4A3F59E07}" type="slidenum">
              <a:rPr lang="en-US" smtClean="0"/>
              <a:pPr>
                <a:defRPr/>
              </a:pPr>
              <a:t>5</a:t>
            </a:fld>
            <a:endParaRPr lang="en-US"/>
          </a:p>
        </p:txBody>
      </p:sp>
      <p:grpSp>
        <p:nvGrpSpPr>
          <p:cNvPr id="8" name="Group 7"/>
          <p:cNvGrpSpPr/>
          <p:nvPr/>
        </p:nvGrpSpPr>
        <p:grpSpPr>
          <a:xfrm>
            <a:off x="762000" y="2057400"/>
            <a:ext cx="4687887" cy="3276600"/>
            <a:chOff x="1331913" y="1828800"/>
            <a:chExt cx="4687887" cy="3276600"/>
          </a:xfrm>
        </p:grpSpPr>
        <p:sp>
          <p:nvSpPr>
            <p:cNvPr id="9" name="AutoShape 4"/>
            <p:cNvSpPr>
              <a:spLocks/>
            </p:cNvSpPr>
            <p:nvPr/>
          </p:nvSpPr>
          <p:spPr bwMode="auto">
            <a:xfrm>
              <a:off x="2209800" y="1828800"/>
              <a:ext cx="76200" cy="3276600"/>
            </a:xfrm>
            <a:prstGeom prst="leftBracket">
              <a:avLst>
                <a:gd name="adj" fmla="val 358333"/>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Text Box 5"/>
            <p:cNvSpPr txBox="1">
              <a:spLocks noChangeArrowheads="1"/>
            </p:cNvSpPr>
            <p:nvPr/>
          </p:nvSpPr>
          <p:spPr bwMode="auto">
            <a:xfrm>
              <a:off x="2286000" y="1828800"/>
              <a:ext cx="3733800"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b="1" dirty="0"/>
                <a:t>4    -1           -1</a:t>
              </a:r>
            </a:p>
            <a:p>
              <a:pPr>
                <a:spcBef>
                  <a:spcPct val="50000"/>
                </a:spcBef>
              </a:pPr>
              <a:r>
                <a:rPr lang="en-US" sz="1600" b="1" dirty="0"/>
                <a:t>-1    4    -1          -1</a:t>
              </a:r>
            </a:p>
            <a:p>
              <a:pPr>
                <a:spcBef>
                  <a:spcPct val="50000"/>
                </a:spcBef>
              </a:pPr>
              <a:r>
                <a:rPr lang="en-US" sz="1600" b="1" dirty="0"/>
                <a:t>      -1     4                 -1</a:t>
              </a:r>
            </a:p>
            <a:p>
              <a:pPr>
                <a:spcBef>
                  <a:spcPct val="50000"/>
                </a:spcBef>
              </a:pPr>
              <a:r>
                <a:rPr lang="en-US" sz="1600" b="1" dirty="0"/>
                <a:t> -1                4     -1          -1</a:t>
              </a:r>
            </a:p>
            <a:p>
              <a:pPr>
                <a:spcBef>
                  <a:spcPct val="50000"/>
                </a:spcBef>
              </a:pPr>
              <a:r>
                <a:rPr lang="en-US" sz="1600" b="1" dirty="0"/>
                <a:t>       -1         -1     4    -1          -1          </a:t>
              </a:r>
            </a:p>
            <a:p>
              <a:pPr>
                <a:spcBef>
                  <a:spcPct val="50000"/>
                </a:spcBef>
              </a:pPr>
              <a:r>
                <a:rPr lang="en-US" sz="1600" b="1" dirty="0"/>
                <a:t>              -1         -1     4                  -1</a:t>
              </a:r>
            </a:p>
            <a:p>
              <a:pPr>
                <a:spcBef>
                  <a:spcPct val="50000"/>
                </a:spcBef>
              </a:pPr>
              <a:r>
                <a:rPr lang="en-US" sz="1600" b="1" dirty="0"/>
                <a:t>                   -1                   4    -1</a:t>
              </a:r>
            </a:p>
            <a:p>
              <a:pPr>
                <a:spcBef>
                  <a:spcPct val="50000"/>
                </a:spcBef>
              </a:pPr>
              <a:r>
                <a:rPr lang="en-US" sz="1600" b="1" dirty="0"/>
                <a:t>                          -1            -1     4    -1</a:t>
              </a:r>
            </a:p>
            <a:p>
              <a:pPr>
                <a:spcBef>
                  <a:spcPct val="50000"/>
                </a:spcBef>
              </a:pPr>
              <a:r>
                <a:rPr lang="en-US" sz="1600" b="1" dirty="0"/>
                <a:t>                                -1             -1     4</a:t>
              </a:r>
            </a:p>
          </p:txBody>
        </p:sp>
        <p:sp>
          <p:nvSpPr>
            <p:cNvPr id="11" name="AutoShape 6"/>
            <p:cNvSpPr>
              <a:spLocks/>
            </p:cNvSpPr>
            <p:nvPr/>
          </p:nvSpPr>
          <p:spPr bwMode="auto">
            <a:xfrm>
              <a:off x="5791200" y="1828800"/>
              <a:ext cx="76200" cy="3276600"/>
            </a:xfrm>
            <a:prstGeom prst="rightBracket">
              <a:avLst>
                <a:gd name="adj" fmla="val 358333"/>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Text Box 7"/>
            <p:cNvSpPr txBox="1">
              <a:spLocks noChangeArrowheads="1"/>
            </p:cNvSpPr>
            <p:nvPr/>
          </p:nvSpPr>
          <p:spPr bwMode="auto">
            <a:xfrm>
              <a:off x="1331913" y="3200400"/>
              <a:ext cx="954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b="1" i="1" dirty="0" smtClean="0">
                  <a:latin typeface="NewCenturySchlbk" charset="0"/>
                </a:rPr>
                <a:t>A </a:t>
              </a:r>
              <a:r>
                <a:rPr lang="en-US" b="1" i="1" dirty="0">
                  <a:latin typeface="NewCenturySchlbk" charset="0"/>
                </a:rPr>
                <a:t>=</a:t>
              </a:r>
            </a:p>
          </p:txBody>
        </p:sp>
        <p:sp>
          <p:nvSpPr>
            <p:cNvPr id="13" name="Line 31"/>
            <p:cNvSpPr>
              <a:spLocks noChangeShapeType="1"/>
            </p:cNvSpPr>
            <p:nvPr/>
          </p:nvSpPr>
          <p:spPr bwMode="auto">
            <a:xfrm>
              <a:off x="2362200" y="2895600"/>
              <a:ext cx="3352800" cy="0"/>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32"/>
            <p:cNvSpPr>
              <a:spLocks noChangeShapeType="1"/>
            </p:cNvSpPr>
            <p:nvPr/>
          </p:nvSpPr>
          <p:spPr bwMode="auto">
            <a:xfrm>
              <a:off x="2362200" y="4038600"/>
              <a:ext cx="3429000" cy="0"/>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Line 33"/>
            <p:cNvSpPr>
              <a:spLocks noChangeShapeType="1"/>
            </p:cNvSpPr>
            <p:nvPr/>
          </p:nvSpPr>
          <p:spPr bwMode="auto">
            <a:xfrm>
              <a:off x="3429000" y="1905000"/>
              <a:ext cx="0" cy="3124200"/>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 name="Line 34"/>
            <p:cNvSpPr>
              <a:spLocks noChangeShapeType="1"/>
            </p:cNvSpPr>
            <p:nvPr/>
          </p:nvSpPr>
          <p:spPr bwMode="auto">
            <a:xfrm>
              <a:off x="4572000" y="1905000"/>
              <a:ext cx="0" cy="3124200"/>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3" name="Group 42"/>
          <p:cNvGrpSpPr/>
          <p:nvPr/>
        </p:nvGrpSpPr>
        <p:grpSpPr>
          <a:xfrm>
            <a:off x="5638800" y="2286000"/>
            <a:ext cx="2343150" cy="2362200"/>
            <a:chOff x="6019800" y="1676400"/>
            <a:chExt cx="2343150" cy="2362200"/>
          </a:xfrm>
        </p:grpSpPr>
        <p:sp>
          <p:nvSpPr>
            <p:cNvPr id="44" name="Rectangle 8"/>
            <p:cNvSpPr>
              <a:spLocks noChangeArrowheads="1"/>
            </p:cNvSpPr>
            <p:nvPr/>
          </p:nvSpPr>
          <p:spPr bwMode="auto">
            <a:xfrm>
              <a:off x="6248400" y="2209800"/>
              <a:ext cx="1828800" cy="18288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 name="Rectangle 9"/>
            <p:cNvSpPr>
              <a:spLocks noChangeArrowheads="1"/>
            </p:cNvSpPr>
            <p:nvPr/>
          </p:nvSpPr>
          <p:spPr bwMode="auto">
            <a:xfrm>
              <a:off x="6248400" y="3124200"/>
              <a:ext cx="914400" cy="9144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 name="Rectangle 10"/>
            <p:cNvSpPr>
              <a:spLocks noChangeArrowheads="1"/>
            </p:cNvSpPr>
            <p:nvPr/>
          </p:nvSpPr>
          <p:spPr bwMode="auto">
            <a:xfrm>
              <a:off x="7162800" y="2209800"/>
              <a:ext cx="914400" cy="9144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7" name="Rectangle 11"/>
            <p:cNvSpPr>
              <a:spLocks noChangeArrowheads="1"/>
            </p:cNvSpPr>
            <p:nvPr/>
          </p:nvSpPr>
          <p:spPr bwMode="auto">
            <a:xfrm>
              <a:off x="6248400" y="3581400"/>
              <a:ext cx="457200" cy="4572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8" name="Rectangle 12"/>
            <p:cNvSpPr>
              <a:spLocks noChangeArrowheads="1"/>
            </p:cNvSpPr>
            <p:nvPr/>
          </p:nvSpPr>
          <p:spPr bwMode="auto">
            <a:xfrm>
              <a:off x="6705600" y="3124200"/>
              <a:ext cx="457200" cy="4572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9" name="Rectangle 13"/>
            <p:cNvSpPr>
              <a:spLocks noChangeArrowheads="1"/>
            </p:cNvSpPr>
            <p:nvPr/>
          </p:nvSpPr>
          <p:spPr bwMode="auto">
            <a:xfrm>
              <a:off x="6248400" y="2667000"/>
              <a:ext cx="457200" cy="4572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0" name="Rectangle 14"/>
            <p:cNvSpPr>
              <a:spLocks noChangeArrowheads="1"/>
            </p:cNvSpPr>
            <p:nvPr/>
          </p:nvSpPr>
          <p:spPr bwMode="auto">
            <a:xfrm>
              <a:off x="7620000" y="2667000"/>
              <a:ext cx="457200" cy="4572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1" name="Rectangle 15"/>
            <p:cNvSpPr>
              <a:spLocks noChangeArrowheads="1"/>
            </p:cNvSpPr>
            <p:nvPr/>
          </p:nvSpPr>
          <p:spPr bwMode="auto">
            <a:xfrm>
              <a:off x="7162800" y="2209800"/>
              <a:ext cx="457200" cy="4572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2" name="Rectangle 16"/>
            <p:cNvSpPr>
              <a:spLocks noChangeArrowheads="1"/>
            </p:cNvSpPr>
            <p:nvPr/>
          </p:nvSpPr>
          <p:spPr bwMode="auto">
            <a:xfrm>
              <a:off x="7620000" y="3581400"/>
              <a:ext cx="457200" cy="4572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3" name="Rectangle 17"/>
            <p:cNvSpPr>
              <a:spLocks noChangeArrowheads="1"/>
            </p:cNvSpPr>
            <p:nvPr/>
          </p:nvSpPr>
          <p:spPr bwMode="auto">
            <a:xfrm>
              <a:off x="7162800" y="3124200"/>
              <a:ext cx="457200" cy="4572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4" name="Rectangle 18"/>
            <p:cNvSpPr>
              <a:spLocks noChangeArrowheads="1"/>
            </p:cNvSpPr>
            <p:nvPr/>
          </p:nvSpPr>
          <p:spPr bwMode="auto">
            <a:xfrm>
              <a:off x="6705600" y="2209800"/>
              <a:ext cx="457200" cy="457200"/>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5" name="Line 19"/>
            <p:cNvSpPr>
              <a:spLocks noChangeShapeType="1"/>
            </p:cNvSpPr>
            <p:nvPr/>
          </p:nvSpPr>
          <p:spPr bwMode="auto">
            <a:xfrm>
              <a:off x="6705600" y="3124200"/>
              <a:ext cx="914400" cy="0"/>
            </a:xfrm>
            <a:prstGeom prst="line">
              <a:avLst/>
            </a:prstGeom>
            <a:noFill/>
            <a:ln w="381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6" name="Line 20"/>
            <p:cNvSpPr>
              <a:spLocks noChangeShapeType="1"/>
            </p:cNvSpPr>
            <p:nvPr/>
          </p:nvSpPr>
          <p:spPr bwMode="auto">
            <a:xfrm>
              <a:off x="7162800" y="2667000"/>
              <a:ext cx="0" cy="914400"/>
            </a:xfrm>
            <a:prstGeom prst="line">
              <a:avLst/>
            </a:prstGeom>
            <a:noFill/>
            <a:ln w="381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7" name="Text Box 21"/>
            <p:cNvSpPr txBox="1">
              <a:spLocks noChangeArrowheads="1"/>
            </p:cNvSpPr>
            <p:nvPr/>
          </p:nvSpPr>
          <p:spPr bwMode="auto">
            <a:xfrm>
              <a:off x="7086600" y="28194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smtClean="0">
                  <a:ln>
                    <a:noFill/>
                  </a:ln>
                  <a:solidFill>
                    <a:srgbClr val="063DE8"/>
                  </a:solidFill>
                  <a:effectLst/>
                  <a:uLnTx/>
                  <a:uFillTx/>
                  <a:latin typeface="Arial" charset="0"/>
                  <a:ea typeface="ＭＳ Ｐゴシック" charset="0"/>
                  <a:cs typeface="ＭＳ Ｐゴシック" charset="0"/>
                </a:rPr>
                <a:t>4</a:t>
              </a:r>
              <a:endParaRPr kumimoji="0" lang="en-US" sz="1800" b="0" i="0" u="none" strike="noStrike" kern="0" cap="none" spc="0" normalizeH="0" baseline="0" noProof="0" smtClean="0">
                <a:ln>
                  <a:noFill/>
                </a:ln>
                <a:solidFill>
                  <a:srgbClr val="000000"/>
                </a:solidFill>
                <a:effectLst/>
                <a:uLnTx/>
                <a:uFillTx/>
                <a:latin typeface="Arial" charset="0"/>
                <a:ea typeface="ＭＳ Ｐゴシック" charset="0"/>
                <a:cs typeface="ＭＳ Ｐゴシック" charset="0"/>
              </a:endParaRPr>
            </a:p>
          </p:txBody>
        </p:sp>
        <p:sp>
          <p:nvSpPr>
            <p:cNvPr id="58" name="Text Box 22"/>
            <p:cNvSpPr txBox="1">
              <a:spLocks noChangeArrowheads="1"/>
            </p:cNvSpPr>
            <p:nvPr/>
          </p:nvSpPr>
          <p:spPr bwMode="auto">
            <a:xfrm>
              <a:off x="7010400" y="35052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smtClean="0">
                  <a:ln>
                    <a:noFill/>
                  </a:ln>
                  <a:solidFill>
                    <a:srgbClr val="063DE8"/>
                  </a:solidFill>
                  <a:effectLst/>
                  <a:uLnTx/>
                  <a:uFillTx/>
                  <a:latin typeface="Arial" charset="0"/>
                  <a:ea typeface="ＭＳ Ｐゴシック" charset="0"/>
                  <a:cs typeface="ＭＳ Ｐゴシック" charset="0"/>
                </a:rPr>
                <a:t>-1</a:t>
              </a:r>
              <a:endParaRPr kumimoji="0" lang="en-US" sz="1800" b="0" i="0" u="none" strike="noStrike" kern="0" cap="none" spc="0" normalizeH="0" baseline="0" noProof="0" smtClean="0">
                <a:ln>
                  <a:noFill/>
                </a:ln>
                <a:solidFill>
                  <a:srgbClr val="000000"/>
                </a:solidFill>
                <a:effectLst/>
                <a:uLnTx/>
                <a:uFillTx/>
                <a:latin typeface="Arial" charset="0"/>
                <a:ea typeface="ＭＳ Ｐゴシック" charset="0"/>
                <a:cs typeface="ＭＳ Ｐゴシック" charset="0"/>
              </a:endParaRPr>
            </a:p>
          </p:txBody>
        </p:sp>
        <p:sp>
          <p:nvSpPr>
            <p:cNvPr id="59" name="Text Box 23"/>
            <p:cNvSpPr txBox="1">
              <a:spLocks noChangeArrowheads="1"/>
            </p:cNvSpPr>
            <p:nvPr/>
          </p:nvSpPr>
          <p:spPr bwMode="auto">
            <a:xfrm>
              <a:off x="6553200" y="28194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smtClean="0">
                  <a:ln>
                    <a:noFill/>
                  </a:ln>
                  <a:solidFill>
                    <a:srgbClr val="063DE8"/>
                  </a:solidFill>
                  <a:effectLst/>
                  <a:uLnTx/>
                  <a:uFillTx/>
                  <a:latin typeface="Arial" charset="0"/>
                  <a:ea typeface="ＭＳ Ｐゴシック" charset="0"/>
                  <a:cs typeface="ＭＳ Ｐゴシック" charset="0"/>
                </a:rPr>
                <a:t>-1</a:t>
              </a:r>
              <a:endParaRPr kumimoji="0" lang="en-US" sz="1800" b="0" i="0" u="none" strike="noStrike" kern="0" cap="none" spc="0" normalizeH="0" baseline="0" noProof="0" smtClean="0">
                <a:ln>
                  <a:noFill/>
                </a:ln>
                <a:solidFill>
                  <a:srgbClr val="000000"/>
                </a:solidFill>
                <a:effectLst/>
                <a:uLnTx/>
                <a:uFillTx/>
                <a:latin typeface="Arial" charset="0"/>
                <a:ea typeface="ＭＳ Ｐゴシック" charset="0"/>
                <a:cs typeface="ＭＳ Ｐゴシック" charset="0"/>
              </a:endParaRPr>
            </a:p>
          </p:txBody>
        </p:sp>
        <p:sp>
          <p:nvSpPr>
            <p:cNvPr id="60" name="Text Box 24"/>
            <p:cNvSpPr txBox="1">
              <a:spLocks noChangeArrowheads="1"/>
            </p:cNvSpPr>
            <p:nvPr/>
          </p:nvSpPr>
          <p:spPr bwMode="auto">
            <a:xfrm>
              <a:off x="7010400" y="23622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smtClean="0">
                  <a:ln>
                    <a:noFill/>
                  </a:ln>
                  <a:solidFill>
                    <a:srgbClr val="063DE8"/>
                  </a:solidFill>
                  <a:effectLst/>
                  <a:uLnTx/>
                  <a:uFillTx/>
                  <a:latin typeface="Arial" charset="0"/>
                  <a:ea typeface="ＭＳ Ｐゴシック" charset="0"/>
                  <a:cs typeface="ＭＳ Ｐゴシック" charset="0"/>
                </a:rPr>
                <a:t>-1</a:t>
              </a:r>
              <a:endParaRPr kumimoji="0" lang="en-US" sz="1800" b="0" i="0" u="none" strike="noStrike" kern="0" cap="none" spc="0" normalizeH="0" baseline="0" noProof="0" smtClean="0">
                <a:ln>
                  <a:noFill/>
                </a:ln>
                <a:solidFill>
                  <a:srgbClr val="000000"/>
                </a:solidFill>
                <a:effectLst/>
                <a:uLnTx/>
                <a:uFillTx/>
                <a:latin typeface="Arial" charset="0"/>
                <a:ea typeface="ＭＳ Ｐゴシック" charset="0"/>
                <a:cs typeface="ＭＳ Ｐゴシック" charset="0"/>
              </a:endParaRPr>
            </a:p>
          </p:txBody>
        </p:sp>
        <p:sp>
          <p:nvSpPr>
            <p:cNvPr id="61" name="Text Box 25"/>
            <p:cNvSpPr txBox="1">
              <a:spLocks noChangeArrowheads="1"/>
            </p:cNvSpPr>
            <p:nvPr/>
          </p:nvSpPr>
          <p:spPr bwMode="auto">
            <a:xfrm>
              <a:off x="7467600" y="28194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smtClean="0">
                  <a:ln>
                    <a:noFill/>
                  </a:ln>
                  <a:solidFill>
                    <a:srgbClr val="063DE8"/>
                  </a:solidFill>
                  <a:effectLst/>
                  <a:uLnTx/>
                  <a:uFillTx/>
                  <a:latin typeface="Arial" charset="0"/>
                  <a:ea typeface="ＭＳ Ｐゴシック" charset="0"/>
                  <a:cs typeface="ＭＳ Ｐゴシック" charset="0"/>
                </a:rPr>
                <a:t>-1</a:t>
              </a:r>
              <a:endParaRPr kumimoji="0" lang="en-US" sz="1800" b="0" i="0" u="none" strike="noStrike" kern="0" cap="none" spc="0" normalizeH="0" baseline="0" noProof="0" smtClean="0">
                <a:ln>
                  <a:noFill/>
                </a:ln>
                <a:solidFill>
                  <a:srgbClr val="000000"/>
                </a:solidFill>
                <a:effectLst/>
                <a:uLnTx/>
                <a:uFillTx/>
                <a:latin typeface="Arial" charset="0"/>
                <a:ea typeface="ＭＳ Ｐゴシック" charset="0"/>
                <a:cs typeface="ＭＳ Ｐゴシック" charset="0"/>
              </a:endParaRPr>
            </a:p>
          </p:txBody>
        </p:sp>
        <p:sp>
          <p:nvSpPr>
            <p:cNvPr id="62" name="Oval 26"/>
            <p:cNvSpPr>
              <a:spLocks noChangeArrowheads="1"/>
            </p:cNvSpPr>
            <p:nvPr/>
          </p:nvSpPr>
          <p:spPr bwMode="auto">
            <a:xfrm>
              <a:off x="6705600" y="3124200"/>
              <a:ext cx="76200" cy="76200"/>
            </a:xfrm>
            <a:prstGeom prst="ellipse">
              <a:avLst/>
            </a:prstGeom>
            <a:solidFill>
              <a:srgbClr val="FC0128"/>
            </a:solidFill>
            <a:ln w="12700">
              <a:solidFill>
                <a:srgbClr val="FC0128"/>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Oval 27"/>
            <p:cNvSpPr>
              <a:spLocks noChangeArrowheads="1"/>
            </p:cNvSpPr>
            <p:nvPr/>
          </p:nvSpPr>
          <p:spPr bwMode="auto">
            <a:xfrm>
              <a:off x="7086600" y="3505200"/>
              <a:ext cx="76200" cy="76200"/>
            </a:xfrm>
            <a:prstGeom prst="ellipse">
              <a:avLst/>
            </a:prstGeom>
            <a:solidFill>
              <a:srgbClr val="FC0128"/>
            </a:solidFill>
            <a:ln w="12700">
              <a:solidFill>
                <a:srgbClr val="FC0128"/>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4" name="Oval 28"/>
            <p:cNvSpPr>
              <a:spLocks noChangeArrowheads="1"/>
            </p:cNvSpPr>
            <p:nvPr/>
          </p:nvSpPr>
          <p:spPr bwMode="auto">
            <a:xfrm>
              <a:off x="7086600" y="3124200"/>
              <a:ext cx="76200" cy="76200"/>
            </a:xfrm>
            <a:prstGeom prst="ellipse">
              <a:avLst/>
            </a:prstGeom>
            <a:solidFill>
              <a:srgbClr val="FC0128"/>
            </a:solidFill>
            <a:ln w="12700">
              <a:solidFill>
                <a:srgbClr val="FC0128"/>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Oval 29"/>
            <p:cNvSpPr>
              <a:spLocks noChangeArrowheads="1"/>
            </p:cNvSpPr>
            <p:nvPr/>
          </p:nvSpPr>
          <p:spPr bwMode="auto">
            <a:xfrm>
              <a:off x="7086600" y="2667000"/>
              <a:ext cx="76200" cy="76200"/>
            </a:xfrm>
            <a:prstGeom prst="ellipse">
              <a:avLst/>
            </a:prstGeom>
            <a:solidFill>
              <a:srgbClr val="FC0128"/>
            </a:solidFill>
            <a:ln w="12700">
              <a:solidFill>
                <a:srgbClr val="FC0128"/>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6" name="Oval 30"/>
            <p:cNvSpPr>
              <a:spLocks noChangeArrowheads="1"/>
            </p:cNvSpPr>
            <p:nvPr/>
          </p:nvSpPr>
          <p:spPr bwMode="auto">
            <a:xfrm>
              <a:off x="7543800" y="3124200"/>
              <a:ext cx="76200" cy="76200"/>
            </a:xfrm>
            <a:prstGeom prst="ellipse">
              <a:avLst/>
            </a:prstGeom>
            <a:solidFill>
              <a:srgbClr val="FC0128"/>
            </a:solidFill>
            <a:ln w="12700">
              <a:solidFill>
                <a:srgbClr val="FC0128"/>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Rectangle 35"/>
            <p:cNvSpPr>
              <a:spLocks noChangeArrowheads="1"/>
            </p:cNvSpPr>
            <p:nvPr/>
          </p:nvSpPr>
          <p:spPr bwMode="auto">
            <a:xfrm>
              <a:off x="6019800" y="1676400"/>
              <a:ext cx="234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rPr>
                <a:t>Graph and </a:t>
              </a:r>
              <a:r>
                <a:rPr kumimoji="0" lang="ja-JP" altLang="en-US" sz="1800" b="1" i="0" u="none" strike="noStrike" kern="0" cap="none" spc="0" normalizeH="0" baseline="0" noProof="0" dirty="0" smtClean="0">
                  <a:ln>
                    <a:noFill/>
                  </a:ln>
                  <a:solidFill>
                    <a:sysClr val="windowText" lastClr="000000"/>
                  </a:solidFill>
                  <a:effectLst/>
                  <a:uLnTx/>
                  <a:uFillTx/>
                </a:rPr>
                <a:t>“</a:t>
              </a:r>
              <a:r>
                <a:rPr kumimoji="0" lang="en-US" altLang="ja-JP" sz="1800" b="1" i="0" u="none" strike="noStrike" kern="0" cap="none" spc="0" normalizeH="0" baseline="0" noProof="0" dirty="0" smtClean="0">
                  <a:ln>
                    <a:noFill/>
                  </a:ln>
                  <a:solidFill>
                    <a:srgbClr val="063DE8"/>
                  </a:solidFill>
                  <a:effectLst/>
                  <a:uLnTx/>
                  <a:uFillTx/>
                </a:rPr>
                <a:t>stencil</a:t>
              </a:r>
              <a:r>
                <a:rPr kumimoji="0" lang="ja-JP" altLang="en-US" sz="1800" b="1" i="0" u="none" strike="noStrike" kern="0" cap="none" spc="0" normalizeH="0" baseline="0" noProof="0" dirty="0" smtClean="0">
                  <a:ln>
                    <a:noFill/>
                  </a:ln>
                  <a:solidFill>
                    <a:sysClr val="windowText" lastClr="000000"/>
                  </a:solidFill>
                  <a:effectLst/>
                  <a:uLnTx/>
                  <a:uFillTx/>
                </a:rPr>
                <a:t>”</a:t>
              </a:r>
              <a:endParaRPr kumimoji="0" lang="en-US" sz="1800" b="1" i="0" u="none" strike="noStrike" kern="0" cap="none" spc="0" normalizeH="0" baseline="0" noProof="0" dirty="0" smtClean="0">
                <a:ln>
                  <a:noFill/>
                </a:ln>
                <a:solidFill>
                  <a:sysClr val="windowText" lastClr="000000"/>
                </a:solidFill>
                <a:effectLst/>
                <a:uLnTx/>
                <a:uFillTx/>
              </a:endParaRPr>
            </a:p>
          </p:txBody>
        </p:sp>
      </p:grpSp>
      <p:graphicFrame>
        <p:nvGraphicFramePr>
          <p:cNvPr id="68" name="Content Placeholder 67"/>
          <p:cNvGraphicFramePr>
            <a:graphicFrameLocks noGrp="1" noChangeAspect="1"/>
          </p:cNvGraphicFramePr>
          <p:nvPr>
            <p:ph idx="1"/>
            <p:extLst>
              <p:ext uri="{D42A27DB-BD31-4B8C-83A1-F6EECF244321}">
                <p14:modId xmlns:p14="http://schemas.microsoft.com/office/powerpoint/2010/main" val="534647621"/>
              </p:ext>
            </p:extLst>
          </p:nvPr>
        </p:nvGraphicFramePr>
        <p:xfrm>
          <a:off x="609599" y="1203752"/>
          <a:ext cx="7848626" cy="320248"/>
        </p:xfrm>
        <a:graphic>
          <a:graphicData uri="http://schemas.openxmlformats.org/presentationml/2006/ole">
            <mc:AlternateContent xmlns:mc="http://schemas.openxmlformats.org/markup-compatibility/2006">
              <mc:Choice xmlns:v="urn:schemas-microsoft-com:vml" Requires="v">
                <p:oleObj spid="_x0000_s19559" name="Equation" r:id="rId3" imgW="3619500" imgH="203200" progId="Equation.3">
                  <p:embed/>
                </p:oleObj>
              </mc:Choice>
              <mc:Fallback>
                <p:oleObj name="Equation" r:id="rId3" imgW="3619500" imgH="203200" progId="Equation.3">
                  <p:embed/>
                  <p:pic>
                    <p:nvPicPr>
                      <p:cNvPr id="0" name=""/>
                      <p:cNvPicPr/>
                      <p:nvPr/>
                    </p:nvPicPr>
                    <p:blipFill>
                      <a:blip r:embed="rId4"/>
                      <a:stretch>
                        <a:fillRect/>
                      </a:stretch>
                    </p:blipFill>
                    <p:spPr>
                      <a:xfrm>
                        <a:off x="609599" y="1203752"/>
                        <a:ext cx="7848626" cy="320248"/>
                      </a:xfrm>
                      <a:prstGeom prst="rect">
                        <a:avLst/>
                      </a:prstGeom>
                    </p:spPr>
                  </p:pic>
                </p:oleObj>
              </mc:Fallback>
            </mc:AlternateContent>
          </a:graphicData>
        </a:graphic>
      </p:graphicFrame>
    </p:spTree>
    <p:extLst>
      <p:ext uri="{BB962C8B-B14F-4D97-AF65-F5344CB8AC3E}">
        <p14:creationId xmlns:p14="http://schemas.microsoft.com/office/powerpoint/2010/main" val="12695374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Application 1: Burning plasma for fusion energy</a:t>
            </a:r>
          </a:p>
        </p:txBody>
      </p:sp>
      <p:sp>
        <p:nvSpPr>
          <p:cNvPr id="39939" name="Content Placeholder 2"/>
          <p:cNvSpPr>
            <a:spLocks noGrp="1"/>
          </p:cNvSpPr>
          <p:nvPr>
            <p:ph idx="1"/>
          </p:nvPr>
        </p:nvSpPr>
        <p:spPr>
          <a:xfrm>
            <a:off x="457200" y="838200"/>
            <a:ext cx="8077200" cy="3048000"/>
          </a:xfrm>
        </p:spPr>
        <p:txBody>
          <a:bodyPr>
            <a:normAutofit fontScale="92500"/>
          </a:bodyPr>
          <a:lstStyle/>
          <a:p>
            <a:pPr>
              <a:buBlip>
                <a:blip r:embed="rId3"/>
              </a:buBlip>
              <a:defRPr/>
            </a:pPr>
            <a:r>
              <a:rPr lang="en-US" dirty="0" smtClean="0"/>
              <a:t>ITER – a new fusion reactor being constructed in </a:t>
            </a:r>
            <a:r>
              <a:rPr lang="en-US" dirty="0" err="1" smtClean="0"/>
              <a:t>Cadarache</a:t>
            </a:r>
            <a:r>
              <a:rPr lang="en-US" dirty="0" smtClean="0"/>
              <a:t>, France</a:t>
            </a:r>
          </a:p>
          <a:p>
            <a:pPr lvl="1">
              <a:buFont typeface="Arial"/>
              <a:buChar char="•"/>
              <a:defRPr/>
            </a:pPr>
            <a:r>
              <a:rPr lang="en-US" dirty="0" smtClean="0"/>
              <a:t>International collaboration: </a:t>
            </a:r>
            <a:r>
              <a:rPr lang="en-US" dirty="0"/>
              <a:t>China, the European Union, India, Japan, Korea, Russia, and the United States</a:t>
            </a:r>
            <a:endParaRPr lang="en-US" dirty="0" smtClean="0"/>
          </a:p>
          <a:p>
            <a:pPr lvl="1">
              <a:buFont typeface="Arial"/>
              <a:buChar char="•"/>
              <a:defRPr/>
            </a:pPr>
            <a:r>
              <a:rPr lang="en-US" dirty="0" smtClean="0"/>
              <a:t>Study </a:t>
            </a:r>
            <a:r>
              <a:rPr lang="en-US" dirty="0"/>
              <a:t>how to harness fusion, creating clean energy using nearly inexhaustible hydrogen as the fuel. </a:t>
            </a:r>
            <a:r>
              <a:rPr lang="en-US" dirty="0" smtClean="0"/>
              <a:t>ITER promises to produce </a:t>
            </a:r>
            <a:r>
              <a:rPr lang="en-US" dirty="0"/>
              <a:t>10 times as much energy than it uses — but that success hinges on accurately designing the device</a:t>
            </a:r>
            <a:r>
              <a:rPr lang="en-US" dirty="0" smtClean="0"/>
              <a:t>.</a:t>
            </a:r>
          </a:p>
          <a:p>
            <a:pPr>
              <a:buBlip>
                <a:blip r:embed="rId3"/>
              </a:buBlip>
              <a:defRPr/>
            </a:pPr>
            <a:r>
              <a:rPr lang="en-US" dirty="0" smtClean="0"/>
              <a:t>One </a:t>
            </a:r>
            <a:r>
              <a:rPr lang="en-US" dirty="0"/>
              <a:t>major simulation goal is to predict microscopic MHD instabilities of burning plasma in ITER. This involves solving extended and nonlinear </a:t>
            </a:r>
            <a:r>
              <a:rPr lang="en-US" dirty="0" err="1"/>
              <a:t>Magnetohydrodynamics</a:t>
            </a:r>
            <a:r>
              <a:rPr lang="en-US" dirty="0"/>
              <a:t> equations. </a:t>
            </a:r>
            <a:endParaRPr lang="en-US" b="0" dirty="0" smtClean="0"/>
          </a:p>
        </p:txBody>
      </p:sp>
      <p:sp>
        <p:nvSpPr>
          <p:cNvPr id="28676" name="Slide Number Placeholder 3"/>
          <p:cNvSpPr>
            <a:spLocks noGrp="1"/>
          </p:cNvSpPr>
          <p:nvPr>
            <p:ph type="sldNum" sz="quarter" idx="12"/>
          </p:nvPr>
        </p:nvSpPr>
        <p:spPr>
          <a:noFill/>
        </p:spPr>
        <p:txBody>
          <a:bodyPr/>
          <a:lstStyle/>
          <a:p>
            <a:fld id="{68403EF6-F152-4932-83E4-9C6ED7FEA433}" type="slidenum">
              <a:rPr lang="en-US" smtClean="0"/>
              <a:pPr/>
              <a:t>6</a:t>
            </a:fld>
            <a:endParaRPr lang="en-US" smtClean="0"/>
          </a:p>
        </p:txBody>
      </p:sp>
      <p:pic>
        <p:nvPicPr>
          <p:cNvPr id="2" name="Picture 1" descr="I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0200" y="3810000"/>
            <a:ext cx="2819400" cy="2819400"/>
          </a:xfrm>
          <a:prstGeom prst="rect">
            <a:avLst/>
          </a:prstGeom>
        </p:spPr>
      </p:pic>
      <p:pic>
        <p:nvPicPr>
          <p:cNvPr id="3" name="Picture 2" descr="p1562.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94300" y="3886200"/>
            <a:ext cx="1739900" cy="2626264"/>
          </a:xfrm>
          <a:prstGeom prst="rect">
            <a:avLst/>
          </a:prstGeom>
        </p:spPr>
      </p:pic>
    </p:spTree>
    <p:extLst>
      <p:ext uri="{BB962C8B-B14F-4D97-AF65-F5344CB8AC3E}">
        <p14:creationId xmlns:p14="http://schemas.microsoft.com/office/powerpoint/2010/main" val="10095955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Application 1: ITER modeling</a:t>
            </a:r>
          </a:p>
        </p:txBody>
      </p:sp>
      <p:sp>
        <p:nvSpPr>
          <p:cNvPr id="39939" name="Content Placeholder 2"/>
          <p:cNvSpPr>
            <a:spLocks noGrp="1"/>
          </p:cNvSpPr>
          <p:nvPr>
            <p:ph idx="1"/>
          </p:nvPr>
        </p:nvSpPr>
        <p:spPr>
          <a:xfrm>
            <a:off x="381000" y="914400"/>
            <a:ext cx="8153400" cy="4191000"/>
          </a:xfrm>
        </p:spPr>
        <p:txBody>
          <a:bodyPr/>
          <a:lstStyle/>
          <a:p>
            <a:pPr>
              <a:buFontTx/>
              <a:buBlip>
                <a:blip r:embed="rId3"/>
              </a:buBlip>
              <a:defRPr/>
            </a:pPr>
            <a:r>
              <a:rPr lang="en-US" b="0" dirty="0" smtClean="0"/>
              <a:t>US DOE </a:t>
            </a:r>
            <a:r>
              <a:rPr lang="en-US" b="0" dirty="0" err="1" smtClean="0"/>
              <a:t>SciDAC</a:t>
            </a:r>
            <a:r>
              <a:rPr lang="en-US" b="0" dirty="0" smtClean="0"/>
              <a:t> project (Scientific Discovery through Advanced Computing)</a:t>
            </a:r>
          </a:p>
          <a:p>
            <a:pPr lvl="1">
              <a:buFont typeface="Arial"/>
              <a:buChar char="•"/>
              <a:defRPr/>
            </a:pPr>
            <a:r>
              <a:rPr lang="en-US" b="0" dirty="0" smtClean="0"/>
              <a:t>Center for Extended </a:t>
            </a:r>
            <a:r>
              <a:rPr lang="en-US" b="0" dirty="0" err="1" smtClean="0"/>
              <a:t>Magnetohydrodynamic</a:t>
            </a:r>
            <a:r>
              <a:rPr lang="en-US" b="0" dirty="0" smtClean="0"/>
              <a:t> Modeling (CEMM),   PI: S. </a:t>
            </a:r>
            <a:r>
              <a:rPr lang="en-US" b="0" dirty="0" err="1" smtClean="0"/>
              <a:t>Jardin</a:t>
            </a:r>
            <a:r>
              <a:rPr lang="en-US" b="0" dirty="0" smtClean="0"/>
              <a:t>, PPPL</a:t>
            </a:r>
          </a:p>
          <a:p>
            <a:pPr>
              <a:buFontTx/>
              <a:buBlip>
                <a:blip r:embed="rId3"/>
              </a:buBlip>
              <a:defRPr/>
            </a:pPr>
            <a:r>
              <a:rPr lang="en-US" dirty="0" smtClean="0"/>
              <a:t>Develop simulation codes to predict microscopic MHD instabilities of burning magnetized plasma in a confinement device (e.g., </a:t>
            </a:r>
            <a:r>
              <a:rPr lang="en-US" dirty="0" err="1" smtClean="0"/>
              <a:t>tokamak</a:t>
            </a:r>
            <a:r>
              <a:rPr lang="en-US" dirty="0" smtClean="0"/>
              <a:t> used in ITER experiments).</a:t>
            </a:r>
          </a:p>
          <a:p>
            <a:pPr lvl="1">
              <a:buFont typeface="Arial"/>
              <a:buChar char="•"/>
              <a:defRPr/>
            </a:pPr>
            <a:r>
              <a:rPr lang="en-US" sz="1800" dirty="0" smtClean="0"/>
              <a:t>Efficiency of the fusion configuration increases with the ratio of thermal and magnetic pressures, but the MHD instabilities are more likely with higher ratio.</a:t>
            </a:r>
          </a:p>
          <a:p>
            <a:pPr>
              <a:buFontTx/>
              <a:buBlip>
                <a:blip r:embed="rId3"/>
              </a:buBlip>
              <a:defRPr/>
            </a:pPr>
            <a:r>
              <a:rPr lang="en-US" dirty="0" smtClean="0"/>
              <a:t>Code suite includes M3D-C</a:t>
            </a:r>
            <a:r>
              <a:rPr lang="en-US" baseline="30000" dirty="0" smtClean="0"/>
              <a:t>1</a:t>
            </a:r>
            <a:r>
              <a:rPr lang="en-US" dirty="0" smtClean="0"/>
              <a:t>, NIMROD</a:t>
            </a:r>
          </a:p>
        </p:txBody>
      </p:sp>
      <p:sp>
        <p:nvSpPr>
          <p:cNvPr id="28676" name="Slide Number Placeholder 3"/>
          <p:cNvSpPr>
            <a:spLocks noGrp="1"/>
          </p:cNvSpPr>
          <p:nvPr>
            <p:ph type="sldNum" sz="quarter" idx="12"/>
          </p:nvPr>
        </p:nvSpPr>
        <p:spPr>
          <a:noFill/>
        </p:spPr>
        <p:txBody>
          <a:bodyPr/>
          <a:lstStyle/>
          <a:p>
            <a:fld id="{68403EF6-F152-4932-83E4-9C6ED7FEA433}" type="slidenum">
              <a:rPr lang="en-US" smtClean="0"/>
              <a:pPr/>
              <a:t>7</a:t>
            </a:fld>
            <a:endParaRPr lang="en-US" smtClean="0"/>
          </a:p>
        </p:txBody>
      </p:sp>
      <p:grpSp>
        <p:nvGrpSpPr>
          <p:cNvPr id="28677" name="Group 12"/>
          <p:cNvGrpSpPr>
            <a:grpSpLocks/>
          </p:cNvGrpSpPr>
          <p:nvPr/>
        </p:nvGrpSpPr>
        <p:grpSpPr bwMode="auto">
          <a:xfrm>
            <a:off x="1033463" y="4343400"/>
            <a:ext cx="2547937" cy="2057400"/>
            <a:chOff x="1276350" y="3657600"/>
            <a:chExt cx="2319337" cy="1752600"/>
          </a:xfrm>
        </p:grpSpPr>
        <p:pic>
          <p:nvPicPr>
            <p:cNvPr id="28680" name="Picture 12" descr="torus"/>
            <p:cNvPicPr>
              <a:picLocks noChangeAspect="1" noChangeArrowheads="1"/>
            </p:cNvPicPr>
            <p:nvPr/>
          </p:nvPicPr>
          <p:blipFill>
            <a:blip r:embed="rId4" cstate="print"/>
            <a:srcRect/>
            <a:stretch>
              <a:fillRect/>
            </a:stretch>
          </p:blipFill>
          <p:spPr bwMode="auto">
            <a:xfrm>
              <a:off x="1276350" y="3906837"/>
              <a:ext cx="2076450" cy="1503363"/>
            </a:xfrm>
            <a:prstGeom prst="rect">
              <a:avLst/>
            </a:prstGeom>
            <a:noFill/>
            <a:ln w="9525">
              <a:noFill/>
              <a:miter lim="800000"/>
              <a:headEnd/>
              <a:tailEnd/>
            </a:ln>
          </p:spPr>
        </p:pic>
        <p:grpSp>
          <p:nvGrpSpPr>
            <p:cNvPr id="28681" name="Group 5"/>
            <p:cNvGrpSpPr>
              <a:grpSpLocks/>
            </p:cNvGrpSpPr>
            <p:nvPr/>
          </p:nvGrpSpPr>
          <p:grpSpPr bwMode="auto">
            <a:xfrm>
              <a:off x="2209800" y="3886200"/>
              <a:ext cx="1385887" cy="847725"/>
              <a:chOff x="7329488" y="2438400"/>
              <a:chExt cx="1385887" cy="847725"/>
            </a:xfrm>
          </p:grpSpPr>
          <p:sp>
            <p:nvSpPr>
              <p:cNvPr id="28683" name="Line 13"/>
              <p:cNvSpPr>
                <a:spLocks noChangeShapeType="1"/>
              </p:cNvSpPr>
              <p:nvPr/>
            </p:nvSpPr>
            <p:spPr bwMode="auto">
              <a:xfrm flipH="1" flipV="1">
                <a:off x="7421563" y="2438400"/>
                <a:ext cx="7937" cy="800100"/>
              </a:xfrm>
              <a:prstGeom prst="line">
                <a:avLst/>
              </a:prstGeom>
              <a:noFill/>
              <a:ln w="9525">
                <a:solidFill>
                  <a:schemeClr val="tx1"/>
                </a:solidFill>
                <a:round/>
                <a:headEnd/>
                <a:tailEnd type="triangle" w="med" len="med"/>
              </a:ln>
            </p:spPr>
            <p:txBody>
              <a:bodyPr/>
              <a:lstStyle/>
              <a:p>
                <a:endParaRPr lang="en-US"/>
              </a:p>
            </p:txBody>
          </p:sp>
          <p:sp>
            <p:nvSpPr>
              <p:cNvPr id="28684" name="Line 14"/>
              <p:cNvSpPr>
                <a:spLocks noChangeShapeType="1"/>
              </p:cNvSpPr>
              <p:nvPr/>
            </p:nvSpPr>
            <p:spPr bwMode="auto">
              <a:xfrm>
                <a:off x="7440613" y="3086100"/>
                <a:ext cx="1074737" cy="0"/>
              </a:xfrm>
              <a:prstGeom prst="line">
                <a:avLst/>
              </a:prstGeom>
              <a:noFill/>
              <a:ln w="9525">
                <a:solidFill>
                  <a:schemeClr val="tx1"/>
                </a:solidFill>
                <a:round/>
                <a:headEnd/>
                <a:tailEnd type="triangle" w="med" len="med"/>
              </a:ln>
            </p:spPr>
            <p:txBody>
              <a:bodyPr/>
              <a:lstStyle/>
              <a:p>
                <a:endParaRPr lang="en-US"/>
              </a:p>
            </p:txBody>
          </p:sp>
          <p:sp>
            <p:nvSpPr>
              <p:cNvPr id="28685" name="AutoShape 16"/>
              <p:cNvSpPr>
                <a:spLocks noChangeArrowheads="1"/>
              </p:cNvSpPr>
              <p:nvPr/>
            </p:nvSpPr>
            <p:spPr bwMode="auto">
              <a:xfrm>
                <a:off x="7329488" y="3162300"/>
                <a:ext cx="214312" cy="60325"/>
              </a:xfrm>
              <a:prstGeom prst="curvedRightArrow">
                <a:avLst>
                  <a:gd name="adj1" fmla="val 9417"/>
                  <a:gd name="adj2" fmla="val 48231"/>
                  <a:gd name="adj3" fmla="val 118421"/>
                </a:avLst>
              </a:prstGeom>
              <a:solidFill>
                <a:schemeClr val="accent1"/>
              </a:solidFill>
              <a:ln w="9525">
                <a:solidFill>
                  <a:schemeClr val="tx1"/>
                </a:solidFill>
                <a:miter lim="800000"/>
                <a:headEnd/>
                <a:tailEnd/>
              </a:ln>
            </p:spPr>
            <p:txBody>
              <a:bodyPr wrap="none" anchor="ctr"/>
              <a:lstStyle/>
              <a:p>
                <a:endParaRPr lang="en-US" i="1"/>
              </a:p>
            </p:txBody>
          </p:sp>
          <p:sp>
            <p:nvSpPr>
              <p:cNvPr id="28686" name="Text Box 17"/>
              <p:cNvSpPr txBox="1">
                <a:spLocks noChangeArrowheads="1"/>
              </p:cNvSpPr>
              <p:nvPr/>
            </p:nvSpPr>
            <p:spPr bwMode="auto">
              <a:xfrm>
                <a:off x="7466013" y="2981325"/>
                <a:ext cx="268287" cy="304800"/>
              </a:xfrm>
              <a:prstGeom prst="rect">
                <a:avLst/>
              </a:prstGeom>
              <a:noFill/>
              <a:ln w="9525">
                <a:noFill/>
                <a:miter lim="800000"/>
                <a:headEnd/>
                <a:tailEnd/>
              </a:ln>
            </p:spPr>
            <p:txBody>
              <a:bodyPr>
                <a:spAutoFit/>
              </a:bodyPr>
              <a:lstStyle/>
              <a:p>
                <a:pPr>
                  <a:spcBef>
                    <a:spcPct val="50000"/>
                  </a:spcBef>
                </a:pPr>
                <a:r>
                  <a:rPr lang="en-US" sz="1400">
                    <a:sym typeface="Symbol" pitchFamily="18" charset="2"/>
                  </a:rPr>
                  <a:t></a:t>
                </a:r>
              </a:p>
            </p:txBody>
          </p:sp>
          <p:sp>
            <p:nvSpPr>
              <p:cNvPr id="28687" name="Text Box 19"/>
              <p:cNvSpPr txBox="1">
                <a:spLocks noChangeArrowheads="1"/>
              </p:cNvSpPr>
              <p:nvPr/>
            </p:nvSpPr>
            <p:spPr bwMode="auto">
              <a:xfrm>
                <a:off x="8447088" y="2905125"/>
                <a:ext cx="268287" cy="304800"/>
              </a:xfrm>
              <a:prstGeom prst="rect">
                <a:avLst/>
              </a:prstGeom>
              <a:noFill/>
              <a:ln w="9525">
                <a:noFill/>
                <a:miter lim="800000"/>
                <a:headEnd/>
                <a:tailEnd/>
              </a:ln>
            </p:spPr>
            <p:txBody>
              <a:bodyPr>
                <a:spAutoFit/>
              </a:bodyPr>
              <a:lstStyle/>
              <a:p>
                <a:pPr>
                  <a:spcBef>
                    <a:spcPct val="50000"/>
                  </a:spcBef>
                </a:pPr>
                <a:r>
                  <a:rPr lang="en-US" sz="1400"/>
                  <a:t>R</a:t>
                </a:r>
              </a:p>
            </p:txBody>
          </p:sp>
        </p:grpSp>
        <p:sp>
          <p:nvSpPr>
            <p:cNvPr id="28682" name="Text Box 18"/>
            <p:cNvSpPr txBox="1">
              <a:spLocks noChangeArrowheads="1"/>
            </p:cNvSpPr>
            <p:nvPr/>
          </p:nvSpPr>
          <p:spPr bwMode="auto">
            <a:xfrm>
              <a:off x="2209800" y="3657600"/>
              <a:ext cx="239712" cy="304800"/>
            </a:xfrm>
            <a:prstGeom prst="rect">
              <a:avLst/>
            </a:prstGeom>
            <a:noFill/>
            <a:ln w="9525">
              <a:noFill/>
              <a:miter lim="800000"/>
              <a:headEnd/>
              <a:tailEnd/>
            </a:ln>
          </p:spPr>
          <p:txBody>
            <a:bodyPr>
              <a:spAutoFit/>
            </a:bodyPr>
            <a:lstStyle/>
            <a:p>
              <a:pPr>
                <a:spcBef>
                  <a:spcPct val="50000"/>
                </a:spcBef>
              </a:pPr>
              <a:r>
                <a:rPr lang="en-US" sz="1400"/>
                <a:t>Z</a:t>
              </a:r>
            </a:p>
          </p:txBody>
        </p:sp>
      </p:grpSp>
      <p:sp>
        <p:nvSpPr>
          <p:cNvPr id="28678" name="TextBox 13"/>
          <p:cNvSpPr txBox="1">
            <a:spLocks noChangeArrowheads="1"/>
          </p:cNvSpPr>
          <p:nvPr/>
        </p:nvSpPr>
        <p:spPr bwMode="auto">
          <a:xfrm>
            <a:off x="3733800" y="4679950"/>
            <a:ext cx="4800600" cy="1416050"/>
          </a:xfrm>
          <a:prstGeom prst="rect">
            <a:avLst/>
          </a:prstGeom>
          <a:noFill/>
          <a:ln w="9525">
            <a:noFill/>
            <a:miter lim="800000"/>
            <a:headEnd/>
            <a:tailEnd/>
          </a:ln>
        </p:spPr>
        <p:txBody>
          <a:bodyPr>
            <a:spAutoFit/>
          </a:bodyPr>
          <a:lstStyle/>
          <a:p>
            <a:pPr>
              <a:buFont typeface="Arial" pitchFamily="34" charset="0"/>
              <a:buChar char="•"/>
            </a:pPr>
            <a:r>
              <a:rPr lang="en-US" dirty="0"/>
              <a:t> </a:t>
            </a:r>
            <a:r>
              <a:rPr lang="en-US" sz="1800" dirty="0"/>
              <a:t>At each </a:t>
            </a:r>
            <a:r>
              <a:rPr lang="en-US" sz="1800" dirty="0">
                <a:solidFill>
                  <a:srgbClr val="FF0066"/>
                </a:solidFill>
                <a:sym typeface="Symbol" pitchFamily="18" charset="2"/>
              </a:rPr>
              <a:t> </a:t>
            </a:r>
            <a:r>
              <a:rPr lang="en-US" sz="1800" dirty="0"/>
              <a:t>= constant plane, scalar 2D data  </a:t>
            </a:r>
          </a:p>
          <a:p>
            <a:r>
              <a:rPr lang="en-US" sz="1800" dirty="0"/>
              <a:t>  is represented using 18 </a:t>
            </a:r>
            <a:r>
              <a:rPr lang="en-US" sz="1800" dirty="0" smtClean="0"/>
              <a:t>degree </a:t>
            </a:r>
            <a:r>
              <a:rPr lang="en-US" sz="1800" dirty="0"/>
              <a:t>of freedom   </a:t>
            </a:r>
          </a:p>
          <a:p>
            <a:r>
              <a:rPr lang="en-US" sz="1800" dirty="0"/>
              <a:t>  </a:t>
            </a:r>
            <a:r>
              <a:rPr lang="en-US" sz="1800" dirty="0" err="1"/>
              <a:t>quintic</a:t>
            </a:r>
            <a:r>
              <a:rPr lang="en-US" sz="1800" dirty="0"/>
              <a:t> triangular finite elements Q</a:t>
            </a:r>
            <a:r>
              <a:rPr lang="en-US" sz="1800" baseline="-25000" dirty="0"/>
              <a:t>18</a:t>
            </a:r>
          </a:p>
          <a:p>
            <a:endParaRPr lang="en-US" sz="1800" baseline="-25000" dirty="0"/>
          </a:p>
          <a:p>
            <a:pPr>
              <a:buFont typeface="Arial" pitchFamily="34" charset="0"/>
              <a:buChar char="•"/>
            </a:pPr>
            <a:r>
              <a:rPr lang="en-US" sz="1800" baseline="-25000" dirty="0"/>
              <a:t> </a:t>
            </a:r>
            <a:r>
              <a:rPr lang="en-US" sz="1800" dirty="0"/>
              <a:t> Coupling along </a:t>
            </a:r>
            <a:r>
              <a:rPr lang="en-US" sz="1800" dirty="0" err="1"/>
              <a:t>toroidal</a:t>
            </a:r>
            <a:r>
              <a:rPr lang="en-US" sz="1800" dirty="0"/>
              <a:t> direction</a:t>
            </a:r>
            <a:endParaRPr lang="en-US" sz="1800" baseline="-25000" dirty="0"/>
          </a:p>
        </p:txBody>
      </p:sp>
      <p:sp>
        <p:nvSpPr>
          <p:cNvPr id="28679" name="TextBox 14"/>
          <p:cNvSpPr txBox="1">
            <a:spLocks noChangeArrowheads="1"/>
          </p:cNvSpPr>
          <p:nvPr/>
        </p:nvSpPr>
        <p:spPr bwMode="auto">
          <a:xfrm>
            <a:off x="1417637" y="6172200"/>
            <a:ext cx="1249363" cy="369887"/>
          </a:xfrm>
          <a:prstGeom prst="rect">
            <a:avLst/>
          </a:prstGeom>
          <a:noFill/>
          <a:ln w="9525">
            <a:noFill/>
            <a:miter lim="800000"/>
            <a:headEnd/>
            <a:tailEnd/>
          </a:ln>
        </p:spPr>
        <p:txBody>
          <a:bodyPr wrap="none">
            <a:spAutoFit/>
          </a:bodyPr>
          <a:lstStyle/>
          <a:p>
            <a:r>
              <a:rPr lang="en-US" sz="1800" dirty="0"/>
              <a:t>(S. </a:t>
            </a:r>
            <a:r>
              <a:rPr lang="en-US" sz="1800" dirty="0" err="1"/>
              <a:t>Jardin</a:t>
            </a:r>
            <a:r>
              <a:rPr lang="en-US" sz="1800" dirty="0"/>
              <a:t>)</a:t>
            </a:r>
          </a:p>
        </p:txBody>
      </p:sp>
    </p:spTree>
    <p:extLst>
      <p:ext uri="{BB962C8B-B14F-4D97-AF65-F5344CB8AC3E}">
        <p14:creationId xmlns:p14="http://schemas.microsoft.com/office/powerpoint/2010/main" val="11794053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ITER modeling: 2</a:t>
            </a:r>
            <a:r>
              <a:rPr lang="en-US" b="0" dirty="0"/>
              <a:t>-Fluid 3D MHD </a:t>
            </a:r>
            <a:r>
              <a:rPr lang="en-US" b="0" dirty="0" smtClean="0"/>
              <a:t>Equations</a:t>
            </a:r>
            <a:endParaRPr lang="en-US"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650019700"/>
              </p:ext>
            </p:extLst>
          </p:nvPr>
        </p:nvGraphicFramePr>
        <p:xfrm>
          <a:off x="533400" y="990600"/>
          <a:ext cx="7391399" cy="4214580"/>
        </p:xfrm>
        <a:graphic>
          <a:graphicData uri="http://schemas.openxmlformats.org/presentationml/2006/ole">
            <mc:AlternateContent xmlns:mc="http://schemas.openxmlformats.org/markup-compatibility/2006">
              <mc:Choice xmlns:v="urn:schemas-microsoft-com:vml" Requires="v">
                <p:oleObj spid="_x0000_s20581" name="Equation" r:id="rId4" imgW="4432300" imgH="2527300" progId="Equation.3">
                  <p:embed/>
                </p:oleObj>
              </mc:Choice>
              <mc:Fallback>
                <p:oleObj name="Equation" r:id="rId4" imgW="4432300" imgH="2527300" progId="Equation.3">
                  <p:embed/>
                  <p:pic>
                    <p:nvPicPr>
                      <p:cNvPr id="0" name=""/>
                      <p:cNvPicPr/>
                      <p:nvPr/>
                    </p:nvPicPr>
                    <p:blipFill>
                      <a:blip r:embed="rId5"/>
                      <a:stretch>
                        <a:fillRect/>
                      </a:stretch>
                    </p:blipFill>
                    <p:spPr>
                      <a:xfrm>
                        <a:off x="533400" y="990600"/>
                        <a:ext cx="7391399" cy="4214580"/>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56B77392-047B-45E0-88FB-18A4A3F59E07}" type="slidenum">
              <a:rPr lang="en-US" smtClean="0"/>
              <a:pPr>
                <a:defRPr/>
              </a:pPr>
              <a:t>8</a:t>
            </a:fld>
            <a:endParaRPr lang="en-US"/>
          </a:p>
        </p:txBody>
      </p:sp>
      <p:sp>
        <p:nvSpPr>
          <p:cNvPr id="6" name="TextBox 5"/>
          <p:cNvSpPr txBox="1"/>
          <p:nvPr/>
        </p:nvSpPr>
        <p:spPr>
          <a:xfrm>
            <a:off x="304800" y="5385137"/>
            <a:ext cx="7726294" cy="1015663"/>
          </a:xfrm>
          <a:prstGeom prst="rect">
            <a:avLst/>
          </a:prstGeom>
          <a:noFill/>
        </p:spPr>
        <p:txBody>
          <a:bodyPr wrap="none" rtlCol="0">
            <a:spAutoFit/>
          </a:bodyPr>
          <a:lstStyle/>
          <a:p>
            <a:r>
              <a:rPr lang="en-US" dirty="0"/>
              <a:t>The objective of the M3D-C</a:t>
            </a:r>
            <a:r>
              <a:rPr lang="en-US" baseline="30000" dirty="0"/>
              <a:t>1</a:t>
            </a:r>
            <a:r>
              <a:rPr lang="en-US" dirty="0"/>
              <a:t> project is to solve these equations as</a:t>
            </a:r>
          </a:p>
          <a:p>
            <a:r>
              <a:rPr lang="en-US" dirty="0"/>
              <a:t>accurately as possible in 3D </a:t>
            </a:r>
            <a:r>
              <a:rPr lang="en-US" dirty="0" err="1"/>
              <a:t>toroidal</a:t>
            </a:r>
            <a:r>
              <a:rPr lang="en-US" dirty="0"/>
              <a:t> geometry with realistic B.C.</a:t>
            </a:r>
          </a:p>
          <a:p>
            <a:r>
              <a:rPr lang="en-US" dirty="0"/>
              <a:t>and optimized for a low-β torus with a strong </a:t>
            </a:r>
            <a:r>
              <a:rPr lang="en-US" dirty="0" err="1"/>
              <a:t>toroidal</a:t>
            </a:r>
            <a:r>
              <a:rPr lang="en-US" dirty="0"/>
              <a:t> field.</a:t>
            </a:r>
          </a:p>
        </p:txBody>
      </p:sp>
    </p:spTree>
    <p:extLst>
      <p:ext uri="{BB962C8B-B14F-4D97-AF65-F5344CB8AC3E}">
        <p14:creationId xmlns:p14="http://schemas.microsoft.com/office/powerpoint/2010/main" val="42209011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1"/>
          <p:cNvSpPr>
            <a:spLocks noGrp="1"/>
          </p:cNvSpPr>
          <p:nvPr>
            <p:ph type="title"/>
          </p:nvPr>
        </p:nvSpPr>
        <p:spPr>
          <a:xfrm>
            <a:off x="457200" y="76200"/>
            <a:ext cx="7467600" cy="685800"/>
          </a:xfrm>
        </p:spPr>
        <p:txBody>
          <a:bodyPr/>
          <a:lstStyle/>
          <a:p>
            <a:r>
              <a:rPr lang="en-US" dirty="0" smtClean="0"/>
              <a:t>Application 2: particle accelerator cavity design</a:t>
            </a:r>
          </a:p>
        </p:txBody>
      </p:sp>
      <p:sp>
        <p:nvSpPr>
          <p:cNvPr id="9221" name="Slide Number Placeholder 3"/>
          <p:cNvSpPr>
            <a:spLocks noGrp="1"/>
          </p:cNvSpPr>
          <p:nvPr>
            <p:ph type="sldNum" sz="quarter" idx="12"/>
          </p:nvPr>
        </p:nvSpPr>
        <p:spPr>
          <a:noFill/>
        </p:spPr>
        <p:txBody>
          <a:bodyPr/>
          <a:lstStyle/>
          <a:p>
            <a:fld id="{04C89677-4526-4EC8-BD7F-E6C92ED96FAE}" type="slidenum">
              <a:rPr lang="en-US" smtClean="0"/>
              <a:pPr/>
              <a:t>9</a:t>
            </a:fld>
            <a:endParaRPr lang="en-US" smtClean="0"/>
          </a:p>
        </p:txBody>
      </p:sp>
      <p:sp>
        <p:nvSpPr>
          <p:cNvPr id="9222" name="Rectangle 5"/>
          <p:cNvSpPr>
            <a:spLocks noChangeArrowheads="1"/>
          </p:cNvSpPr>
          <p:nvPr/>
        </p:nvSpPr>
        <p:spPr bwMode="auto">
          <a:xfrm>
            <a:off x="457200" y="685800"/>
            <a:ext cx="8077200" cy="2554545"/>
          </a:xfrm>
          <a:prstGeom prst="rect">
            <a:avLst/>
          </a:prstGeom>
          <a:noFill/>
          <a:ln w="9525">
            <a:noFill/>
            <a:miter lim="800000"/>
            <a:headEnd/>
            <a:tailEnd/>
          </a:ln>
        </p:spPr>
        <p:txBody>
          <a:bodyPr>
            <a:spAutoFit/>
          </a:bodyPr>
          <a:lstStyle/>
          <a:p>
            <a:pPr>
              <a:buFont typeface="Arial" pitchFamily="34" charset="0"/>
              <a:buChar char="•"/>
            </a:pPr>
            <a:r>
              <a:rPr lang="en-US" b="1" dirty="0"/>
              <a:t>  </a:t>
            </a:r>
            <a:r>
              <a:rPr lang="en-US" dirty="0" smtClean="0"/>
              <a:t>US</a:t>
            </a:r>
            <a:r>
              <a:rPr lang="en-US" b="1" dirty="0" smtClean="0"/>
              <a:t> </a:t>
            </a:r>
            <a:r>
              <a:rPr lang="en-US" dirty="0" smtClean="0"/>
              <a:t>DOE </a:t>
            </a:r>
            <a:r>
              <a:rPr lang="en-US" dirty="0" err="1" smtClean="0"/>
              <a:t>SciDAC</a:t>
            </a:r>
            <a:r>
              <a:rPr lang="en-US" dirty="0" smtClean="0"/>
              <a:t> project</a:t>
            </a:r>
          </a:p>
          <a:p>
            <a:pPr lvl="1">
              <a:buFont typeface="Arial" pitchFamily="34" charset="0"/>
              <a:buChar char="•"/>
            </a:pPr>
            <a:r>
              <a:rPr lang="en-US" dirty="0"/>
              <a:t> </a:t>
            </a:r>
            <a:r>
              <a:rPr lang="en-US" dirty="0" smtClean="0"/>
              <a:t> Community </a:t>
            </a:r>
            <a:r>
              <a:rPr lang="en-US" dirty="0" err="1"/>
              <a:t>Petascale</a:t>
            </a:r>
            <a:r>
              <a:rPr lang="en-US" dirty="0"/>
              <a:t> Project for </a:t>
            </a:r>
            <a:r>
              <a:rPr lang="en-US" dirty="0" smtClean="0"/>
              <a:t>Accelerator Science </a:t>
            </a:r>
            <a:r>
              <a:rPr lang="en-US" dirty="0"/>
              <a:t>and</a:t>
            </a:r>
            <a:r>
              <a:rPr lang="fr-FR" dirty="0"/>
              <a:t> Simulation (</a:t>
            </a:r>
            <a:r>
              <a:rPr lang="fr-FR" dirty="0" err="1"/>
              <a:t>ComPASS</a:t>
            </a:r>
            <a:r>
              <a:rPr lang="fr-FR" dirty="0"/>
              <a:t>),  PI: P. </a:t>
            </a:r>
            <a:r>
              <a:rPr lang="fr-FR" dirty="0" err="1"/>
              <a:t>Spentzouris</a:t>
            </a:r>
            <a:r>
              <a:rPr lang="fr-FR" dirty="0"/>
              <a:t>, </a:t>
            </a:r>
            <a:r>
              <a:rPr lang="fr-FR" dirty="0" err="1"/>
              <a:t>Fermilab</a:t>
            </a:r>
            <a:endParaRPr lang="fr-FR" dirty="0"/>
          </a:p>
          <a:p>
            <a:pPr>
              <a:buFont typeface="Arial" pitchFamily="34" charset="0"/>
              <a:buChar char="•"/>
            </a:pPr>
            <a:r>
              <a:rPr lang="en-US" b="1" dirty="0"/>
              <a:t>  Development of a comprehensive computational infrastructure    </a:t>
            </a:r>
          </a:p>
          <a:p>
            <a:r>
              <a:rPr lang="en-US" b="1" dirty="0"/>
              <a:t>   for  accelerator modeling and optimization</a:t>
            </a:r>
          </a:p>
          <a:p>
            <a:pPr>
              <a:buFont typeface="Arial" pitchFamily="34" charset="0"/>
              <a:buChar char="•"/>
            </a:pPr>
            <a:r>
              <a:rPr lang="en-US" b="1" dirty="0"/>
              <a:t>  RF cavity: Maxwell equations in electromagnetic field</a:t>
            </a:r>
          </a:p>
          <a:p>
            <a:pPr>
              <a:buFont typeface="Arial" pitchFamily="34" charset="0"/>
              <a:buChar char="•"/>
            </a:pPr>
            <a:r>
              <a:rPr lang="en-US" b="1" dirty="0"/>
              <a:t>  FEM in frequency domain leads to large sparse eigenvalue</a:t>
            </a:r>
          </a:p>
          <a:p>
            <a:r>
              <a:rPr lang="en-US" b="1" dirty="0"/>
              <a:t>    problem;  needs to solve shifted linear systems</a:t>
            </a:r>
          </a:p>
        </p:txBody>
      </p:sp>
      <p:graphicFrame>
        <p:nvGraphicFramePr>
          <p:cNvPr id="9218" name="Object 6"/>
          <p:cNvGraphicFramePr>
            <a:graphicFrameLocks noChangeAspect="1"/>
          </p:cNvGraphicFramePr>
          <p:nvPr>
            <p:extLst>
              <p:ext uri="{D42A27DB-BD31-4B8C-83A1-F6EECF244321}">
                <p14:modId xmlns:p14="http://schemas.microsoft.com/office/powerpoint/2010/main" val="63409707"/>
              </p:ext>
            </p:extLst>
          </p:nvPr>
        </p:nvGraphicFramePr>
        <p:xfrm>
          <a:off x="300038" y="5715000"/>
          <a:ext cx="2828925" cy="803275"/>
        </p:xfrm>
        <a:graphic>
          <a:graphicData uri="http://schemas.openxmlformats.org/presentationml/2006/ole">
            <mc:AlternateContent xmlns:mc="http://schemas.openxmlformats.org/markup-compatibility/2006">
              <mc:Choice xmlns:v="urn:schemas-microsoft-com:vml" Requires="v">
                <p:oleObj spid="_x0000_s21692" name="Equation" r:id="rId4" imgW="1612800" imgH="457200" progId="Equation.3">
                  <p:embed/>
                </p:oleObj>
              </mc:Choice>
              <mc:Fallback>
                <p:oleObj name="Equation" r:id="rId4" imgW="16128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38" y="5715000"/>
                        <a:ext cx="2828925"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3"/>
          <p:cNvGrpSpPr/>
          <p:nvPr/>
        </p:nvGrpSpPr>
        <p:grpSpPr>
          <a:xfrm>
            <a:off x="685800" y="4038600"/>
            <a:ext cx="1447800" cy="1358900"/>
            <a:chOff x="685800" y="4191000"/>
            <a:chExt cx="1447800" cy="1358900"/>
          </a:xfrm>
        </p:grpSpPr>
        <p:sp>
          <p:nvSpPr>
            <p:cNvPr id="9240" name="Text Box 4"/>
            <p:cNvSpPr txBox="1">
              <a:spLocks noChangeArrowheads="1"/>
            </p:cNvSpPr>
            <p:nvPr/>
          </p:nvSpPr>
          <p:spPr bwMode="auto">
            <a:xfrm>
              <a:off x="685800" y="4191000"/>
              <a:ext cx="329553" cy="293225"/>
            </a:xfrm>
            <a:prstGeom prst="rect">
              <a:avLst/>
            </a:prstGeom>
            <a:noFill/>
            <a:ln w="9525">
              <a:noFill/>
              <a:miter lim="800000"/>
              <a:headEnd/>
              <a:tailEnd/>
            </a:ln>
          </p:spPr>
          <p:txBody>
            <a:bodyPr wrap="none">
              <a:spAutoFit/>
            </a:bodyPr>
            <a:lstStyle/>
            <a:p>
              <a:r>
                <a:rPr lang="en-US" sz="2400" i="1">
                  <a:latin typeface="Symbol" pitchFamily="18" charset="2"/>
                  <a:ea typeface="ＭＳ Ｐゴシック" pitchFamily="34" charset="-128"/>
                  <a:sym typeface="Symbol" pitchFamily="18" charset="2"/>
                </a:rPr>
                <a:t></a:t>
              </a:r>
              <a:r>
                <a:rPr lang="en-US" sz="2400" i="1" baseline="-25000">
                  <a:ea typeface="ＭＳ Ｐゴシック" pitchFamily="34" charset="-128"/>
                </a:rPr>
                <a:t>E</a:t>
              </a:r>
              <a:endParaRPr lang="en-US" sz="2400" i="1" baseline="-25000">
                <a:latin typeface="Comic Sans MS" pitchFamily="66" charset="0"/>
                <a:ea typeface="ＭＳ Ｐゴシック" pitchFamily="34" charset="-128"/>
              </a:endParaRPr>
            </a:p>
          </p:txBody>
        </p:sp>
        <p:sp>
          <p:nvSpPr>
            <p:cNvPr id="9241" name="Oval 5"/>
            <p:cNvSpPr>
              <a:spLocks noChangeArrowheads="1"/>
            </p:cNvSpPr>
            <p:nvPr/>
          </p:nvSpPr>
          <p:spPr bwMode="auto">
            <a:xfrm>
              <a:off x="1063390" y="4250083"/>
              <a:ext cx="1070210" cy="1065675"/>
            </a:xfrm>
            <a:prstGeom prst="ellipse">
              <a:avLst/>
            </a:prstGeom>
            <a:solidFill>
              <a:srgbClr val="CCFFCC"/>
            </a:solidFill>
            <a:ln w="9525">
              <a:solidFill>
                <a:schemeClr val="tx1"/>
              </a:solidFill>
              <a:round/>
              <a:headEnd/>
              <a:tailEnd/>
            </a:ln>
          </p:spPr>
          <p:txBody>
            <a:bodyPr wrap="none" anchor="ctr"/>
            <a:lstStyle/>
            <a:p>
              <a:pPr algn="ctr"/>
              <a:r>
                <a:rPr lang="en-US" b="1" i="1" dirty="0">
                  <a:solidFill>
                    <a:schemeClr val="folHlink"/>
                  </a:solidFill>
                  <a:ea typeface="ＭＳ Ｐゴシック" pitchFamily="34" charset="-128"/>
                </a:rPr>
                <a:t>Closed</a:t>
              </a:r>
            </a:p>
            <a:p>
              <a:pPr algn="ctr"/>
              <a:r>
                <a:rPr lang="en-US" b="1" i="1" dirty="0">
                  <a:solidFill>
                    <a:schemeClr val="folHlink"/>
                  </a:solidFill>
                  <a:ea typeface="ＭＳ Ｐゴシック" pitchFamily="34" charset="-128"/>
                </a:rPr>
                <a:t>Cavity</a:t>
              </a:r>
            </a:p>
          </p:txBody>
        </p:sp>
        <p:sp>
          <p:nvSpPr>
            <p:cNvPr id="9242" name="Text Box 6"/>
            <p:cNvSpPr txBox="1">
              <a:spLocks noChangeArrowheads="1"/>
            </p:cNvSpPr>
            <p:nvPr/>
          </p:nvSpPr>
          <p:spPr bwMode="auto">
            <a:xfrm>
              <a:off x="1189625" y="5256675"/>
              <a:ext cx="350779" cy="293225"/>
            </a:xfrm>
            <a:prstGeom prst="rect">
              <a:avLst/>
            </a:prstGeom>
            <a:noFill/>
            <a:ln w="9525">
              <a:noFill/>
              <a:miter lim="800000"/>
              <a:headEnd/>
              <a:tailEnd/>
            </a:ln>
          </p:spPr>
          <p:txBody>
            <a:bodyPr wrap="none">
              <a:spAutoFit/>
            </a:bodyPr>
            <a:lstStyle/>
            <a:p>
              <a:r>
                <a:rPr lang="en-US" sz="2400" i="1">
                  <a:latin typeface="Symbol" pitchFamily="18" charset="2"/>
                  <a:ea typeface="ＭＳ Ｐゴシック" pitchFamily="34" charset="-128"/>
                  <a:sym typeface="Symbol" pitchFamily="18" charset="2"/>
                </a:rPr>
                <a:t></a:t>
              </a:r>
              <a:r>
                <a:rPr lang="en-US" sz="2400" i="1" baseline="-25000">
                  <a:ea typeface="ＭＳ Ｐゴシック" pitchFamily="34" charset="-128"/>
                </a:rPr>
                <a:t>M</a:t>
              </a:r>
              <a:endParaRPr lang="en-US" sz="2400" i="1" baseline="-25000">
                <a:latin typeface="Comic Sans MS" pitchFamily="66" charset="0"/>
                <a:ea typeface="ＭＳ Ｐゴシック" pitchFamily="34" charset="-128"/>
              </a:endParaRPr>
            </a:p>
          </p:txBody>
        </p:sp>
      </p:grpSp>
      <p:grpSp>
        <p:nvGrpSpPr>
          <p:cNvPr id="5" name="Group 4"/>
          <p:cNvGrpSpPr/>
          <p:nvPr/>
        </p:nvGrpSpPr>
        <p:grpSpPr>
          <a:xfrm>
            <a:off x="4038600" y="4267200"/>
            <a:ext cx="4572000" cy="1676400"/>
            <a:chOff x="3962400" y="4343400"/>
            <a:chExt cx="4572000" cy="1676400"/>
          </a:xfrm>
        </p:grpSpPr>
        <p:grpSp>
          <p:nvGrpSpPr>
            <p:cNvPr id="9228" name="Group 5"/>
            <p:cNvGrpSpPr>
              <a:grpSpLocks/>
            </p:cNvGrpSpPr>
            <p:nvPr/>
          </p:nvGrpSpPr>
          <p:grpSpPr bwMode="auto">
            <a:xfrm>
              <a:off x="5483792" y="4529551"/>
              <a:ext cx="2060195" cy="1490249"/>
              <a:chOff x="2081" y="1152"/>
              <a:chExt cx="1843" cy="1433"/>
            </a:xfrm>
          </p:grpSpPr>
          <p:pic>
            <p:nvPicPr>
              <p:cNvPr id="9236" name="Picture 6" descr="cavity"/>
              <p:cNvPicPr>
                <a:picLocks noChangeAspect="1" noChangeArrowheads="1"/>
              </p:cNvPicPr>
              <p:nvPr/>
            </p:nvPicPr>
            <p:blipFill>
              <a:blip r:embed="rId6" cstate="print"/>
              <a:srcRect/>
              <a:stretch>
                <a:fillRect/>
              </a:stretch>
            </p:blipFill>
            <p:spPr bwMode="auto">
              <a:xfrm>
                <a:off x="2081" y="1152"/>
                <a:ext cx="1843" cy="1433"/>
              </a:xfrm>
              <a:prstGeom prst="rect">
                <a:avLst/>
              </a:prstGeom>
              <a:noFill/>
              <a:ln w="9525">
                <a:noFill/>
                <a:miter lim="800000"/>
                <a:headEnd/>
                <a:tailEnd/>
              </a:ln>
            </p:spPr>
          </p:pic>
          <p:sp>
            <p:nvSpPr>
              <p:cNvPr id="9237" name="Oval 7"/>
              <p:cNvSpPr>
                <a:spLocks noChangeArrowheads="1"/>
              </p:cNvSpPr>
              <p:nvPr/>
            </p:nvSpPr>
            <p:spPr bwMode="auto">
              <a:xfrm>
                <a:off x="2448" y="1536"/>
                <a:ext cx="192" cy="192"/>
              </a:xfrm>
              <a:prstGeom prst="ellipse">
                <a:avLst/>
              </a:prstGeom>
              <a:solidFill>
                <a:schemeClr val="bg1"/>
              </a:solidFill>
              <a:ln w="9525">
                <a:noFill/>
                <a:round/>
                <a:headEnd/>
                <a:tailEnd/>
              </a:ln>
            </p:spPr>
            <p:txBody>
              <a:bodyPr wrap="none" anchor="ctr"/>
              <a:lstStyle/>
              <a:p>
                <a:endParaRPr lang="en-US"/>
              </a:p>
            </p:txBody>
          </p:sp>
          <p:sp>
            <p:nvSpPr>
              <p:cNvPr id="9238" name="Oval 8"/>
              <p:cNvSpPr>
                <a:spLocks noChangeArrowheads="1"/>
              </p:cNvSpPr>
              <p:nvPr/>
            </p:nvSpPr>
            <p:spPr bwMode="auto">
              <a:xfrm>
                <a:off x="3216" y="1776"/>
                <a:ext cx="192" cy="192"/>
              </a:xfrm>
              <a:prstGeom prst="ellipse">
                <a:avLst/>
              </a:prstGeom>
              <a:solidFill>
                <a:schemeClr val="bg1"/>
              </a:solidFill>
              <a:ln w="9525">
                <a:noFill/>
                <a:round/>
                <a:headEnd/>
                <a:tailEnd/>
              </a:ln>
            </p:spPr>
            <p:txBody>
              <a:bodyPr wrap="none" anchor="ctr"/>
              <a:lstStyle/>
              <a:p>
                <a:endParaRPr lang="en-US"/>
              </a:p>
            </p:txBody>
          </p:sp>
          <p:sp>
            <p:nvSpPr>
              <p:cNvPr id="9239" name="Rectangle 9"/>
              <p:cNvSpPr>
                <a:spLocks noChangeArrowheads="1"/>
              </p:cNvSpPr>
              <p:nvPr/>
            </p:nvSpPr>
            <p:spPr bwMode="auto">
              <a:xfrm>
                <a:off x="2533" y="2084"/>
                <a:ext cx="144" cy="144"/>
              </a:xfrm>
              <a:prstGeom prst="rect">
                <a:avLst/>
              </a:prstGeom>
              <a:solidFill>
                <a:schemeClr val="bg1"/>
              </a:solidFill>
              <a:ln w="9525">
                <a:noFill/>
                <a:miter lim="800000"/>
                <a:headEnd/>
                <a:tailEnd/>
              </a:ln>
            </p:spPr>
            <p:txBody>
              <a:bodyPr wrap="none" anchor="ctr"/>
              <a:lstStyle/>
              <a:p>
                <a:endParaRPr lang="en-US"/>
              </a:p>
            </p:txBody>
          </p:sp>
        </p:grpSp>
        <p:sp>
          <p:nvSpPr>
            <p:cNvPr id="9229" name="Text Box 10"/>
            <p:cNvSpPr txBox="1">
              <a:spLocks noChangeArrowheads="1"/>
            </p:cNvSpPr>
            <p:nvPr/>
          </p:nvSpPr>
          <p:spPr bwMode="auto">
            <a:xfrm>
              <a:off x="5964467" y="4859215"/>
              <a:ext cx="918871" cy="778923"/>
            </a:xfrm>
            <a:prstGeom prst="rect">
              <a:avLst/>
            </a:prstGeom>
            <a:noFill/>
            <a:ln w="9525">
              <a:noFill/>
              <a:miter lim="800000"/>
              <a:headEnd/>
              <a:tailEnd/>
            </a:ln>
          </p:spPr>
          <p:txBody>
            <a:bodyPr wrap="none">
              <a:spAutoFit/>
            </a:bodyPr>
            <a:lstStyle/>
            <a:p>
              <a:r>
                <a:rPr lang="en-US" b="1" i="1" dirty="0">
                  <a:solidFill>
                    <a:schemeClr val="folHlink"/>
                  </a:solidFill>
                  <a:ea typeface="ＭＳ Ｐゴシック" pitchFamily="34" charset="-128"/>
                </a:rPr>
                <a:t>Open</a:t>
              </a:r>
            </a:p>
            <a:p>
              <a:r>
                <a:rPr lang="en-US" b="1" i="1" dirty="0">
                  <a:solidFill>
                    <a:schemeClr val="folHlink"/>
                  </a:solidFill>
                  <a:ea typeface="ＭＳ Ｐゴシック" pitchFamily="34" charset="-128"/>
                </a:rPr>
                <a:t>Cavity</a:t>
              </a:r>
            </a:p>
          </p:txBody>
        </p:sp>
        <p:sp>
          <p:nvSpPr>
            <p:cNvPr id="9230" name="AutoShape 11"/>
            <p:cNvSpPr>
              <a:spLocks noChangeArrowheads="1"/>
            </p:cNvSpPr>
            <p:nvPr/>
          </p:nvSpPr>
          <p:spPr bwMode="auto">
            <a:xfrm>
              <a:off x="7557400" y="5121283"/>
              <a:ext cx="429254" cy="99835"/>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sp>
          <p:nvSpPr>
            <p:cNvPr id="9231" name="Text Box 12"/>
            <p:cNvSpPr txBox="1">
              <a:spLocks noChangeArrowheads="1"/>
            </p:cNvSpPr>
            <p:nvPr/>
          </p:nvSpPr>
          <p:spPr bwMode="auto">
            <a:xfrm>
              <a:off x="6882220" y="4771860"/>
              <a:ext cx="1652180" cy="406621"/>
            </a:xfrm>
            <a:prstGeom prst="rect">
              <a:avLst/>
            </a:prstGeom>
            <a:noFill/>
            <a:ln w="9525">
              <a:noFill/>
              <a:miter lim="800000"/>
              <a:headEnd/>
              <a:tailEnd/>
            </a:ln>
          </p:spPr>
          <p:txBody>
            <a:bodyPr wrap="none">
              <a:spAutoFit/>
            </a:bodyPr>
            <a:lstStyle/>
            <a:p>
              <a:r>
                <a:rPr lang="en-US" sz="1800">
                  <a:ea typeface="ＭＳ Ｐゴシック" pitchFamily="34" charset="-128"/>
                </a:rPr>
                <a:t>Waveguide BC</a:t>
              </a:r>
            </a:p>
          </p:txBody>
        </p:sp>
        <p:sp>
          <p:nvSpPr>
            <p:cNvPr id="9232" name="Text Box 13"/>
            <p:cNvSpPr txBox="1">
              <a:spLocks noChangeArrowheads="1"/>
            </p:cNvSpPr>
            <p:nvPr/>
          </p:nvSpPr>
          <p:spPr bwMode="auto">
            <a:xfrm>
              <a:off x="3962400" y="4343400"/>
              <a:ext cx="1652180" cy="406621"/>
            </a:xfrm>
            <a:prstGeom prst="rect">
              <a:avLst/>
            </a:prstGeom>
            <a:noFill/>
            <a:ln w="9525">
              <a:noFill/>
              <a:miter lim="800000"/>
              <a:headEnd/>
              <a:tailEnd/>
            </a:ln>
          </p:spPr>
          <p:txBody>
            <a:bodyPr wrap="none">
              <a:spAutoFit/>
            </a:bodyPr>
            <a:lstStyle/>
            <a:p>
              <a:r>
                <a:rPr lang="en-US" sz="1800" dirty="0">
                  <a:ea typeface="ＭＳ Ｐゴシック" pitchFamily="34" charset="-128"/>
                </a:rPr>
                <a:t>Waveguide BC</a:t>
              </a:r>
            </a:p>
          </p:txBody>
        </p:sp>
        <p:sp>
          <p:nvSpPr>
            <p:cNvPr id="9233" name="Text Box 14"/>
            <p:cNvSpPr txBox="1">
              <a:spLocks noChangeArrowheads="1"/>
            </p:cNvSpPr>
            <p:nvPr/>
          </p:nvSpPr>
          <p:spPr bwMode="auto">
            <a:xfrm>
              <a:off x="3962400" y="5520624"/>
              <a:ext cx="1652180" cy="406621"/>
            </a:xfrm>
            <a:prstGeom prst="rect">
              <a:avLst/>
            </a:prstGeom>
            <a:noFill/>
            <a:ln w="9525">
              <a:noFill/>
              <a:miter lim="800000"/>
              <a:headEnd/>
              <a:tailEnd/>
            </a:ln>
          </p:spPr>
          <p:txBody>
            <a:bodyPr wrap="none">
              <a:spAutoFit/>
            </a:bodyPr>
            <a:lstStyle/>
            <a:p>
              <a:r>
                <a:rPr lang="en-US" sz="1800">
                  <a:ea typeface="ＭＳ Ｐゴシック" pitchFamily="34" charset="-128"/>
                </a:rPr>
                <a:t>Waveguide BC</a:t>
              </a:r>
            </a:p>
          </p:txBody>
        </p:sp>
        <p:sp>
          <p:nvSpPr>
            <p:cNvPr id="9234" name="AutoShape 15"/>
            <p:cNvSpPr>
              <a:spLocks noChangeArrowheads="1"/>
            </p:cNvSpPr>
            <p:nvPr/>
          </p:nvSpPr>
          <p:spPr bwMode="auto">
            <a:xfrm>
              <a:off x="7557400" y="5221118"/>
              <a:ext cx="429254" cy="99835"/>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sp>
          <p:nvSpPr>
            <p:cNvPr id="9235" name="AutoShape 16"/>
            <p:cNvSpPr>
              <a:spLocks noChangeArrowheads="1"/>
            </p:cNvSpPr>
            <p:nvPr/>
          </p:nvSpPr>
          <p:spPr bwMode="auto">
            <a:xfrm>
              <a:off x="7557400" y="5320953"/>
              <a:ext cx="429254" cy="99835"/>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grpSp>
      <p:sp>
        <p:nvSpPr>
          <p:cNvPr id="9225" name="TextBox 24"/>
          <p:cNvSpPr txBox="1">
            <a:spLocks noChangeArrowheads="1"/>
          </p:cNvSpPr>
          <p:nvPr/>
        </p:nvSpPr>
        <p:spPr bwMode="auto">
          <a:xfrm>
            <a:off x="712788" y="3257550"/>
            <a:ext cx="1420812" cy="400050"/>
          </a:xfrm>
          <a:prstGeom prst="rect">
            <a:avLst/>
          </a:prstGeom>
          <a:noFill/>
          <a:ln w="9525">
            <a:noFill/>
            <a:miter lim="800000"/>
            <a:headEnd/>
            <a:tailEnd/>
          </a:ln>
        </p:spPr>
        <p:txBody>
          <a:bodyPr wrap="none">
            <a:spAutoFit/>
          </a:bodyPr>
          <a:lstStyle/>
          <a:p>
            <a:r>
              <a:rPr lang="en-US" dirty="0"/>
              <a:t>(L.-Q. Lee)</a:t>
            </a:r>
          </a:p>
        </p:txBody>
      </p:sp>
      <p:graphicFrame>
        <p:nvGraphicFramePr>
          <p:cNvPr id="9219" name="Object 7"/>
          <p:cNvGraphicFramePr>
            <a:graphicFrameLocks noChangeAspect="1"/>
          </p:cNvGraphicFramePr>
          <p:nvPr>
            <p:extLst>
              <p:ext uri="{D42A27DB-BD31-4B8C-83A1-F6EECF244321}">
                <p14:modId xmlns:p14="http://schemas.microsoft.com/office/powerpoint/2010/main" val="4150202097"/>
              </p:ext>
            </p:extLst>
          </p:nvPr>
        </p:nvGraphicFramePr>
        <p:xfrm>
          <a:off x="3817938" y="5791200"/>
          <a:ext cx="4183062" cy="798512"/>
        </p:xfrm>
        <a:graphic>
          <a:graphicData uri="http://schemas.openxmlformats.org/presentationml/2006/ole">
            <mc:AlternateContent xmlns:mc="http://schemas.openxmlformats.org/markup-compatibility/2006">
              <mc:Choice xmlns:v="urn:schemas-microsoft-com:vml" Requires="v">
                <p:oleObj spid="_x0000_s21693" name="Equation" r:id="rId7" imgW="2400120" imgH="457200" progId="Equation.3">
                  <p:embed/>
                </p:oleObj>
              </mc:Choice>
              <mc:Fallback>
                <p:oleObj name="Equation" r:id="rId7" imgW="240012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7938" y="5791200"/>
                        <a:ext cx="4183062" cy="798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226" name="Picture 3" descr="cryomodule_iso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514600" y="3152775"/>
            <a:ext cx="3124200" cy="1190625"/>
          </a:xfrm>
          <a:prstGeom prst="rect">
            <a:avLst/>
          </a:prstGeom>
          <a:noFill/>
          <a:ln w="9525">
            <a:noFill/>
            <a:miter lim="800000"/>
            <a:headEnd/>
            <a:tailEnd/>
          </a:ln>
        </p:spPr>
      </p:pic>
      <p:sp>
        <p:nvSpPr>
          <p:cNvPr id="9227" name="TextBox 27"/>
          <p:cNvSpPr txBox="1">
            <a:spLocks noChangeArrowheads="1"/>
          </p:cNvSpPr>
          <p:nvPr/>
        </p:nvSpPr>
        <p:spPr bwMode="auto">
          <a:xfrm>
            <a:off x="5867400" y="3352800"/>
            <a:ext cx="1752600" cy="400050"/>
          </a:xfrm>
          <a:prstGeom prst="rect">
            <a:avLst/>
          </a:prstGeom>
          <a:noFill/>
          <a:ln w="9525">
            <a:noFill/>
            <a:miter lim="800000"/>
            <a:headEnd/>
            <a:tailEnd/>
          </a:ln>
        </p:spPr>
        <p:txBody>
          <a:bodyPr wrap="none">
            <a:spAutoFit/>
          </a:bodyPr>
          <a:lstStyle/>
          <a:p>
            <a:r>
              <a:rPr lang="en-US" dirty="0"/>
              <a:t>RF unit in ILC</a:t>
            </a:r>
          </a:p>
        </p:txBody>
      </p:sp>
    </p:spTree>
    <p:extLst>
      <p:ext uri="{BB962C8B-B14F-4D97-AF65-F5344CB8AC3E}">
        <p14:creationId xmlns:p14="http://schemas.microsoft.com/office/powerpoint/2010/main" val="2111456212"/>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usepackage[usenames]{color}&#10;\pagestyle{empty}&#10;\begin{document}&#10;&#10;\color[rgb]{0,0,0}&#10;$\mathbf{Kx} = k^2 \mathbf{Mx}$&#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BOXWIDTH" val="354"/>
  <p:tag name="BOXHEIGHT" val="412"/>
  <p:tag name="BOXFONT" val="10"/>
  <p:tag name="BOXWRAP" val="0"/>
  <p:tag name="ORIGWIDTH" val="118"/>
  <p:tag name="PICTUREFILESIZE" val="1103"/>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article}&#10;\usepackage[usenames]{color}&#10;\pagestyle{empty}&#10;&#10;\setlength{\textwidth}{8in}&#10;&#10;\newcommand{\mE}{\vec{\mathbf{E}}}&#10;\newcommand{\mn}{\vec{\mathbf{n}}}&#10;\newcommand{\metm}{\vec{\mathbf{e}}_{tmn}^{\small{TM}}}&#10;\newcommand{\mete}{\vec{\mathbf{e}}_{mn}^{\small{TE}}}&#10;&#10;\begin{document}&#10;&#10;\color[rgb]{0,0,0}&#10;$\metm$&#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ORIGWIDTH" val="20"/>
  <p:tag name="PICTUREFILESIZE" val="417"/>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article}&#10;\usepackage[usenames]{color}&#10;\pagestyle{empty}&#10;&#10;\setlength{\textwidth}{8in}&#10;&#10;\newcommand{\mE}{\vec{\mathbf{E}}}&#10;\newcommand{\mn}{\vec{\mathbf{n}}}&#10;\newcommand{\metm}{\vec{\mathbf{e}}_{tmn}^{\small{TM}}}&#10;\newcommand{\mete}{\vec{\mathbf{e}}_{mn}^{\small{TE}}}&#10;&#10;\begin{document}&#10;&#10;\color[rgb]{0,0,0}&#10;$\mete$&#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ORIGWIDTH" val="17"/>
  <p:tag name="PICTUREFILESIZE" val="371"/>
</p:tagLst>
</file>

<file path=ppt/tags/tag12.xml><?xml version="1.0" encoding="utf-8"?>
<p:tagLst xmlns:a="http://schemas.openxmlformats.org/drawingml/2006/main" xmlns:r="http://schemas.openxmlformats.org/officeDocument/2006/relationships" xmlns:p="http://schemas.openxmlformats.org/presentationml/2006/main">
  <p:tag name="SOURCE" val="\documentclass{article}&#10;\usepackage[usenames]{color}&#10;\pagestyle{empty}&#10;\begin{document}&#10;&#10;\color[rgb]{0,0,1}&#10;$\mathbf{K}x+i \sum\limits_{m,n} \sqrt{k^2-k_{mn}^2}\mathbf{W}_{mn}^{TE}x  + i \sum\limits_{m,n} \frac{k^2}{\sqrt{k^2-k_{mn}^2}}\mathbf{W}_{mn}^{TM}x = k^2 \mathbf{M}x$&#10;\end{document}&#10;"/>
  <p:tag name="EXTERNALNAME" val="TP_tmp"/>
  <p:tag name="BLEND" val="0"/>
  <p:tag name="TRANSPARENT" val="1"/>
  <p:tag name="KEEPFILES" val="0"/>
  <p:tag name="DEBUGPAUSE" val="0"/>
  <p:tag name="RESOLUTION" val="300"/>
  <p:tag name="WORKAROUNDTRANSPARENCYBUG" val="0"/>
  <p:tag name="ALLOWFONTSUBSTITUTION" val="0"/>
  <p:tag name="BITMAPFORMAT" val="png16m"/>
  <p:tag name="ORIGWIDTH" val="274"/>
  <p:tag name="PICTUREFILESIZE" val="3671"/>
</p:tagLst>
</file>

<file path=ppt/tags/tag13.xml><?xml version="1.0" encoding="utf-8"?>
<p:tagLst xmlns:a="http://schemas.openxmlformats.org/drawingml/2006/main" xmlns:r="http://schemas.openxmlformats.org/officeDocument/2006/relationships" xmlns:p="http://schemas.openxmlformats.org/presentationml/2006/main">
  <p:tag name="SOURCE" val="\documentclass{slides}\usepackage[usenames]{color}&#10;\pagestyle{empty}&#10;&#10;\newcommand{\mE}{\vec{\mathbf{E}}}&#10;\newcommand{\mn}{\vec{\mathbf{n}}}&#10;\newcommand{\mN}{\mathbf{N}}&#10;\newcommand{\metm}{\vec{\mathbf{e}}_{tmn}^{\small{TM}}}&#10;\newcommand{\mete}{\vec{\mathbf{e}}_{mn}^{\small{TE}}}&#10;&#10;\begin{document}&#10;&#10;\color[rgb]{0,0,1}&#10;$(\mathbf{W}_{mn}^{TE})_{ij}  = \int_\Gamma\mete \cdot \mN_i\ d\Gamma \int_\Gamma\mete \cdot \mN_j\ d\Gamma$ \\&#10;$(\mathbf{W}_{mn}^{TM})_{ij}  = \int_\Gamma\metm \cdot \mN_i\ d\Gamma \int_\Gamma\metm \cdot \mN_j\ d\Gamma$&#10;\end{document}&#10;"/>
  <p:tag name="EXTERNALNAME" val="TP_tmp"/>
  <p:tag name="BLEND" val="0"/>
  <p:tag name="TRANSPARENT" val="1"/>
  <p:tag name="KEEPFILES" val="0"/>
  <p:tag name="DEBUGPAUSE" val="0"/>
  <p:tag name="RESOLUTION" val="300"/>
  <p:tag name="WORKAROUNDTRANSPARENCYBUG" val="0"/>
  <p:tag name="ALLOWFONTSUBSTITUTION" val="0"/>
  <p:tag name="BITMAPFORMAT" val="png256"/>
  <p:tag name="ORIGWIDTH" val="405"/>
  <p:tag name="PICTUREFILESIZE" val="10704"/>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usepackage[usenames]{color}&#10;\pagestyle{empty}&#10;\begin{document}&#10;&#10;\color[rgb]{0,0,0}&#10;$\mathbf{K}_{ij} = \int_\Omega (\nabla \times \mathbf{N}_i) \cdot \frac{1}{\mu} (\nabla \times \mathbf{N}_j) \, d\Omega$&#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ORIGWIDTH" val="323"/>
  <p:tag name="PICTUREFILESIZE" val="3329"/>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usepackage[usenames]{color}&#10;\pagestyle{empty}&#10;\begin{document}&#10;&#10;\color[rgb]{0,0,0}&#10;$\mathbf{M}_{ij} = \int_\Omega \mathbf{N}_i \cdot \epsilon \mathbf{N}_j \, d\Omega$&#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ORIGWIDTH" val="201"/>
  <p:tag name="PICTUREFILESIZE" val="1909"/>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usepackage[usenames]{color}&#10;\pagestyle{empty}&#10;&#10;\newcommand{\mE}{\vec{\mathbf{E}}}&#10;\newcommand{\mn}{\vec{\mathbf{n}}}&#10;&#10;\begin{document}&#10;&#10;\color[rgb]{0,0,0}&#10;$\nabla \times \left( \frac{1}{\mu} \nabla \times \mE \right) - k^2 \epsilon \mE=0 \ on \ \Omega$&#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ORIGWIDTH" val="307"/>
  <p:tag name="PICTUREFILESIZE" val="3029"/>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usepackage[usenames]{color}&#10;\pagestyle{empty}&#10;&#10;\newcommand{\mE}{\vec{\mathbf{E}}}&#10;\newcommand{\mn}{\vec{\mathbf{n}}}&#10;&#10;&#10;\begin{document}&#10;&#10;\color[rgb]{0,0,0}&#10;$\mn \times \frac{1}{\mu} \nabla \times \mE = 0 \ on \ \Gamma_M$&#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ORIGWIDTH" val="225"/>
  <p:tag name="PICTUREFILESIZE" val="1872"/>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usepackage[usenames]{color}&#10;\pagestyle{empty}&#10;&#10;&#10;\newcommand{\mE}{\vec{\mathbf{E}}}&#10;\newcommand{\mn}{\vec{\mathbf{n}}}&#10;&#10;\begin{document}&#10;&#10;\color[rgb]{0,0,0}&#10;$\mn \times \mE = 0 \  on \  \Gamma_{E}$&#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ORIGWIDTH" val="164"/>
  <p:tag name="PICTUREFILESIZE" val="1198"/>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usepackage[usenames]{color}&#10;\pagestyle{empty}&#10;\begin{document}&#10;&#10;\color[rgb]{0,0,0}&#10;$\mathbf{E} = \sum_i x_i \mathbf{N}_i$&#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BOXWIDTH" val="354"/>
  <p:tag name="BOXHEIGHT" val="412"/>
  <p:tag name="BOXFONT" val="10"/>
  <p:tag name="BOXWRAP" val="0"/>
  <p:tag name="ORIGWIDTH" val="116"/>
  <p:tag name="PICTUREFILESIZE" val="1084"/>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usepackage[usenames]{color}&#10;\pagestyle{empty}&#10;&#10;\newcommand{\mE}{\vec{\mathbf{E}}}&#10;\newcommand{\mn}{\vec{\mathbf{n}}}&#10;\newcommand{\metm}{\vec{\mathbf{e}}_{tmn}^{TM}}&#10;\newcommand{\mete}{\vec{\mathbf{e}}_{mn}^{TE}}&#10;&#10;\begin{document}&#10;&#10;\color[rgb]{0,0,0}&#10;$\mn \times \frac{1}{\mu} \nabla \times \mE +  P(\mE) = 0$&#10;where &#10;\end{document}"/>
  <p:tag name="EXTERNALNAME" val="TP_tmp"/>
  <p:tag name="BLEND" val="0"/>
  <p:tag name="TRANSPARENT" val="1"/>
  <p:tag name="KEEPFILES" val="0"/>
  <p:tag name="DEBUGPAUSE" val="0"/>
  <p:tag name="RESOLUTION" val="300"/>
  <p:tag name="WORKAROUNDTRANSPARENCYBUG" val="0"/>
  <p:tag name="ALLOWFONTSUBSTITUTION" val="0"/>
  <p:tag name="BITMAPFORMAT" val="pngmono"/>
  <p:tag name="ORIGWIDTH" val="300"/>
  <p:tag name="PICTUREFILESIZE" val="2645"/>
</p:tagLst>
</file>

<file path=ppt/tags/tag9.xml><?xml version="1.0" encoding="utf-8"?>
<p:tagLst xmlns:a="http://schemas.openxmlformats.org/drawingml/2006/main" xmlns:r="http://schemas.openxmlformats.org/officeDocument/2006/relationships" xmlns:p="http://schemas.openxmlformats.org/presentationml/2006/main">
  <p:tag name="SOURCE" val="\documentclass{article}&#10;\usepackage[usenames]{color}&#10;\pagestyle{empty}&#10;&#10;\setlength{\textwidth}{8in}&#10;&#10;\newcommand{\mE}{\vec{\mathbf{E}}}&#10;\newcommand{\mn}{\vec{\mathbf{n}}}&#10;\newcommand{\metm}{\vec{\mathbf{e}}_{tmn}^{\small{TM}}}&#10;\newcommand{\mete}{\vec{\mathbf{e}}_{mn}^{\small{TE}}}&#10;&#10;\begin{document}&#10;&#10;\color[rgb]{0,0,0}&#10;$P(\mE) = \sum\limits_m^{\infty} \sum\limits_n^{\infty} \frac{k^2}{i \sqrt{k^2-k_{mn}^2}} \metm \int_\Gamma \metm \cdot \mE \ d\Gamma - \sum\limits_m^{\infty} \sum\limits_n^{\infty} i \sqrt{k^2-k_{mn}^2} \mete \int_\Gamma \mete \cdot \mE \ d\Gamma$&#10;\end{document}&#10;"/>
  <p:tag name="EXTERNALNAME" val="TP_tmp"/>
  <p:tag name="BLEND" val="0"/>
  <p:tag name="TRANSPARENT" val="1"/>
  <p:tag name="KEEPFILES" val="0"/>
  <p:tag name="DEBUGPAUSE" val="0"/>
  <p:tag name="RESOLUTION" val="300"/>
  <p:tag name="WORKAROUNDTRANSPARENCYBUG" val="0"/>
  <p:tag name="ALLOWFONTSUBSTITUTION" val="0"/>
  <p:tag name="BITMAPFORMAT" val="pngmono"/>
  <p:tag name="ORIGWIDTH" val="356"/>
  <p:tag name="PICTUREFILESIZE" val="3640"/>
</p:tagLst>
</file>

<file path=ppt/theme/theme1.xml><?xml version="1.0" encoding="utf-8"?>
<a:theme xmlns:a="http://schemas.openxmlformats.org/drawingml/2006/main" name="Default Desig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31255</TotalTime>
  <Words>3399</Words>
  <Application>Microsoft Macintosh PowerPoint</Application>
  <PresentationFormat>On-screen Show (4:3)</PresentationFormat>
  <Paragraphs>528</Paragraphs>
  <Slides>37</Slides>
  <Notes>20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37</vt:i4>
      </vt:variant>
    </vt:vector>
  </HeadingPairs>
  <TitlesOfParts>
    <vt:vector size="41" baseType="lpstr">
      <vt:lpstr>Default Design</vt:lpstr>
      <vt:lpstr>1_Default Design</vt:lpstr>
      <vt:lpstr>2_Default Design</vt:lpstr>
      <vt:lpstr>Equation</vt:lpstr>
      <vt:lpstr>Lecture 2   Sparse matrix data structures, graphs, manipulation</vt:lpstr>
      <vt:lpstr>Lecture outline</vt:lpstr>
      <vt:lpstr>Solving partial differential equations</vt:lpstr>
      <vt:lpstr>PDE discretization leads to sparse matrices</vt:lpstr>
      <vt:lpstr>Matrix view</vt:lpstr>
      <vt:lpstr>Application 1: Burning plasma for fusion energy</vt:lpstr>
      <vt:lpstr>Application 1: ITER modeling</vt:lpstr>
      <vt:lpstr>ITER modeling: 2-Fluid 3D MHD Equations</vt:lpstr>
      <vt:lpstr>Application 2: particle accelerator cavity design</vt:lpstr>
      <vt:lpstr>RF Cavity Eigenvalue Problem </vt:lpstr>
      <vt:lpstr>Cavity with Waveguide coupling for multiple waveguide modes</vt:lpstr>
      <vt:lpstr>Sparse: lots of zeros in matrix</vt:lpstr>
      <vt:lpstr>Sparse Storage Schemes</vt:lpstr>
      <vt:lpstr>Compressed Row Storage (CRS)</vt:lpstr>
      <vt:lpstr>SpMV (y = Ax) with CRS</vt:lpstr>
      <vt:lpstr>Compressed Column Storage (CCS)</vt:lpstr>
      <vt:lpstr>SpMV (y = Ax) with CCS</vt:lpstr>
      <vt:lpstr>Other Representations</vt:lpstr>
      <vt:lpstr>SpMV optimization – mitigate memory access bottleneck</vt:lpstr>
      <vt:lpstr>Graphs</vt:lpstr>
      <vt:lpstr>Graph for rectangular matrix</vt:lpstr>
      <vt:lpstr>Graphs for square, pattern nonsymmetric matrix</vt:lpstr>
      <vt:lpstr>Graphs for square, pattern symmetric matrix</vt:lpstr>
      <vt:lpstr>Parallel sparse matrix-vector multiply</vt:lpstr>
      <vt:lpstr>Graph partitioning and sparse matrices</vt:lpstr>
      <vt:lpstr>Matrix reordering via graph partitioning</vt:lpstr>
      <vt:lpstr>Distributed Compressed Row Storage</vt:lpstr>
      <vt:lpstr>Distributed Compressed Row Storage</vt:lpstr>
      <vt:lpstr>Sparse matrices in MATLAB</vt:lpstr>
      <vt:lpstr>Summary</vt:lpstr>
      <vt:lpstr>References</vt:lpstr>
      <vt:lpstr>Exercises</vt:lpstr>
      <vt:lpstr>EXTRA SLIDES</vt:lpstr>
      <vt:lpstr>ELLPACK</vt:lpstr>
      <vt:lpstr>SpMV with ELLPACK</vt:lpstr>
      <vt:lpstr>Segmented-Sum  [Blelloch et al.]</vt:lpstr>
      <vt:lpstr>SpMV with Segmented-Sum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Xiaoye Li</cp:lastModifiedBy>
  <cp:revision>7144</cp:revision>
  <dcterms:created xsi:type="dcterms:W3CDTF">1601-01-01T00:00:00Z</dcterms:created>
  <dcterms:modified xsi:type="dcterms:W3CDTF">2013-08-01T05:39:19Z</dcterms:modified>
</cp:coreProperties>
</file>